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58"/>
  </p:notesMasterIdLst>
  <p:handoutMasterIdLst>
    <p:handoutMasterId r:id="rId59"/>
  </p:handoutMasterIdLst>
  <p:sldIdLst>
    <p:sldId id="696" r:id="rId2"/>
    <p:sldId id="697" r:id="rId3"/>
    <p:sldId id="677" r:id="rId4"/>
    <p:sldId id="326" r:id="rId5"/>
    <p:sldId id="693" r:id="rId6"/>
    <p:sldId id="348" r:id="rId7"/>
    <p:sldId id="260" r:id="rId8"/>
    <p:sldId id="645" r:id="rId9"/>
    <p:sldId id="266" r:id="rId10"/>
    <p:sldId id="267" r:id="rId11"/>
    <p:sldId id="336" r:id="rId12"/>
    <p:sldId id="284" r:id="rId13"/>
    <p:sldId id="310" r:id="rId14"/>
    <p:sldId id="340" r:id="rId15"/>
    <p:sldId id="270" r:id="rId16"/>
    <p:sldId id="694" r:id="rId17"/>
    <p:sldId id="681" r:id="rId18"/>
    <p:sldId id="288" r:id="rId19"/>
    <p:sldId id="264" r:id="rId20"/>
    <p:sldId id="263" r:id="rId21"/>
    <p:sldId id="285" r:id="rId22"/>
    <p:sldId id="281" r:id="rId23"/>
    <p:sldId id="653" r:id="rId24"/>
    <p:sldId id="657" r:id="rId25"/>
    <p:sldId id="303" r:id="rId26"/>
    <p:sldId id="682" r:id="rId27"/>
    <p:sldId id="289" r:id="rId28"/>
    <p:sldId id="695" r:id="rId29"/>
    <p:sldId id="292" r:id="rId30"/>
    <p:sldId id="293" r:id="rId31"/>
    <p:sldId id="295" r:id="rId32"/>
    <p:sldId id="296" r:id="rId33"/>
    <p:sldId id="297" r:id="rId34"/>
    <p:sldId id="298" r:id="rId35"/>
    <p:sldId id="294" r:id="rId36"/>
    <p:sldId id="669" r:id="rId37"/>
    <p:sldId id="299" r:id="rId38"/>
    <p:sldId id="311" r:id="rId39"/>
    <p:sldId id="331" r:id="rId40"/>
    <p:sldId id="313" r:id="rId41"/>
    <p:sldId id="312" r:id="rId42"/>
    <p:sldId id="330" r:id="rId43"/>
    <p:sldId id="333" r:id="rId44"/>
    <p:sldId id="315" r:id="rId45"/>
    <p:sldId id="329" r:id="rId46"/>
    <p:sldId id="316" r:id="rId47"/>
    <p:sldId id="347" r:id="rId48"/>
    <p:sldId id="339" r:id="rId49"/>
    <p:sldId id="698" r:id="rId50"/>
    <p:sldId id="680" r:id="rId51"/>
    <p:sldId id="338" r:id="rId52"/>
    <p:sldId id="699" r:id="rId53"/>
    <p:sldId id="337" r:id="rId54"/>
    <p:sldId id="692" r:id="rId55"/>
    <p:sldId id="683" r:id="rId56"/>
    <p:sldId id="640" r:id="rId57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43726772@qq.com" initials="1" lastIdx="3" clrIdx="0">
    <p:extLst>
      <p:ext uri="{19B8F6BF-5375-455C-9EA6-DF929625EA0E}">
        <p15:presenceInfo xmlns:p15="http://schemas.microsoft.com/office/powerpoint/2012/main" userId="aa258a653c0b23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BE"/>
    <a:srgbClr val="B48611"/>
    <a:srgbClr val="D8BE50"/>
    <a:srgbClr val="8D680D"/>
    <a:srgbClr val="CBAC2E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C576B-9C9E-424F-A51C-C52480522F8C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03076D1-CBAC-4170-A6C8-1D6EDF2654DB}">
      <dgm:prSet phldrT="[文本]"/>
      <dgm:spPr/>
      <dgm:t>
        <a:bodyPr/>
        <a:lstStyle/>
        <a:p>
          <a:r>
            <a:rPr lang="zh-CN" altLang="en-US" dirty="0"/>
            <a:t>一</a:t>
          </a:r>
        </a:p>
      </dgm:t>
    </dgm:pt>
    <dgm:pt modelId="{2FE3BE93-8F75-4C2A-9F66-EF1284E2D4EA}" type="parTrans" cxnId="{23E331A0-80E5-4740-9DF7-048929C82EFB}">
      <dgm:prSet/>
      <dgm:spPr/>
      <dgm:t>
        <a:bodyPr/>
        <a:lstStyle/>
        <a:p>
          <a:endParaRPr lang="zh-CN" altLang="en-US"/>
        </a:p>
      </dgm:t>
    </dgm:pt>
    <dgm:pt modelId="{9543F87E-834A-44A2-8CAD-8476881BBE4F}" type="sibTrans" cxnId="{23E331A0-80E5-4740-9DF7-048929C82EFB}">
      <dgm:prSet/>
      <dgm:spPr/>
      <dgm:t>
        <a:bodyPr/>
        <a:lstStyle/>
        <a:p>
          <a:endParaRPr lang="zh-CN" altLang="en-US"/>
        </a:p>
      </dgm:t>
    </dgm:pt>
    <dgm:pt modelId="{37E22392-468E-466D-BEB2-D6F55EA47B02}">
      <dgm:prSet phldrT="[文本]"/>
      <dgm:spPr/>
      <dgm:t>
        <a:bodyPr/>
        <a:lstStyle/>
        <a:p>
          <a:r>
            <a:rPr lang="zh-CN" altLang="en-US" dirty="0"/>
            <a:t>世</a:t>
          </a:r>
        </a:p>
      </dgm:t>
    </dgm:pt>
    <dgm:pt modelId="{5B96867E-147F-46A2-8460-F3EC159A20AA}" type="parTrans" cxnId="{0737E5E0-7195-42F6-9AD2-2194D75288FF}">
      <dgm:prSet/>
      <dgm:spPr/>
      <dgm:t>
        <a:bodyPr/>
        <a:lstStyle/>
        <a:p>
          <a:endParaRPr lang="zh-CN" altLang="en-US"/>
        </a:p>
      </dgm:t>
    </dgm:pt>
    <dgm:pt modelId="{1C0D0CBC-7250-4A49-B775-4037D86B3D26}" type="sibTrans" cxnId="{0737E5E0-7195-42F6-9AD2-2194D75288FF}">
      <dgm:prSet/>
      <dgm:spPr/>
      <dgm:t>
        <a:bodyPr/>
        <a:lstStyle/>
        <a:p>
          <a:endParaRPr lang="zh-CN" altLang="en-US"/>
        </a:p>
      </dgm:t>
    </dgm:pt>
    <dgm:pt modelId="{151CE58B-4F46-4E57-B5A6-5914E5DCD0C5}">
      <dgm:prSet phldrT="[文本]"/>
      <dgm:spPr/>
      <dgm:t>
        <a:bodyPr/>
        <a:lstStyle/>
        <a:p>
          <a:r>
            <a:rPr lang="zh-CN" altLang="en-US" dirty="0"/>
            <a:t>界</a:t>
          </a:r>
        </a:p>
      </dgm:t>
    </dgm:pt>
    <dgm:pt modelId="{3B9BC7AA-B9CA-482C-A09A-D10823945AE4}" type="parTrans" cxnId="{753C9CAE-CA9B-43D9-96C4-C65EA7473589}">
      <dgm:prSet/>
      <dgm:spPr/>
      <dgm:t>
        <a:bodyPr/>
        <a:lstStyle/>
        <a:p>
          <a:endParaRPr lang="zh-CN" altLang="en-US"/>
        </a:p>
      </dgm:t>
    </dgm:pt>
    <dgm:pt modelId="{30852F16-6687-44C9-8917-9C375876583C}" type="sibTrans" cxnId="{753C9CAE-CA9B-43D9-96C4-C65EA7473589}">
      <dgm:prSet/>
      <dgm:spPr/>
      <dgm:t>
        <a:bodyPr/>
        <a:lstStyle/>
        <a:p>
          <a:endParaRPr lang="zh-CN" altLang="en-US"/>
        </a:p>
      </dgm:t>
    </dgm:pt>
    <dgm:pt modelId="{8ADBA507-486C-4B01-BD4B-5AE2B067D119}" type="pres">
      <dgm:prSet presAssocID="{AE7C576B-9C9E-424F-A51C-C52480522F8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0BBA412-7AFF-4B53-9B70-2567165B14F9}" type="pres">
      <dgm:prSet presAssocID="{203076D1-CBAC-4170-A6C8-1D6EDF2654DB}" presName="root1" presStyleCnt="0"/>
      <dgm:spPr/>
    </dgm:pt>
    <dgm:pt modelId="{781E3065-0D1F-48C9-8F60-9B1E13B6675C}" type="pres">
      <dgm:prSet presAssocID="{203076D1-CBAC-4170-A6C8-1D6EDF2654DB}" presName="LevelOneTextNode" presStyleLbl="node0" presStyleIdx="0" presStyleCnt="1" custScaleX="16014" custScaleY="9325" custLinFactNeighborX="-23832" custLinFactNeighborY="987">
        <dgm:presLayoutVars>
          <dgm:chPref val="3"/>
        </dgm:presLayoutVars>
      </dgm:prSet>
      <dgm:spPr/>
    </dgm:pt>
    <dgm:pt modelId="{18301437-FD29-4C85-A7A8-C8B060034B4F}" type="pres">
      <dgm:prSet presAssocID="{203076D1-CBAC-4170-A6C8-1D6EDF2654DB}" presName="level2hierChild" presStyleCnt="0"/>
      <dgm:spPr/>
    </dgm:pt>
    <dgm:pt modelId="{DA4CE6C7-8CD7-4A31-ABC3-C8C8C737C285}" type="pres">
      <dgm:prSet presAssocID="{5B96867E-147F-46A2-8460-F3EC159A20AA}" presName="conn2-1" presStyleLbl="parChTrans1D2" presStyleIdx="0" presStyleCnt="2"/>
      <dgm:spPr/>
    </dgm:pt>
    <dgm:pt modelId="{E05F6E0C-36BA-4ABF-91BB-325CA78283DD}" type="pres">
      <dgm:prSet presAssocID="{5B96867E-147F-46A2-8460-F3EC159A20AA}" presName="connTx" presStyleLbl="parChTrans1D2" presStyleIdx="0" presStyleCnt="2"/>
      <dgm:spPr/>
    </dgm:pt>
    <dgm:pt modelId="{F373DCFA-BC48-4B19-A26E-1FB5FF25C3D5}" type="pres">
      <dgm:prSet presAssocID="{37E22392-468E-466D-BEB2-D6F55EA47B02}" presName="root2" presStyleCnt="0"/>
      <dgm:spPr/>
    </dgm:pt>
    <dgm:pt modelId="{82D463EF-F351-4982-AB45-BF89AC428A32}" type="pres">
      <dgm:prSet presAssocID="{37E22392-468E-466D-BEB2-D6F55EA47B02}" presName="LevelTwoTextNode" presStyleLbl="node2" presStyleIdx="0" presStyleCnt="2" custScaleX="10116" custScaleY="18597" custLinFactNeighborX="-51319" custLinFactNeighborY="493">
        <dgm:presLayoutVars>
          <dgm:chPref val="3"/>
        </dgm:presLayoutVars>
      </dgm:prSet>
      <dgm:spPr/>
    </dgm:pt>
    <dgm:pt modelId="{704620E7-70C3-4415-9808-4BD71A368493}" type="pres">
      <dgm:prSet presAssocID="{37E22392-468E-466D-BEB2-D6F55EA47B02}" presName="level3hierChild" presStyleCnt="0"/>
      <dgm:spPr/>
    </dgm:pt>
    <dgm:pt modelId="{D80F1D75-27F2-465C-B7BE-E24579A982EA}" type="pres">
      <dgm:prSet presAssocID="{3B9BC7AA-B9CA-482C-A09A-D10823945AE4}" presName="conn2-1" presStyleLbl="parChTrans1D2" presStyleIdx="1" presStyleCnt="2"/>
      <dgm:spPr/>
    </dgm:pt>
    <dgm:pt modelId="{7750F9C1-C5E2-4DFC-B755-F7912C4356BA}" type="pres">
      <dgm:prSet presAssocID="{3B9BC7AA-B9CA-482C-A09A-D10823945AE4}" presName="connTx" presStyleLbl="parChTrans1D2" presStyleIdx="1" presStyleCnt="2"/>
      <dgm:spPr/>
    </dgm:pt>
    <dgm:pt modelId="{AC8D4F07-B7E4-4F4B-B5CF-525708FFD6F2}" type="pres">
      <dgm:prSet presAssocID="{151CE58B-4F46-4E57-B5A6-5914E5DCD0C5}" presName="root2" presStyleCnt="0"/>
      <dgm:spPr/>
    </dgm:pt>
    <dgm:pt modelId="{C15D1CD2-6E1B-4363-ADD1-269345EDD227}" type="pres">
      <dgm:prSet presAssocID="{151CE58B-4F46-4E57-B5A6-5914E5DCD0C5}" presName="LevelTwoTextNode" presStyleLbl="node2" presStyleIdx="1" presStyleCnt="2" custScaleX="10345" custScaleY="18662" custLinFactNeighborX="-51583" custLinFactNeighborY="476">
        <dgm:presLayoutVars>
          <dgm:chPref val="3"/>
        </dgm:presLayoutVars>
      </dgm:prSet>
      <dgm:spPr/>
    </dgm:pt>
    <dgm:pt modelId="{84DFDE42-3884-4BF3-B793-9ACD89CE559F}" type="pres">
      <dgm:prSet presAssocID="{151CE58B-4F46-4E57-B5A6-5914E5DCD0C5}" presName="level3hierChild" presStyleCnt="0"/>
      <dgm:spPr/>
    </dgm:pt>
  </dgm:ptLst>
  <dgm:cxnLst>
    <dgm:cxn modelId="{4124D70D-F497-40B1-A717-E18B55A6B060}" type="presOf" srcId="{3B9BC7AA-B9CA-482C-A09A-D10823945AE4}" destId="{7750F9C1-C5E2-4DFC-B755-F7912C4356BA}" srcOrd="1" destOrd="0" presId="urn:microsoft.com/office/officeart/2005/8/layout/hierarchy2"/>
    <dgm:cxn modelId="{73C7C338-F8FF-4F37-9671-DB08645C2FF6}" type="presOf" srcId="{37E22392-468E-466D-BEB2-D6F55EA47B02}" destId="{82D463EF-F351-4982-AB45-BF89AC428A32}" srcOrd="0" destOrd="0" presId="urn:microsoft.com/office/officeart/2005/8/layout/hierarchy2"/>
    <dgm:cxn modelId="{F7ADD439-0E71-42E3-B768-BD7C0CEDA4E2}" type="presOf" srcId="{3B9BC7AA-B9CA-482C-A09A-D10823945AE4}" destId="{D80F1D75-27F2-465C-B7BE-E24579A982EA}" srcOrd="0" destOrd="0" presId="urn:microsoft.com/office/officeart/2005/8/layout/hierarchy2"/>
    <dgm:cxn modelId="{8F6D934A-2863-4949-A2A8-365204AFE5FC}" type="presOf" srcId="{5B96867E-147F-46A2-8460-F3EC159A20AA}" destId="{DA4CE6C7-8CD7-4A31-ABC3-C8C8C737C285}" srcOrd="0" destOrd="0" presId="urn:microsoft.com/office/officeart/2005/8/layout/hierarchy2"/>
    <dgm:cxn modelId="{E113D74F-F700-4DC3-BE3F-B60EBCE2E4D8}" type="presOf" srcId="{151CE58B-4F46-4E57-B5A6-5914E5DCD0C5}" destId="{C15D1CD2-6E1B-4363-ADD1-269345EDD227}" srcOrd="0" destOrd="0" presId="urn:microsoft.com/office/officeart/2005/8/layout/hierarchy2"/>
    <dgm:cxn modelId="{58B90759-863A-40D5-B3DB-450A8DD4193C}" type="presOf" srcId="{5B96867E-147F-46A2-8460-F3EC159A20AA}" destId="{E05F6E0C-36BA-4ABF-91BB-325CA78283DD}" srcOrd="1" destOrd="0" presId="urn:microsoft.com/office/officeart/2005/8/layout/hierarchy2"/>
    <dgm:cxn modelId="{DB70747E-0EFB-4D17-A2C0-4744A51CF8DB}" type="presOf" srcId="{203076D1-CBAC-4170-A6C8-1D6EDF2654DB}" destId="{781E3065-0D1F-48C9-8F60-9B1E13B6675C}" srcOrd="0" destOrd="0" presId="urn:microsoft.com/office/officeart/2005/8/layout/hierarchy2"/>
    <dgm:cxn modelId="{23E331A0-80E5-4740-9DF7-048929C82EFB}" srcId="{AE7C576B-9C9E-424F-A51C-C52480522F8C}" destId="{203076D1-CBAC-4170-A6C8-1D6EDF2654DB}" srcOrd="0" destOrd="0" parTransId="{2FE3BE93-8F75-4C2A-9F66-EF1284E2D4EA}" sibTransId="{9543F87E-834A-44A2-8CAD-8476881BBE4F}"/>
    <dgm:cxn modelId="{753C9CAE-CA9B-43D9-96C4-C65EA7473589}" srcId="{203076D1-CBAC-4170-A6C8-1D6EDF2654DB}" destId="{151CE58B-4F46-4E57-B5A6-5914E5DCD0C5}" srcOrd="1" destOrd="0" parTransId="{3B9BC7AA-B9CA-482C-A09A-D10823945AE4}" sibTransId="{30852F16-6687-44C9-8917-9C375876583C}"/>
    <dgm:cxn modelId="{0737E5E0-7195-42F6-9AD2-2194D75288FF}" srcId="{203076D1-CBAC-4170-A6C8-1D6EDF2654DB}" destId="{37E22392-468E-466D-BEB2-D6F55EA47B02}" srcOrd="0" destOrd="0" parTransId="{5B96867E-147F-46A2-8460-F3EC159A20AA}" sibTransId="{1C0D0CBC-7250-4A49-B775-4037D86B3D26}"/>
    <dgm:cxn modelId="{3CD963FD-4318-4EF9-9608-57477C655807}" type="presOf" srcId="{AE7C576B-9C9E-424F-A51C-C52480522F8C}" destId="{8ADBA507-486C-4B01-BD4B-5AE2B067D119}" srcOrd="0" destOrd="0" presId="urn:microsoft.com/office/officeart/2005/8/layout/hierarchy2"/>
    <dgm:cxn modelId="{A99E637E-9ED5-40B6-BC8C-5AC1BF349AF0}" type="presParOf" srcId="{8ADBA507-486C-4B01-BD4B-5AE2B067D119}" destId="{70BBA412-7AFF-4B53-9B70-2567165B14F9}" srcOrd="0" destOrd="0" presId="urn:microsoft.com/office/officeart/2005/8/layout/hierarchy2"/>
    <dgm:cxn modelId="{82BDA625-5395-4F29-84A3-08726615E527}" type="presParOf" srcId="{70BBA412-7AFF-4B53-9B70-2567165B14F9}" destId="{781E3065-0D1F-48C9-8F60-9B1E13B6675C}" srcOrd="0" destOrd="0" presId="urn:microsoft.com/office/officeart/2005/8/layout/hierarchy2"/>
    <dgm:cxn modelId="{915FA01C-AA2C-4DAB-9F35-18DFA8C7348B}" type="presParOf" srcId="{70BBA412-7AFF-4B53-9B70-2567165B14F9}" destId="{18301437-FD29-4C85-A7A8-C8B060034B4F}" srcOrd="1" destOrd="0" presId="urn:microsoft.com/office/officeart/2005/8/layout/hierarchy2"/>
    <dgm:cxn modelId="{EC154F72-BB67-4464-9D5E-D7894DED8BF6}" type="presParOf" srcId="{18301437-FD29-4C85-A7A8-C8B060034B4F}" destId="{DA4CE6C7-8CD7-4A31-ABC3-C8C8C737C285}" srcOrd="0" destOrd="0" presId="urn:microsoft.com/office/officeart/2005/8/layout/hierarchy2"/>
    <dgm:cxn modelId="{CE514A0F-AFD4-47F9-B7C6-DD7EB860879F}" type="presParOf" srcId="{DA4CE6C7-8CD7-4A31-ABC3-C8C8C737C285}" destId="{E05F6E0C-36BA-4ABF-91BB-325CA78283DD}" srcOrd="0" destOrd="0" presId="urn:microsoft.com/office/officeart/2005/8/layout/hierarchy2"/>
    <dgm:cxn modelId="{47E0DED7-2170-41E9-8F05-C4BC540C6D51}" type="presParOf" srcId="{18301437-FD29-4C85-A7A8-C8B060034B4F}" destId="{F373DCFA-BC48-4B19-A26E-1FB5FF25C3D5}" srcOrd="1" destOrd="0" presId="urn:microsoft.com/office/officeart/2005/8/layout/hierarchy2"/>
    <dgm:cxn modelId="{8EBCB69C-D40D-4160-A7D1-63F155382740}" type="presParOf" srcId="{F373DCFA-BC48-4B19-A26E-1FB5FF25C3D5}" destId="{82D463EF-F351-4982-AB45-BF89AC428A32}" srcOrd="0" destOrd="0" presId="urn:microsoft.com/office/officeart/2005/8/layout/hierarchy2"/>
    <dgm:cxn modelId="{5FC3AF09-C24F-4FEE-A491-3182ADDA5AA2}" type="presParOf" srcId="{F373DCFA-BC48-4B19-A26E-1FB5FF25C3D5}" destId="{704620E7-70C3-4415-9808-4BD71A368493}" srcOrd="1" destOrd="0" presId="urn:microsoft.com/office/officeart/2005/8/layout/hierarchy2"/>
    <dgm:cxn modelId="{7BB0404C-FCCE-46CB-9721-36F7F81A8151}" type="presParOf" srcId="{18301437-FD29-4C85-A7A8-C8B060034B4F}" destId="{D80F1D75-27F2-465C-B7BE-E24579A982EA}" srcOrd="2" destOrd="0" presId="urn:microsoft.com/office/officeart/2005/8/layout/hierarchy2"/>
    <dgm:cxn modelId="{9B8B3C4A-090D-4507-AC76-B2410BC44738}" type="presParOf" srcId="{D80F1D75-27F2-465C-B7BE-E24579A982EA}" destId="{7750F9C1-C5E2-4DFC-B755-F7912C4356BA}" srcOrd="0" destOrd="0" presId="urn:microsoft.com/office/officeart/2005/8/layout/hierarchy2"/>
    <dgm:cxn modelId="{B586AC3B-38B3-4F50-B737-35AA1ECCFFBC}" type="presParOf" srcId="{18301437-FD29-4C85-A7A8-C8B060034B4F}" destId="{AC8D4F07-B7E4-4F4B-B5CF-525708FFD6F2}" srcOrd="3" destOrd="0" presId="urn:microsoft.com/office/officeart/2005/8/layout/hierarchy2"/>
    <dgm:cxn modelId="{D09E56FC-E608-43D6-8C4A-B8C9EE1AB2A6}" type="presParOf" srcId="{AC8D4F07-B7E4-4F4B-B5CF-525708FFD6F2}" destId="{C15D1CD2-6E1B-4363-ADD1-269345EDD227}" srcOrd="0" destOrd="0" presId="urn:microsoft.com/office/officeart/2005/8/layout/hierarchy2"/>
    <dgm:cxn modelId="{FB7D2368-FE41-4097-A17D-673534B4CA51}" type="presParOf" srcId="{AC8D4F07-B7E4-4F4B-B5CF-525708FFD6F2}" destId="{84DFDE42-3884-4BF3-B793-9ACD89CE559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E3065-0D1F-48C9-8F60-9B1E13B6675C}">
      <dsp:nvSpPr>
        <dsp:cNvPr id="0" name=""/>
        <dsp:cNvSpPr/>
      </dsp:nvSpPr>
      <dsp:spPr>
        <a:xfrm>
          <a:off x="741036" y="1742166"/>
          <a:ext cx="1204505" cy="350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一</a:t>
          </a:r>
        </a:p>
      </dsp:txBody>
      <dsp:txXfrm>
        <a:off x="751307" y="1752437"/>
        <a:ext cx="1183963" cy="330151"/>
      </dsp:txXfrm>
    </dsp:sp>
    <dsp:sp modelId="{DA4CE6C7-8CD7-4A31-ABC3-C8C8C737C285}">
      <dsp:nvSpPr>
        <dsp:cNvPr id="0" name=""/>
        <dsp:cNvSpPr/>
      </dsp:nvSpPr>
      <dsp:spPr>
        <a:xfrm rot="19518355">
          <a:off x="1843779" y="1501734"/>
          <a:ext cx="1144699" cy="180000"/>
        </a:xfrm>
        <a:custGeom>
          <a:avLst/>
          <a:gdLst/>
          <a:ahLst/>
          <a:cxnLst/>
          <a:rect l="0" t="0" r="0" b="0"/>
          <a:pathLst>
            <a:path>
              <a:moveTo>
                <a:pt x="0" y="90000"/>
              </a:moveTo>
              <a:lnTo>
                <a:pt x="1144699" y="900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387511" y="1563117"/>
        <a:ext cx="57234" cy="57234"/>
      </dsp:txXfrm>
    </dsp:sp>
    <dsp:sp modelId="{82D463EF-F351-4982-AB45-BF89AC428A32}">
      <dsp:nvSpPr>
        <dsp:cNvPr id="0" name=""/>
        <dsp:cNvSpPr/>
      </dsp:nvSpPr>
      <dsp:spPr>
        <a:xfrm>
          <a:off x="2886716" y="916259"/>
          <a:ext cx="760882" cy="699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世</a:t>
          </a:r>
        </a:p>
      </dsp:txBody>
      <dsp:txXfrm>
        <a:off x="2907201" y="936744"/>
        <a:ext cx="719912" cy="658423"/>
      </dsp:txXfrm>
    </dsp:sp>
    <dsp:sp modelId="{D80F1D75-27F2-465C-B7BE-E24579A982EA}">
      <dsp:nvSpPr>
        <dsp:cNvPr id="0" name=""/>
        <dsp:cNvSpPr/>
      </dsp:nvSpPr>
      <dsp:spPr>
        <a:xfrm rot="2017077">
          <a:off x="1853021" y="2133782"/>
          <a:ext cx="1106358" cy="180000"/>
        </a:xfrm>
        <a:custGeom>
          <a:avLst/>
          <a:gdLst/>
          <a:ahLst/>
          <a:cxnLst/>
          <a:rect l="0" t="0" r="0" b="0"/>
          <a:pathLst>
            <a:path>
              <a:moveTo>
                <a:pt x="0" y="90000"/>
              </a:moveTo>
              <a:lnTo>
                <a:pt x="1106358" y="9000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2378541" y="2196123"/>
        <a:ext cx="55317" cy="55317"/>
      </dsp:txXfrm>
    </dsp:sp>
    <dsp:sp modelId="{C15D1CD2-6E1B-4363-ADD1-269345EDD227}">
      <dsp:nvSpPr>
        <dsp:cNvPr id="0" name=""/>
        <dsp:cNvSpPr/>
      </dsp:nvSpPr>
      <dsp:spPr>
        <a:xfrm>
          <a:off x="2866859" y="2179132"/>
          <a:ext cx="778107" cy="7018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界</a:t>
          </a:r>
        </a:p>
      </dsp:txBody>
      <dsp:txXfrm>
        <a:off x="2887415" y="2199688"/>
        <a:ext cx="736995" cy="660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3A8DBB9-FF4D-4FDA-AD34-27FA86519578}" type="datetime1">
              <a:rPr lang="zh-CN" altLang="en-US" smtClean="0"/>
              <a:t>2025/5/30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E1CCE20-FD2F-40C5-ABE3-3369F20AA0E6}" type="datetime1">
              <a:rPr lang="zh-CN" altLang="en-US" smtClean="0"/>
              <a:t>2025/5/30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/>
              <a:t>单击此处编辑母版文本样式</a:t>
            </a:r>
            <a:endParaRPr lang="en-US"/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81B77-59E5-4352-B885-587F8CA5E996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57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en-US" dirty="0"/>
          </a:p>
        </p:txBody>
      </p: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03234F-2943-4AD6-8E73-34C216403FC9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8B044-5115-4C63-8F06-0D627F0729F0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长方形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E476C3-78BD-40CB-9C6F-0D41DD7E1D50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74219" y="1"/>
            <a:ext cx="2055587" cy="785041"/>
            <a:chOff x="-142846" y="-250538"/>
            <a:chExt cx="4668067" cy="1782764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267104" y="35212"/>
              <a:ext cx="350838" cy="338138"/>
            </a:xfrm>
            <a:custGeom>
              <a:avLst/>
              <a:gdLst>
                <a:gd name="T0" fmla="*/ 125 w 128"/>
                <a:gd name="T1" fmla="*/ 55 h 123"/>
                <a:gd name="T2" fmla="*/ 95 w 128"/>
                <a:gd name="T3" fmla="*/ 48 h 123"/>
                <a:gd name="T4" fmla="*/ 65 w 128"/>
                <a:gd name="T5" fmla="*/ 22 h 123"/>
                <a:gd name="T6" fmla="*/ 44 w 128"/>
                <a:gd name="T7" fmla="*/ 2 h 123"/>
                <a:gd name="T8" fmla="*/ 12 w 128"/>
                <a:gd name="T9" fmla="*/ 26 h 123"/>
                <a:gd name="T10" fmla="*/ 3 w 128"/>
                <a:gd name="T11" fmla="*/ 70 h 123"/>
                <a:gd name="T12" fmla="*/ 19 w 128"/>
                <a:gd name="T13" fmla="*/ 106 h 123"/>
                <a:gd name="T14" fmla="*/ 58 w 128"/>
                <a:gd name="T15" fmla="*/ 122 h 123"/>
                <a:gd name="T16" fmla="*/ 109 w 128"/>
                <a:gd name="T17" fmla="*/ 100 h 123"/>
                <a:gd name="T18" fmla="*/ 125 w 128"/>
                <a:gd name="T19" fmla="*/ 5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3">
                  <a:moveTo>
                    <a:pt x="125" y="55"/>
                  </a:moveTo>
                  <a:cubicBezTo>
                    <a:pt x="122" y="39"/>
                    <a:pt x="106" y="40"/>
                    <a:pt x="95" y="48"/>
                  </a:cubicBezTo>
                  <a:cubicBezTo>
                    <a:pt x="98" y="30"/>
                    <a:pt x="82" y="13"/>
                    <a:pt x="65" y="22"/>
                  </a:cubicBezTo>
                  <a:cubicBezTo>
                    <a:pt x="62" y="12"/>
                    <a:pt x="56" y="0"/>
                    <a:pt x="44" y="2"/>
                  </a:cubicBezTo>
                  <a:cubicBezTo>
                    <a:pt x="30" y="4"/>
                    <a:pt x="19" y="16"/>
                    <a:pt x="12" y="26"/>
                  </a:cubicBezTo>
                  <a:cubicBezTo>
                    <a:pt x="2" y="40"/>
                    <a:pt x="0" y="54"/>
                    <a:pt x="3" y="70"/>
                  </a:cubicBezTo>
                  <a:cubicBezTo>
                    <a:pt x="5" y="78"/>
                    <a:pt x="10" y="98"/>
                    <a:pt x="19" y="106"/>
                  </a:cubicBezTo>
                  <a:cubicBezTo>
                    <a:pt x="23" y="122"/>
                    <a:pt x="44" y="123"/>
                    <a:pt x="58" y="122"/>
                  </a:cubicBezTo>
                  <a:cubicBezTo>
                    <a:pt x="76" y="120"/>
                    <a:pt x="97" y="113"/>
                    <a:pt x="109" y="100"/>
                  </a:cubicBezTo>
                  <a:cubicBezTo>
                    <a:pt x="120" y="89"/>
                    <a:pt x="128" y="70"/>
                    <a:pt x="125" y="55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69892" y="887700"/>
              <a:ext cx="260350" cy="298450"/>
            </a:xfrm>
            <a:custGeom>
              <a:avLst/>
              <a:gdLst>
                <a:gd name="T0" fmla="*/ 40 w 95"/>
                <a:gd name="T1" fmla="*/ 1 h 108"/>
                <a:gd name="T2" fmla="*/ 39 w 95"/>
                <a:gd name="T3" fmla="*/ 2 h 108"/>
                <a:gd name="T4" fmla="*/ 39 w 95"/>
                <a:gd name="T5" fmla="*/ 2 h 108"/>
                <a:gd name="T6" fmla="*/ 38 w 95"/>
                <a:gd name="T7" fmla="*/ 3 h 108"/>
                <a:gd name="T8" fmla="*/ 37 w 95"/>
                <a:gd name="T9" fmla="*/ 3 h 108"/>
                <a:gd name="T10" fmla="*/ 3 w 95"/>
                <a:gd name="T11" fmla="*/ 76 h 108"/>
                <a:gd name="T12" fmla="*/ 11 w 95"/>
                <a:gd name="T13" fmla="*/ 102 h 108"/>
                <a:gd name="T14" fmla="*/ 27 w 95"/>
                <a:gd name="T15" fmla="*/ 95 h 108"/>
                <a:gd name="T16" fmla="*/ 36 w 95"/>
                <a:gd name="T17" fmla="*/ 103 h 108"/>
                <a:gd name="T18" fmla="*/ 52 w 95"/>
                <a:gd name="T19" fmla="*/ 97 h 108"/>
                <a:gd name="T20" fmla="*/ 66 w 95"/>
                <a:gd name="T21" fmla="*/ 105 h 108"/>
                <a:gd name="T22" fmla="*/ 78 w 95"/>
                <a:gd name="T23" fmla="*/ 95 h 108"/>
                <a:gd name="T24" fmla="*/ 78 w 95"/>
                <a:gd name="T25" fmla="*/ 93 h 108"/>
                <a:gd name="T26" fmla="*/ 40 w 95"/>
                <a:gd name="T27" fmla="*/ 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" h="108">
                  <a:moveTo>
                    <a:pt x="40" y="1"/>
                  </a:moveTo>
                  <a:cubicBezTo>
                    <a:pt x="39" y="0"/>
                    <a:pt x="38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9" y="2"/>
                    <a:pt x="38" y="3"/>
                    <a:pt x="38" y="3"/>
                  </a:cubicBezTo>
                  <a:cubicBezTo>
                    <a:pt x="38" y="3"/>
                    <a:pt x="37" y="2"/>
                    <a:pt x="37" y="3"/>
                  </a:cubicBezTo>
                  <a:cubicBezTo>
                    <a:pt x="9" y="15"/>
                    <a:pt x="0" y="48"/>
                    <a:pt x="3" y="76"/>
                  </a:cubicBezTo>
                  <a:cubicBezTo>
                    <a:pt x="4" y="84"/>
                    <a:pt x="4" y="96"/>
                    <a:pt x="11" y="102"/>
                  </a:cubicBezTo>
                  <a:cubicBezTo>
                    <a:pt x="16" y="108"/>
                    <a:pt x="23" y="100"/>
                    <a:pt x="27" y="95"/>
                  </a:cubicBezTo>
                  <a:cubicBezTo>
                    <a:pt x="29" y="99"/>
                    <a:pt x="31" y="103"/>
                    <a:pt x="36" y="103"/>
                  </a:cubicBezTo>
                  <a:cubicBezTo>
                    <a:pt x="42" y="103"/>
                    <a:pt x="44" y="95"/>
                    <a:pt x="52" y="97"/>
                  </a:cubicBezTo>
                  <a:cubicBezTo>
                    <a:pt x="57" y="98"/>
                    <a:pt x="61" y="105"/>
                    <a:pt x="66" y="105"/>
                  </a:cubicBezTo>
                  <a:cubicBezTo>
                    <a:pt x="72" y="105"/>
                    <a:pt x="75" y="100"/>
                    <a:pt x="78" y="95"/>
                  </a:cubicBezTo>
                  <a:cubicBezTo>
                    <a:pt x="79" y="95"/>
                    <a:pt x="78" y="94"/>
                    <a:pt x="78" y="93"/>
                  </a:cubicBezTo>
                  <a:cubicBezTo>
                    <a:pt x="95" y="61"/>
                    <a:pt x="71" y="15"/>
                    <a:pt x="40" y="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73117" y="822613"/>
              <a:ext cx="182563" cy="195263"/>
            </a:xfrm>
            <a:custGeom>
              <a:avLst/>
              <a:gdLst>
                <a:gd name="T0" fmla="*/ 13 w 67"/>
                <a:gd name="T1" fmla="*/ 0 h 71"/>
                <a:gd name="T2" fmla="*/ 11 w 67"/>
                <a:gd name="T3" fmla="*/ 0 h 71"/>
                <a:gd name="T4" fmla="*/ 11 w 67"/>
                <a:gd name="T5" fmla="*/ 0 h 71"/>
                <a:gd name="T6" fmla="*/ 10 w 67"/>
                <a:gd name="T7" fmla="*/ 1 h 71"/>
                <a:gd name="T8" fmla="*/ 11 w 67"/>
                <a:gd name="T9" fmla="*/ 0 h 71"/>
                <a:gd name="T10" fmla="*/ 10 w 67"/>
                <a:gd name="T11" fmla="*/ 0 h 71"/>
                <a:gd name="T12" fmla="*/ 9 w 67"/>
                <a:gd name="T13" fmla="*/ 3 h 71"/>
                <a:gd name="T14" fmla="*/ 9 w 67"/>
                <a:gd name="T15" fmla="*/ 4 h 71"/>
                <a:gd name="T16" fmla="*/ 4 w 67"/>
                <a:gd name="T17" fmla="*/ 53 h 71"/>
                <a:gd name="T18" fmla="*/ 38 w 67"/>
                <a:gd name="T19" fmla="*/ 65 h 71"/>
                <a:gd name="T20" fmla="*/ 13 w 67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1">
                  <a:moveTo>
                    <a:pt x="13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10" y="1"/>
                    <a:pt x="11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10" y="1"/>
                    <a:pt x="10" y="2"/>
                    <a:pt x="9" y="3"/>
                  </a:cubicBezTo>
                  <a:cubicBezTo>
                    <a:pt x="9" y="3"/>
                    <a:pt x="9" y="4"/>
                    <a:pt x="9" y="4"/>
                  </a:cubicBezTo>
                  <a:cubicBezTo>
                    <a:pt x="4" y="20"/>
                    <a:pt x="0" y="37"/>
                    <a:pt x="4" y="53"/>
                  </a:cubicBezTo>
                  <a:cubicBezTo>
                    <a:pt x="8" y="67"/>
                    <a:pt x="25" y="71"/>
                    <a:pt x="38" y="65"/>
                  </a:cubicBezTo>
                  <a:cubicBezTo>
                    <a:pt x="67" y="51"/>
                    <a:pt x="32" y="7"/>
                    <a:pt x="13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2228879" y="390812"/>
              <a:ext cx="360363" cy="373063"/>
            </a:xfrm>
            <a:custGeom>
              <a:avLst/>
              <a:gdLst>
                <a:gd name="T0" fmla="*/ 67 w 132"/>
                <a:gd name="T1" fmla="*/ 125 h 136"/>
                <a:gd name="T2" fmla="*/ 15 w 132"/>
                <a:gd name="T3" fmla="*/ 125 h 136"/>
                <a:gd name="T4" fmla="*/ 0 w 132"/>
                <a:gd name="T5" fmla="*/ 85 h 136"/>
                <a:gd name="T6" fmla="*/ 16 w 132"/>
                <a:gd name="T7" fmla="*/ 37 h 136"/>
                <a:gd name="T8" fmla="*/ 16 w 132"/>
                <a:gd name="T9" fmla="*/ 36 h 136"/>
                <a:gd name="T10" fmla="*/ 39 w 132"/>
                <a:gd name="T11" fmla="*/ 13 h 136"/>
                <a:gd name="T12" fmla="*/ 61 w 132"/>
                <a:gd name="T13" fmla="*/ 1 h 136"/>
                <a:gd name="T14" fmla="*/ 71 w 132"/>
                <a:gd name="T15" fmla="*/ 25 h 136"/>
                <a:gd name="T16" fmla="*/ 76 w 132"/>
                <a:gd name="T17" fmla="*/ 26 h 136"/>
                <a:gd name="T18" fmla="*/ 76 w 132"/>
                <a:gd name="T19" fmla="*/ 24 h 136"/>
                <a:gd name="T20" fmla="*/ 76 w 132"/>
                <a:gd name="T21" fmla="*/ 24 h 136"/>
                <a:gd name="T22" fmla="*/ 82 w 132"/>
                <a:gd name="T23" fmla="*/ 17 h 136"/>
                <a:gd name="T24" fmla="*/ 92 w 132"/>
                <a:gd name="T25" fmla="*/ 12 h 136"/>
                <a:gd name="T26" fmla="*/ 104 w 132"/>
                <a:gd name="T27" fmla="*/ 32 h 136"/>
                <a:gd name="T28" fmla="*/ 107 w 132"/>
                <a:gd name="T29" fmla="*/ 34 h 136"/>
                <a:gd name="T30" fmla="*/ 107 w 132"/>
                <a:gd name="T31" fmla="*/ 34 h 136"/>
                <a:gd name="T32" fmla="*/ 109 w 132"/>
                <a:gd name="T33" fmla="*/ 33 h 136"/>
                <a:gd name="T34" fmla="*/ 123 w 132"/>
                <a:gd name="T35" fmla="*/ 29 h 136"/>
                <a:gd name="T36" fmla="*/ 130 w 132"/>
                <a:gd name="T37" fmla="*/ 41 h 136"/>
                <a:gd name="T38" fmla="*/ 127 w 132"/>
                <a:gd name="T39" fmla="*/ 66 h 136"/>
                <a:gd name="T40" fmla="*/ 115 w 132"/>
                <a:gd name="T41" fmla="*/ 87 h 136"/>
                <a:gd name="T42" fmla="*/ 115 w 132"/>
                <a:gd name="T43" fmla="*/ 87 h 136"/>
                <a:gd name="T44" fmla="*/ 67 w 132"/>
                <a:gd name="T45" fmla="*/ 1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36">
                  <a:moveTo>
                    <a:pt x="67" y="125"/>
                  </a:moveTo>
                  <a:cubicBezTo>
                    <a:pt x="51" y="131"/>
                    <a:pt x="31" y="136"/>
                    <a:pt x="15" y="125"/>
                  </a:cubicBezTo>
                  <a:cubicBezTo>
                    <a:pt x="3" y="116"/>
                    <a:pt x="0" y="99"/>
                    <a:pt x="0" y="85"/>
                  </a:cubicBezTo>
                  <a:cubicBezTo>
                    <a:pt x="0" y="67"/>
                    <a:pt x="8" y="53"/>
                    <a:pt x="16" y="37"/>
                  </a:cubicBezTo>
                  <a:cubicBezTo>
                    <a:pt x="16" y="37"/>
                    <a:pt x="16" y="36"/>
                    <a:pt x="16" y="36"/>
                  </a:cubicBezTo>
                  <a:cubicBezTo>
                    <a:pt x="23" y="28"/>
                    <a:pt x="31" y="20"/>
                    <a:pt x="39" y="13"/>
                  </a:cubicBezTo>
                  <a:cubicBezTo>
                    <a:pt x="46" y="8"/>
                    <a:pt x="53" y="3"/>
                    <a:pt x="61" y="1"/>
                  </a:cubicBezTo>
                  <a:cubicBezTo>
                    <a:pt x="73" y="0"/>
                    <a:pt x="72" y="18"/>
                    <a:pt x="71" y="25"/>
                  </a:cubicBezTo>
                  <a:cubicBezTo>
                    <a:pt x="71" y="28"/>
                    <a:pt x="76" y="28"/>
                    <a:pt x="76" y="26"/>
                  </a:cubicBezTo>
                  <a:cubicBezTo>
                    <a:pt x="76" y="25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9" y="22"/>
                    <a:pt x="80" y="19"/>
                    <a:pt x="82" y="17"/>
                  </a:cubicBezTo>
                  <a:cubicBezTo>
                    <a:pt x="85" y="14"/>
                    <a:pt x="89" y="13"/>
                    <a:pt x="92" y="12"/>
                  </a:cubicBezTo>
                  <a:cubicBezTo>
                    <a:pt x="104" y="10"/>
                    <a:pt x="105" y="24"/>
                    <a:pt x="104" y="32"/>
                  </a:cubicBezTo>
                  <a:cubicBezTo>
                    <a:pt x="104" y="33"/>
                    <a:pt x="105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4"/>
                    <a:pt x="109" y="33"/>
                    <a:pt x="109" y="33"/>
                  </a:cubicBezTo>
                  <a:cubicBezTo>
                    <a:pt x="113" y="29"/>
                    <a:pt x="118" y="25"/>
                    <a:pt x="123" y="29"/>
                  </a:cubicBezTo>
                  <a:cubicBezTo>
                    <a:pt x="127" y="32"/>
                    <a:pt x="128" y="37"/>
                    <a:pt x="130" y="41"/>
                  </a:cubicBezTo>
                  <a:cubicBezTo>
                    <a:pt x="132" y="49"/>
                    <a:pt x="130" y="58"/>
                    <a:pt x="127" y="66"/>
                  </a:cubicBezTo>
                  <a:cubicBezTo>
                    <a:pt x="124" y="73"/>
                    <a:pt x="119" y="80"/>
                    <a:pt x="115" y="87"/>
                  </a:cubicBezTo>
                  <a:cubicBezTo>
                    <a:pt x="115" y="87"/>
                    <a:pt x="115" y="87"/>
                    <a:pt x="115" y="87"/>
                  </a:cubicBezTo>
                  <a:cubicBezTo>
                    <a:pt x="103" y="106"/>
                    <a:pt x="89" y="117"/>
                    <a:pt x="67" y="12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344517" y="-250538"/>
              <a:ext cx="750888" cy="585788"/>
            </a:xfrm>
            <a:custGeom>
              <a:avLst/>
              <a:gdLst>
                <a:gd name="T0" fmla="*/ 267 w 274"/>
                <a:gd name="T1" fmla="*/ 142 h 213"/>
                <a:gd name="T2" fmla="*/ 236 w 274"/>
                <a:gd name="T3" fmla="*/ 131 h 213"/>
                <a:gd name="T4" fmla="*/ 233 w 274"/>
                <a:gd name="T5" fmla="*/ 99 h 213"/>
                <a:gd name="T6" fmla="*/ 210 w 274"/>
                <a:gd name="T7" fmla="*/ 92 h 213"/>
                <a:gd name="T8" fmla="*/ 200 w 274"/>
                <a:gd name="T9" fmla="*/ 52 h 213"/>
                <a:gd name="T10" fmla="*/ 166 w 274"/>
                <a:gd name="T11" fmla="*/ 52 h 213"/>
                <a:gd name="T12" fmla="*/ 162 w 274"/>
                <a:gd name="T13" fmla="*/ 19 h 213"/>
                <a:gd name="T14" fmla="*/ 111 w 274"/>
                <a:gd name="T15" fmla="*/ 36 h 213"/>
                <a:gd name="T16" fmla="*/ 56 w 274"/>
                <a:gd name="T17" fmla="*/ 26 h 213"/>
                <a:gd name="T18" fmla="*/ 26 w 274"/>
                <a:gd name="T19" fmla="*/ 19 h 213"/>
                <a:gd name="T20" fmla="*/ 0 w 274"/>
                <a:gd name="T21" fmla="*/ 75 h 213"/>
                <a:gd name="T22" fmla="*/ 25 w 274"/>
                <a:gd name="T23" fmla="*/ 139 h 213"/>
                <a:gd name="T24" fmla="*/ 79 w 274"/>
                <a:gd name="T25" fmla="*/ 182 h 213"/>
                <a:gd name="T26" fmla="*/ 79 w 274"/>
                <a:gd name="T27" fmla="*/ 183 h 213"/>
                <a:gd name="T28" fmla="*/ 143 w 274"/>
                <a:gd name="T29" fmla="*/ 204 h 213"/>
                <a:gd name="T30" fmla="*/ 221 w 274"/>
                <a:gd name="T31" fmla="*/ 209 h 213"/>
                <a:gd name="T32" fmla="*/ 269 w 274"/>
                <a:gd name="T33" fmla="*/ 176 h 213"/>
                <a:gd name="T34" fmla="*/ 267 w 274"/>
                <a:gd name="T35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213">
                  <a:moveTo>
                    <a:pt x="267" y="142"/>
                  </a:moveTo>
                  <a:cubicBezTo>
                    <a:pt x="260" y="132"/>
                    <a:pt x="248" y="130"/>
                    <a:pt x="236" y="131"/>
                  </a:cubicBezTo>
                  <a:cubicBezTo>
                    <a:pt x="242" y="122"/>
                    <a:pt x="237" y="107"/>
                    <a:pt x="233" y="99"/>
                  </a:cubicBezTo>
                  <a:cubicBezTo>
                    <a:pt x="228" y="90"/>
                    <a:pt x="219" y="88"/>
                    <a:pt x="210" y="92"/>
                  </a:cubicBezTo>
                  <a:cubicBezTo>
                    <a:pt x="213" y="78"/>
                    <a:pt x="210" y="63"/>
                    <a:pt x="200" y="52"/>
                  </a:cubicBezTo>
                  <a:cubicBezTo>
                    <a:pt x="191" y="42"/>
                    <a:pt x="176" y="44"/>
                    <a:pt x="166" y="52"/>
                  </a:cubicBezTo>
                  <a:cubicBezTo>
                    <a:pt x="171" y="41"/>
                    <a:pt x="173" y="27"/>
                    <a:pt x="162" y="19"/>
                  </a:cubicBezTo>
                  <a:cubicBezTo>
                    <a:pt x="144" y="6"/>
                    <a:pt x="123" y="23"/>
                    <a:pt x="111" y="36"/>
                  </a:cubicBezTo>
                  <a:cubicBezTo>
                    <a:pt x="102" y="12"/>
                    <a:pt x="69" y="0"/>
                    <a:pt x="56" y="26"/>
                  </a:cubicBezTo>
                  <a:cubicBezTo>
                    <a:pt x="51" y="14"/>
                    <a:pt x="39" y="12"/>
                    <a:pt x="26" y="19"/>
                  </a:cubicBezTo>
                  <a:cubicBezTo>
                    <a:pt x="7" y="29"/>
                    <a:pt x="0" y="54"/>
                    <a:pt x="0" y="75"/>
                  </a:cubicBezTo>
                  <a:cubicBezTo>
                    <a:pt x="0" y="97"/>
                    <a:pt x="11" y="121"/>
                    <a:pt x="25" y="139"/>
                  </a:cubicBezTo>
                  <a:cubicBezTo>
                    <a:pt x="38" y="158"/>
                    <a:pt x="58" y="172"/>
                    <a:pt x="79" y="182"/>
                  </a:cubicBezTo>
                  <a:cubicBezTo>
                    <a:pt x="79" y="182"/>
                    <a:pt x="79" y="183"/>
                    <a:pt x="79" y="183"/>
                  </a:cubicBezTo>
                  <a:cubicBezTo>
                    <a:pt x="97" y="195"/>
                    <a:pt x="122" y="200"/>
                    <a:pt x="143" y="204"/>
                  </a:cubicBezTo>
                  <a:cubicBezTo>
                    <a:pt x="168" y="210"/>
                    <a:pt x="195" y="213"/>
                    <a:pt x="221" y="209"/>
                  </a:cubicBezTo>
                  <a:cubicBezTo>
                    <a:pt x="242" y="206"/>
                    <a:pt x="261" y="196"/>
                    <a:pt x="269" y="176"/>
                  </a:cubicBezTo>
                  <a:cubicBezTo>
                    <a:pt x="273" y="166"/>
                    <a:pt x="274" y="151"/>
                    <a:pt x="267" y="142"/>
                  </a:cubicBezTo>
                  <a:close/>
                </a:path>
              </a:pathLst>
            </a:custGeom>
            <a:solidFill>
              <a:srgbClr val="E54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358804" y="-112425"/>
              <a:ext cx="657225" cy="444500"/>
            </a:xfrm>
            <a:custGeom>
              <a:avLst/>
              <a:gdLst>
                <a:gd name="T0" fmla="*/ 214 w 240"/>
                <a:gd name="T1" fmla="*/ 117 h 162"/>
                <a:gd name="T2" fmla="*/ 214 w 240"/>
                <a:gd name="T3" fmla="*/ 93 h 162"/>
                <a:gd name="T4" fmla="*/ 187 w 240"/>
                <a:gd name="T5" fmla="*/ 91 h 162"/>
                <a:gd name="T6" fmla="*/ 164 w 240"/>
                <a:gd name="T7" fmla="*/ 52 h 162"/>
                <a:gd name="T8" fmla="*/ 156 w 240"/>
                <a:gd name="T9" fmla="*/ 27 h 162"/>
                <a:gd name="T10" fmla="*/ 127 w 240"/>
                <a:gd name="T11" fmla="*/ 33 h 162"/>
                <a:gd name="T12" fmla="*/ 86 w 240"/>
                <a:gd name="T13" fmla="*/ 19 h 162"/>
                <a:gd name="T14" fmla="*/ 65 w 240"/>
                <a:gd name="T15" fmla="*/ 2 h 162"/>
                <a:gd name="T16" fmla="*/ 46 w 240"/>
                <a:gd name="T17" fmla="*/ 15 h 162"/>
                <a:gd name="T18" fmla="*/ 46 w 240"/>
                <a:gd name="T19" fmla="*/ 15 h 162"/>
                <a:gd name="T20" fmla="*/ 10 w 240"/>
                <a:gd name="T21" fmla="*/ 9 h 162"/>
                <a:gd name="T22" fmla="*/ 2 w 240"/>
                <a:gd name="T23" fmla="*/ 47 h 162"/>
                <a:gd name="T24" fmla="*/ 24 w 240"/>
                <a:gd name="T25" fmla="*/ 96 h 162"/>
                <a:gd name="T26" fmla="*/ 68 w 240"/>
                <a:gd name="T27" fmla="*/ 134 h 162"/>
                <a:gd name="T28" fmla="*/ 69 w 240"/>
                <a:gd name="T29" fmla="*/ 133 h 162"/>
                <a:gd name="T30" fmla="*/ 92 w 240"/>
                <a:gd name="T31" fmla="*/ 143 h 162"/>
                <a:gd name="T32" fmla="*/ 132 w 240"/>
                <a:gd name="T33" fmla="*/ 155 h 162"/>
                <a:gd name="T34" fmla="*/ 197 w 240"/>
                <a:gd name="T35" fmla="*/ 160 h 162"/>
                <a:gd name="T36" fmla="*/ 238 w 240"/>
                <a:gd name="T37" fmla="*/ 134 h 162"/>
                <a:gd name="T38" fmla="*/ 214 w 240"/>
                <a:gd name="T39" fmla="*/ 11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62">
                  <a:moveTo>
                    <a:pt x="214" y="117"/>
                  </a:moveTo>
                  <a:cubicBezTo>
                    <a:pt x="219" y="109"/>
                    <a:pt x="221" y="100"/>
                    <a:pt x="214" y="93"/>
                  </a:cubicBezTo>
                  <a:cubicBezTo>
                    <a:pt x="207" y="87"/>
                    <a:pt x="196" y="88"/>
                    <a:pt x="187" y="91"/>
                  </a:cubicBezTo>
                  <a:cubicBezTo>
                    <a:pt x="195" y="71"/>
                    <a:pt x="185" y="39"/>
                    <a:pt x="164" y="52"/>
                  </a:cubicBezTo>
                  <a:cubicBezTo>
                    <a:pt x="167" y="43"/>
                    <a:pt x="167" y="32"/>
                    <a:pt x="156" y="27"/>
                  </a:cubicBezTo>
                  <a:cubicBezTo>
                    <a:pt x="147" y="22"/>
                    <a:pt x="135" y="26"/>
                    <a:pt x="127" y="33"/>
                  </a:cubicBezTo>
                  <a:cubicBezTo>
                    <a:pt x="127" y="9"/>
                    <a:pt x="101" y="5"/>
                    <a:pt x="86" y="19"/>
                  </a:cubicBezTo>
                  <a:cubicBezTo>
                    <a:pt x="82" y="10"/>
                    <a:pt x="75" y="3"/>
                    <a:pt x="65" y="2"/>
                  </a:cubicBezTo>
                  <a:cubicBezTo>
                    <a:pt x="56" y="0"/>
                    <a:pt x="47" y="5"/>
                    <a:pt x="46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36" y="7"/>
                    <a:pt x="22" y="0"/>
                    <a:pt x="10" y="9"/>
                  </a:cubicBezTo>
                  <a:cubicBezTo>
                    <a:pt x="0" y="17"/>
                    <a:pt x="0" y="35"/>
                    <a:pt x="2" y="47"/>
                  </a:cubicBezTo>
                  <a:cubicBezTo>
                    <a:pt x="4" y="65"/>
                    <a:pt x="13" y="82"/>
                    <a:pt x="24" y="96"/>
                  </a:cubicBezTo>
                  <a:cubicBezTo>
                    <a:pt x="35" y="111"/>
                    <a:pt x="50" y="128"/>
                    <a:pt x="68" y="134"/>
                  </a:cubicBezTo>
                  <a:cubicBezTo>
                    <a:pt x="69" y="134"/>
                    <a:pt x="69" y="134"/>
                    <a:pt x="69" y="133"/>
                  </a:cubicBezTo>
                  <a:cubicBezTo>
                    <a:pt x="75" y="138"/>
                    <a:pt x="86" y="141"/>
                    <a:pt x="92" y="143"/>
                  </a:cubicBezTo>
                  <a:cubicBezTo>
                    <a:pt x="105" y="148"/>
                    <a:pt x="119" y="152"/>
                    <a:pt x="132" y="155"/>
                  </a:cubicBezTo>
                  <a:cubicBezTo>
                    <a:pt x="153" y="159"/>
                    <a:pt x="175" y="162"/>
                    <a:pt x="197" y="160"/>
                  </a:cubicBezTo>
                  <a:cubicBezTo>
                    <a:pt x="213" y="158"/>
                    <a:pt x="235" y="152"/>
                    <a:pt x="238" y="134"/>
                  </a:cubicBezTo>
                  <a:cubicBezTo>
                    <a:pt x="240" y="120"/>
                    <a:pt x="225" y="115"/>
                    <a:pt x="214" y="117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22304" y="-10825"/>
              <a:ext cx="452438" cy="327025"/>
            </a:xfrm>
            <a:custGeom>
              <a:avLst/>
              <a:gdLst>
                <a:gd name="T0" fmla="*/ 160 w 165"/>
                <a:gd name="T1" fmla="*/ 91 h 119"/>
                <a:gd name="T2" fmla="*/ 140 w 165"/>
                <a:gd name="T3" fmla="*/ 86 h 119"/>
                <a:gd name="T4" fmla="*/ 124 w 165"/>
                <a:gd name="T5" fmla="*/ 66 h 119"/>
                <a:gd name="T6" fmla="*/ 102 w 165"/>
                <a:gd name="T7" fmla="*/ 44 h 119"/>
                <a:gd name="T8" fmla="*/ 66 w 165"/>
                <a:gd name="T9" fmla="*/ 29 h 119"/>
                <a:gd name="T10" fmla="*/ 38 w 165"/>
                <a:gd name="T11" fmla="*/ 16 h 119"/>
                <a:gd name="T12" fmla="*/ 14 w 165"/>
                <a:gd name="T13" fmla="*/ 2 h 119"/>
                <a:gd name="T14" fmla="*/ 1 w 165"/>
                <a:gd name="T15" fmla="*/ 23 h 119"/>
                <a:gd name="T16" fmla="*/ 47 w 165"/>
                <a:gd name="T17" fmla="*/ 96 h 119"/>
                <a:gd name="T18" fmla="*/ 48 w 165"/>
                <a:gd name="T19" fmla="*/ 98 h 119"/>
                <a:gd name="T20" fmla="*/ 147 w 165"/>
                <a:gd name="T21" fmla="*/ 110 h 119"/>
                <a:gd name="T22" fmla="*/ 160 w 165"/>
                <a:gd name="T23" fmla="*/ 9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5" h="119">
                  <a:moveTo>
                    <a:pt x="160" y="91"/>
                  </a:moveTo>
                  <a:cubicBezTo>
                    <a:pt x="155" y="85"/>
                    <a:pt x="147" y="84"/>
                    <a:pt x="140" y="86"/>
                  </a:cubicBezTo>
                  <a:cubicBezTo>
                    <a:pt x="147" y="75"/>
                    <a:pt x="136" y="63"/>
                    <a:pt x="124" y="66"/>
                  </a:cubicBezTo>
                  <a:cubicBezTo>
                    <a:pt x="131" y="55"/>
                    <a:pt x="117" y="38"/>
                    <a:pt x="102" y="44"/>
                  </a:cubicBezTo>
                  <a:cubicBezTo>
                    <a:pt x="107" y="23"/>
                    <a:pt x="82" y="16"/>
                    <a:pt x="66" y="29"/>
                  </a:cubicBezTo>
                  <a:cubicBezTo>
                    <a:pt x="61" y="16"/>
                    <a:pt x="47" y="1"/>
                    <a:pt x="38" y="16"/>
                  </a:cubicBezTo>
                  <a:cubicBezTo>
                    <a:pt x="32" y="9"/>
                    <a:pt x="23" y="0"/>
                    <a:pt x="14" y="2"/>
                  </a:cubicBezTo>
                  <a:cubicBezTo>
                    <a:pt x="3" y="4"/>
                    <a:pt x="0" y="13"/>
                    <a:pt x="1" y="23"/>
                  </a:cubicBezTo>
                  <a:cubicBezTo>
                    <a:pt x="2" y="53"/>
                    <a:pt x="25" y="77"/>
                    <a:pt x="47" y="96"/>
                  </a:cubicBezTo>
                  <a:cubicBezTo>
                    <a:pt x="46" y="97"/>
                    <a:pt x="46" y="98"/>
                    <a:pt x="48" y="98"/>
                  </a:cubicBezTo>
                  <a:cubicBezTo>
                    <a:pt x="79" y="107"/>
                    <a:pt x="114" y="119"/>
                    <a:pt x="147" y="110"/>
                  </a:cubicBezTo>
                  <a:cubicBezTo>
                    <a:pt x="153" y="108"/>
                    <a:pt x="165" y="99"/>
                    <a:pt x="160" y="91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287367" y="79662"/>
              <a:ext cx="441325" cy="387350"/>
            </a:xfrm>
            <a:custGeom>
              <a:avLst/>
              <a:gdLst>
                <a:gd name="T0" fmla="*/ 157 w 161"/>
                <a:gd name="T1" fmla="*/ 50 h 141"/>
                <a:gd name="T2" fmla="*/ 141 w 161"/>
                <a:gd name="T3" fmla="*/ 46 h 141"/>
                <a:gd name="T4" fmla="*/ 135 w 161"/>
                <a:gd name="T5" fmla="*/ 31 h 141"/>
                <a:gd name="T6" fmla="*/ 119 w 161"/>
                <a:gd name="T7" fmla="*/ 32 h 141"/>
                <a:gd name="T8" fmla="*/ 110 w 161"/>
                <a:gd name="T9" fmla="*/ 16 h 141"/>
                <a:gd name="T10" fmla="*/ 95 w 161"/>
                <a:gd name="T11" fmla="*/ 18 h 141"/>
                <a:gd name="T12" fmla="*/ 95 w 161"/>
                <a:gd name="T13" fmla="*/ 17 h 141"/>
                <a:gd name="T14" fmla="*/ 64 w 161"/>
                <a:gd name="T15" fmla="*/ 8 h 141"/>
                <a:gd name="T16" fmla="*/ 63 w 161"/>
                <a:gd name="T17" fmla="*/ 9 h 141"/>
                <a:gd name="T18" fmla="*/ 94 w 161"/>
                <a:gd name="T19" fmla="*/ 63 h 141"/>
                <a:gd name="T20" fmla="*/ 13 w 161"/>
                <a:gd name="T21" fmla="*/ 129 h 141"/>
                <a:gd name="T22" fmla="*/ 0 w 161"/>
                <a:gd name="T23" fmla="*/ 138 h 141"/>
                <a:gd name="T24" fmla="*/ 3 w 161"/>
                <a:gd name="T25" fmla="*/ 141 h 141"/>
                <a:gd name="T26" fmla="*/ 26 w 161"/>
                <a:gd name="T27" fmla="*/ 125 h 141"/>
                <a:gd name="T28" fmla="*/ 96 w 161"/>
                <a:gd name="T29" fmla="*/ 65 h 141"/>
                <a:gd name="T30" fmla="*/ 157 w 161"/>
                <a:gd name="T31" fmla="*/ 65 h 141"/>
                <a:gd name="T32" fmla="*/ 157 w 161"/>
                <a:gd name="T33" fmla="*/ 5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1" h="141">
                  <a:moveTo>
                    <a:pt x="157" y="50"/>
                  </a:moveTo>
                  <a:cubicBezTo>
                    <a:pt x="153" y="46"/>
                    <a:pt x="147" y="45"/>
                    <a:pt x="141" y="46"/>
                  </a:cubicBezTo>
                  <a:cubicBezTo>
                    <a:pt x="142" y="41"/>
                    <a:pt x="140" y="34"/>
                    <a:pt x="135" y="31"/>
                  </a:cubicBezTo>
                  <a:cubicBezTo>
                    <a:pt x="131" y="28"/>
                    <a:pt x="124" y="29"/>
                    <a:pt x="119" y="32"/>
                  </a:cubicBezTo>
                  <a:cubicBezTo>
                    <a:pt x="119" y="26"/>
                    <a:pt x="115" y="19"/>
                    <a:pt x="110" y="16"/>
                  </a:cubicBezTo>
                  <a:cubicBezTo>
                    <a:pt x="105" y="12"/>
                    <a:pt x="99" y="13"/>
                    <a:pt x="95" y="18"/>
                  </a:cubicBezTo>
                  <a:cubicBezTo>
                    <a:pt x="95" y="18"/>
                    <a:pt x="95" y="17"/>
                    <a:pt x="95" y="17"/>
                  </a:cubicBezTo>
                  <a:cubicBezTo>
                    <a:pt x="89" y="8"/>
                    <a:pt x="74" y="0"/>
                    <a:pt x="64" y="8"/>
                  </a:cubicBezTo>
                  <a:cubicBezTo>
                    <a:pt x="63" y="8"/>
                    <a:pt x="63" y="8"/>
                    <a:pt x="63" y="9"/>
                  </a:cubicBezTo>
                  <a:cubicBezTo>
                    <a:pt x="59" y="30"/>
                    <a:pt x="78" y="51"/>
                    <a:pt x="94" y="63"/>
                  </a:cubicBezTo>
                  <a:cubicBezTo>
                    <a:pt x="72" y="92"/>
                    <a:pt x="42" y="110"/>
                    <a:pt x="13" y="129"/>
                  </a:cubicBezTo>
                  <a:cubicBezTo>
                    <a:pt x="9" y="132"/>
                    <a:pt x="5" y="135"/>
                    <a:pt x="0" y="138"/>
                  </a:cubicBezTo>
                  <a:cubicBezTo>
                    <a:pt x="1" y="140"/>
                    <a:pt x="2" y="141"/>
                    <a:pt x="3" y="141"/>
                  </a:cubicBezTo>
                  <a:cubicBezTo>
                    <a:pt x="10" y="136"/>
                    <a:pt x="18" y="130"/>
                    <a:pt x="26" y="125"/>
                  </a:cubicBezTo>
                  <a:cubicBezTo>
                    <a:pt x="51" y="109"/>
                    <a:pt x="81" y="92"/>
                    <a:pt x="96" y="65"/>
                  </a:cubicBezTo>
                  <a:cubicBezTo>
                    <a:pt x="112" y="72"/>
                    <a:pt x="145" y="85"/>
                    <a:pt x="157" y="65"/>
                  </a:cubicBezTo>
                  <a:cubicBezTo>
                    <a:pt x="160" y="61"/>
                    <a:pt x="161" y="54"/>
                    <a:pt x="157" y="50"/>
                  </a:cubicBezTo>
                  <a:close/>
                </a:path>
              </a:pathLst>
            </a:custGeom>
            <a:solidFill>
              <a:srgbClr val="F6C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150842" y="470187"/>
              <a:ext cx="227013" cy="528638"/>
            </a:xfrm>
            <a:custGeom>
              <a:avLst/>
              <a:gdLst>
                <a:gd name="T0" fmla="*/ 49 w 83"/>
                <a:gd name="T1" fmla="*/ 152 h 192"/>
                <a:gd name="T2" fmla="*/ 50 w 83"/>
                <a:gd name="T3" fmla="*/ 113 h 192"/>
                <a:gd name="T4" fmla="*/ 45 w 83"/>
                <a:gd name="T5" fmla="*/ 65 h 192"/>
                <a:gd name="T6" fmla="*/ 1 w 83"/>
                <a:gd name="T7" fmla="*/ 0 h 192"/>
                <a:gd name="T8" fmla="*/ 0 w 83"/>
                <a:gd name="T9" fmla="*/ 1 h 192"/>
                <a:gd name="T10" fmla="*/ 42 w 83"/>
                <a:gd name="T11" fmla="*/ 71 h 192"/>
                <a:gd name="T12" fmla="*/ 46 w 83"/>
                <a:gd name="T13" fmla="*/ 116 h 192"/>
                <a:gd name="T14" fmla="*/ 45 w 83"/>
                <a:gd name="T15" fmla="*/ 153 h 192"/>
                <a:gd name="T16" fmla="*/ 18 w 83"/>
                <a:gd name="T17" fmla="*/ 181 h 192"/>
                <a:gd name="T18" fmla="*/ 21 w 83"/>
                <a:gd name="T19" fmla="*/ 184 h 192"/>
                <a:gd name="T20" fmla="*/ 34 w 83"/>
                <a:gd name="T21" fmla="*/ 177 h 192"/>
                <a:gd name="T22" fmla="*/ 41 w 83"/>
                <a:gd name="T23" fmla="*/ 187 h 192"/>
                <a:gd name="T24" fmla="*/ 45 w 83"/>
                <a:gd name="T25" fmla="*/ 187 h 192"/>
                <a:gd name="T26" fmla="*/ 49 w 83"/>
                <a:gd name="T27" fmla="*/ 181 h 192"/>
                <a:gd name="T28" fmla="*/ 54 w 83"/>
                <a:gd name="T29" fmla="*/ 187 h 192"/>
                <a:gd name="T30" fmla="*/ 58 w 83"/>
                <a:gd name="T31" fmla="*/ 187 h 192"/>
                <a:gd name="T32" fmla="*/ 61 w 83"/>
                <a:gd name="T33" fmla="*/ 180 h 192"/>
                <a:gd name="T34" fmla="*/ 78 w 83"/>
                <a:gd name="T35" fmla="*/ 182 h 192"/>
                <a:gd name="T36" fmla="*/ 49 w 83"/>
                <a:gd name="T37" fmla="*/ 15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92">
                  <a:moveTo>
                    <a:pt x="49" y="152"/>
                  </a:moveTo>
                  <a:cubicBezTo>
                    <a:pt x="52" y="140"/>
                    <a:pt x="51" y="126"/>
                    <a:pt x="50" y="113"/>
                  </a:cubicBezTo>
                  <a:cubicBezTo>
                    <a:pt x="50" y="97"/>
                    <a:pt x="48" y="81"/>
                    <a:pt x="45" y="65"/>
                  </a:cubicBezTo>
                  <a:cubicBezTo>
                    <a:pt x="40" y="40"/>
                    <a:pt x="28" y="8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27" y="16"/>
                    <a:pt x="37" y="43"/>
                    <a:pt x="42" y="71"/>
                  </a:cubicBezTo>
                  <a:cubicBezTo>
                    <a:pt x="45" y="86"/>
                    <a:pt x="46" y="101"/>
                    <a:pt x="46" y="116"/>
                  </a:cubicBezTo>
                  <a:cubicBezTo>
                    <a:pt x="46" y="128"/>
                    <a:pt x="44" y="141"/>
                    <a:pt x="45" y="153"/>
                  </a:cubicBezTo>
                  <a:cubicBezTo>
                    <a:pt x="31" y="157"/>
                    <a:pt x="21" y="168"/>
                    <a:pt x="18" y="181"/>
                  </a:cubicBezTo>
                  <a:cubicBezTo>
                    <a:pt x="17" y="183"/>
                    <a:pt x="19" y="185"/>
                    <a:pt x="21" y="184"/>
                  </a:cubicBezTo>
                  <a:cubicBezTo>
                    <a:pt x="25" y="181"/>
                    <a:pt x="30" y="180"/>
                    <a:pt x="34" y="177"/>
                  </a:cubicBezTo>
                  <a:cubicBezTo>
                    <a:pt x="36" y="181"/>
                    <a:pt x="40" y="183"/>
                    <a:pt x="41" y="187"/>
                  </a:cubicBezTo>
                  <a:cubicBezTo>
                    <a:pt x="42" y="189"/>
                    <a:pt x="44" y="188"/>
                    <a:pt x="45" y="187"/>
                  </a:cubicBezTo>
                  <a:cubicBezTo>
                    <a:pt x="46" y="185"/>
                    <a:pt x="48" y="183"/>
                    <a:pt x="49" y="181"/>
                  </a:cubicBezTo>
                  <a:cubicBezTo>
                    <a:pt x="51" y="183"/>
                    <a:pt x="52" y="185"/>
                    <a:pt x="54" y="187"/>
                  </a:cubicBezTo>
                  <a:cubicBezTo>
                    <a:pt x="55" y="189"/>
                    <a:pt x="57" y="189"/>
                    <a:pt x="58" y="187"/>
                  </a:cubicBezTo>
                  <a:cubicBezTo>
                    <a:pt x="59" y="185"/>
                    <a:pt x="60" y="182"/>
                    <a:pt x="61" y="180"/>
                  </a:cubicBezTo>
                  <a:cubicBezTo>
                    <a:pt x="65" y="186"/>
                    <a:pt x="75" y="192"/>
                    <a:pt x="78" y="182"/>
                  </a:cubicBezTo>
                  <a:cubicBezTo>
                    <a:pt x="83" y="166"/>
                    <a:pt x="60" y="155"/>
                    <a:pt x="49" y="15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446117" y="443200"/>
              <a:ext cx="241300" cy="485775"/>
            </a:xfrm>
            <a:custGeom>
              <a:avLst/>
              <a:gdLst>
                <a:gd name="T0" fmla="*/ 60 w 88"/>
                <a:gd name="T1" fmla="*/ 136 h 177"/>
                <a:gd name="T2" fmla="*/ 59 w 88"/>
                <a:gd name="T3" fmla="*/ 136 h 177"/>
                <a:gd name="T4" fmla="*/ 56 w 88"/>
                <a:gd name="T5" fmla="*/ 102 h 177"/>
                <a:gd name="T6" fmla="*/ 48 w 88"/>
                <a:gd name="T7" fmla="*/ 57 h 177"/>
                <a:gd name="T8" fmla="*/ 1 w 88"/>
                <a:gd name="T9" fmla="*/ 0 h 177"/>
                <a:gd name="T10" fmla="*/ 1 w 88"/>
                <a:gd name="T11" fmla="*/ 2 h 177"/>
                <a:gd name="T12" fmla="*/ 47 w 88"/>
                <a:gd name="T13" fmla="*/ 65 h 177"/>
                <a:gd name="T14" fmla="*/ 53 w 88"/>
                <a:gd name="T15" fmla="*/ 107 h 177"/>
                <a:gd name="T16" fmla="*/ 55 w 88"/>
                <a:gd name="T17" fmla="*/ 136 h 177"/>
                <a:gd name="T18" fmla="*/ 53 w 88"/>
                <a:gd name="T19" fmla="*/ 168 h 177"/>
                <a:gd name="T20" fmla="*/ 59 w 88"/>
                <a:gd name="T21" fmla="*/ 177 h 177"/>
                <a:gd name="T22" fmla="*/ 72 w 88"/>
                <a:gd name="T23" fmla="*/ 174 h 177"/>
                <a:gd name="T24" fmla="*/ 60 w 88"/>
                <a:gd name="T25" fmla="*/ 13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7">
                  <a:moveTo>
                    <a:pt x="60" y="136"/>
                  </a:moveTo>
                  <a:cubicBezTo>
                    <a:pt x="59" y="136"/>
                    <a:pt x="59" y="136"/>
                    <a:pt x="59" y="136"/>
                  </a:cubicBezTo>
                  <a:cubicBezTo>
                    <a:pt x="59" y="125"/>
                    <a:pt x="57" y="113"/>
                    <a:pt x="56" y="102"/>
                  </a:cubicBezTo>
                  <a:cubicBezTo>
                    <a:pt x="55" y="87"/>
                    <a:pt x="52" y="72"/>
                    <a:pt x="48" y="57"/>
                  </a:cubicBezTo>
                  <a:cubicBezTo>
                    <a:pt x="42" y="32"/>
                    <a:pt x="28" y="7"/>
                    <a:pt x="1" y="0"/>
                  </a:cubicBezTo>
                  <a:cubicBezTo>
                    <a:pt x="0" y="0"/>
                    <a:pt x="0" y="2"/>
                    <a:pt x="1" y="2"/>
                  </a:cubicBezTo>
                  <a:cubicBezTo>
                    <a:pt x="28" y="13"/>
                    <a:pt x="40" y="38"/>
                    <a:pt x="47" y="65"/>
                  </a:cubicBezTo>
                  <a:cubicBezTo>
                    <a:pt x="50" y="79"/>
                    <a:pt x="52" y="93"/>
                    <a:pt x="53" y="107"/>
                  </a:cubicBezTo>
                  <a:cubicBezTo>
                    <a:pt x="54" y="116"/>
                    <a:pt x="53" y="127"/>
                    <a:pt x="55" y="136"/>
                  </a:cubicBezTo>
                  <a:cubicBezTo>
                    <a:pt x="52" y="147"/>
                    <a:pt x="50" y="158"/>
                    <a:pt x="53" y="168"/>
                  </a:cubicBezTo>
                  <a:cubicBezTo>
                    <a:pt x="54" y="170"/>
                    <a:pt x="56" y="176"/>
                    <a:pt x="59" y="177"/>
                  </a:cubicBezTo>
                  <a:cubicBezTo>
                    <a:pt x="64" y="177"/>
                    <a:pt x="68" y="176"/>
                    <a:pt x="72" y="174"/>
                  </a:cubicBezTo>
                  <a:cubicBezTo>
                    <a:pt x="88" y="167"/>
                    <a:pt x="66" y="142"/>
                    <a:pt x="60" y="136"/>
                  </a:cubicBezTo>
                  <a:close/>
                </a:path>
              </a:pathLst>
            </a:custGeom>
            <a:solidFill>
              <a:srgbClr val="1986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408017" y="519400"/>
              <a:ext cx="166688" cy="382588"/>
            </a:xfrm>
            <a:custGeom>
              <a:avLst/>
              <a:gdLst>
                <a:gd name="T0" fmla="*/ 48 w 61"/>
                <a:gd name="T1" fmla="*/ 3 h 139"/>
                <a:gd name="T2" fmla="*/ 49 w 61"/>
                <a:gd name="T3" fmla="*/ 1 h 139"/>
                <a:gd name="T4" fmla="*/ 48 w 61"/>
                <a:gd name="T5" fmla="*/ 1 h 139"/>
                <a:gd name="T6" fmla="*/ 47 w 61"/>
                <a:gd name="T7" fmla="*/ 3 h 139"/>
                <a:gd name="T8" fmla="*/ 47 w 61"/>
                <a:gd name="T9" fmla="*/ 3 h 139"/>
                <a:gd name="T10" fmla="*/ 4 w 61"/>
                <a:gd name="T11" fmla="*/ 138 h 139"/>
                <a:gd name="T12" fmla="*/ 6 w 61"/>
                <a:gd name="T13" fmla="*/ 139 h 139"/>
                <a:gd name="T14" fmla="*/ 7 w 61"/>
                <a:gd name="T15" fmla="*/ 139 h 139"/>
                <a:gd name="T16" fmla="*/ 50 w 61"/>
                <a:gd name="T17" fmla="*/ 79 h 139"/>
                <a:gd name="T18" fmla="*/ 48 w 61"/>
                <a:gd name="T1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139">
                  <a:moveTo>
                    <a:pt x="48" y="3"/>
                  </a:moveTo>
                  <a:cubicBezTo>
                    <a:pt x="49" y="2"/>
                    <a:pt x="49" y="2"/>
                    <a:pt x="49" y="1"/>
                  </a:cubicBezTo>
                  <a:cubicBezTo>
                    <a:pt x="49" y="1"/>
                    <a:pt x="49" y="0"/>
                    <a:pt x="48" y="1"/>
                  </a:cubicBezTo>
                  <a:cubicBezTo>
                    <a:pt x="48" y="1"/>
                    <a:pt x="48" y="2"/>
                    <a:pt x="47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22" y="43"/>
                    <a:pt x="0" y="89"/>
                    <a:pt x="4" y="138"/>
                  </a:cubicBezTo>
                  <a:cubicBezTo>
                    <a:pt x="4" y="139"/>
                    <a:pt x="5" y="139"/>
                    <a:pt x="6" y="139"/>
                  </a:cubicBezTo>
                  <a:cubicBezTo>
                    <a:pt x="6" y="139"/>
                    <a:pt x="7" y="139"/>
                    <a:pt x="7" y="139"/>
                  </a:cubicBezTo>
                  <a:cubicBezTo>
                    <a:pt x="29" y="126"/>
                    <a:pt x="42" y="102"/>
                    <a:pt x="50" y="79"/>
                  </a:cubicBezTo>
                  <a:cubicBezTo>
                    <a:pt x="58" y="55"/>
                    <a:pt x="61" y="26"/>
                    <a:pt x="48" y="3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773142" y="474950"/>
              <a:ext cx="112713" cy="400050"/>
            </a:xfrm>
            <a:custGeom>
              <a:avLst/>
              <a:gdLst>
                <a:gd name="T0" fmla="*/ 36 w 41"/>
                <a:gd name="T1" fmla="*/ 61 h 145"/>
                <a:gd name="T2" fmla="*/ 1 w 41"/>
                <a:gd name="T3" fmla="*/ 0 h 145"/>
                <a:gd name="T4" fmla="*/ 0 w 41"/>
                <a:gd name="T5" fmla="*/ 0 h 145"/>
                <a:gd name="T6" fmla="*/ 34 w 41"/>
                <a:gd name="T7" fmla="*/ 68 h 145"/>
                <a:gd name="T8" fmla="*/ 37 w 41"/>
                <a:gd name="T9" fmla="*/ 143 h 145"/>
                <a:gd name="T10" fmla="*/ 40 w 41"/>
                <a:gd name="T11" fmla="*/ 143 h 145"/>
                <a:gd name="T12" fmla="*/ 36 w 41"/>
                <a:gd name="T13" fmla="*/ 6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45">
                  <a:moveTo>
                    <a:pt x="36" y="61"/>
                  </a:moveTo>
                  <a:cubicBezTo>
                    <a:pt x="32" y="39"/>
                    <a:pt x="24" y="9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16"/>
                    <a:pt x="30" y="42"/>
                    <a:pt x="34" y="68"/>
                  </a:cubicBezTo>
                  <a:cubicBezTo>
                    <a:pt x="38" y="92"/>
                    <a:pt x="38" y="118"/>
                    <a:pt x="37" y="143"/>
                  </a:cubicBezTo>
                  <a:cubicBezTo>
                    <a:pt x="37" y="145"/>
                    <a:pt x="40" y="145"/>
                    <a:pt x="40" y="143"/>
                  </a:cubicBezTo>
                  <a:cubicBezTo>
                    <a:pt x="41" y="116"/>
                    <a:pt x="41" y="88"/>
                    <a:pt x="36" y="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765204" y="852775"/>
              <a:ext cx="223838" cy="219075"/>
            </a:xfrm>
            <a:custGeom>
              <a:avLst/>
              <a:gdLst>
                <a:gd name="T0" fmla="*/ 44 w 82"/>
                <a:gd name="T1" fmla="*/ 2 h 80"/>
                <a:gd name="T2" fmla="*/ 43 w 82"/>
                <a:gd name="T3" fmla="*/ 1 h 80"/>
                <a:gd name="T4" fmla="*/ 40 w 82"/>
                <a:gd name="T5" fmla="*/ 3 h 80"/>
                <a:gd name="T6" fmla="*/ 0 w 82"/>
                <a:gd name="T7" fmla="*/ 55 h 80"/>
                <a:gd name="T8" fmla="*/ 7 w 82"/>
                <a:gd name="T9" fmla="*/ 68 h 80"/>
                <a:gd name="T10" fmla="*/ 22 w 82"/>
                <a:gd name="T11" fmla="*/ 59 h 80"/>
                <a:gd name="T12" fmla="*/ 29 w 82"/>
                <a:gd name="T13" fmla="*/ 79 h 80"/>
                <a:gd name="T14" fmla="*/ 31 w 82"/>
                <a:gd name="T15" fmla="*/ 79 h 80"/>
                <a:gd name="T16" fmla="*/ 45 w 82"/>
                <a:gd name="T17" fmla="*/ 63 h 80"/>
                <a:gd name="T18" fmla="*/ 56 w 82"/>
                <a:gd name="T19" fmla="*/ 76 h 80"/>
                <a:gd name="T20" fmla="*/ 70 w 82"/>
                <a:gd name="T21" fmla="*/ 66 h 80"/>
                <a:gd name="T22" fmla="*/ 44 w 82"/>
                <a:gd name="T23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80">
                  <a:moveTo>
                    <a:pt x="44" y="2"/>
                  </a:moveTo>
                  <a:cubicBezTo>
                    <a:pt x="44" y="1"/>
                    <a:pt x="43" y="0"/>
                    <a:pt x="43" y="1"/>
                  </a:cubicBezTo>
                  <a:cubicBezTo>
                    <a:pt x="41" y="0"/>
                    <a:pt x="40" y="1"/>
                    <a:pt x="40" y="3"/>
                  </a:cubicBezTo>
                  <a:cubicBezTo>
                    <a:pt x="22" y="15"/>
                    <a:pt x="2" y="32"/>
                    <a:pt x="0" y="55"/>
                  </a:cubicBezTo>
                  <a:cubicBezTo>
                    <a:pt x="0" y="60"/>
                    <a:pt x="2" y="66"/>
                    <a:pt x="7" y="68"/>
                  </a:cubicBezTo>
                  <a:cubicBezTo>
                    <a:pt x="13" y="70"/>
                    <a:pt x="18" y="64"/>
                    <a:pt x="22" y="59"/>
                  </a:cubicBezTo>
                  <a:cubicBezTo>
                    <a:pt x="22" y="67"/>
                    <a:pt x="24" y="73"/>
                    <a:pt x="29" y="79"/>
                  </a:cubicBezTo>
                  <a:cubicBezTo>
                    <a:pt x="29" y="80"/>
                    <a:pt x="31" y="80"/>
                    <a:pt x="31" y="79"/>
                  </a:cubicBezTo>
                  <a:cubicBezTo>
                    <a:pt x="37" y="75"/>
                    <a:pt x="42" y="69"/>
                    <a:pt x="45" y="63"/>
                  </a:cubicBezTo>
                  <a:cubicBezTo>
                    <a:pt x="47" y="69"/>
                    <a:pt x="50" y="74"/>
                    <a:pt x="56" y="76"/>
                  </a:cubicBezTo>
                  <a:cubicBezTo>
                    <a:pt x="62" y="77"/>
                    <a:pt x="68" y="71"/>
                    <a:pt x="70" y="66"/>
                  </a:cubicBezTo>
                  <a:cubicBezTo>
                    <a:pt x="82" y="42"/>
                    <a:pt x="60" y="16"/>
                    <a:pt x="44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33308" y="470187"/>
              <a:ext cx="173038" cy="382588"/>
            </a:xfrm>
            <a:custGeom>
              <a:avLst/>
              <a:gdLst>
                <a:gd name="T0" fmla="*/ 61 w 63"/>
                <a:gd name="T1" fmla="*/ 135 h 139"/>
                <a:gd name="T2" fmla="*/ 3 w 63"/>
                <a:gd name="T3" fmla="*/ 6 h 139"/>
                <a:gd name="T4" fmla="*/ 3 w 63"/>
                <a:gd name="T5" fmla="*/ 7 h 139"/>
                <a:gd name="T6" fmla="*/ 2 w 63"/>
                <a:gd name="T7" fmla="*/ 8 h 139"/>
                <a:gd name="T8" fmla="*/ 58 w 63"/>
                <a:gd name="T9" fmla="*/ 137 h 139"/>
                <a:gd name="T10" fmla="*/ 58 w 63"/>
                <a:gd name="T11" fmla="*/ 137 h 139"/>
                <a:gd name="T12" fmla="*/ 61 w 63"/>
                <a:gd name="T13" fmla="*/ 137 h 139"/>
                <a:gd name="T14" fmla="*/ 61 w 63"/>
                <a:gd name="T15" fmla="*/ 136 h 139"/>
                <a:gd name="T16" fmla="*/ 61 w 63"/>
                <a:gd name="T17" fmla="*/ 13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39">
                  <a:moveTo>
                    <a:pt x="61" y="135"/>
                  </a:moveTo>
                  <a:cubicBezTo>
                    <a:pt x="63" y="96"/>
                    <a:pt x="62" y="0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0" y="56"/>
                    <a:pt x="22" y="104"/>
                    <a:pt x="58" y="137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9"/>
                    <a:pt x="61" y="139"/>
                    <a:pt x="61" y="137"/>
                  </a:cubicBezTo>
                  <a:cubicBezTo>
                    <a:pt x="61" y="137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920779" y="41562"/>
              <a:ext cx="954088" cy="541338"/>
            </a:xfrm>
            <a:custGeom>
              <a:avLst/>
              <a:gdLst>
                <a:gd name="T0" fmla="*/ 323 w 348"/>
                <a:gd name="T1" fmla="*/ 51 h 197"/>
                <a:gd name="T2" fmla="*/ 323 w 348"/>
                <a:gd name="T3" fmla="*/ 52 h 197"/>
                <a:gd name="T4" fmla="*/ 289 w 348"/>
                <a:gd name="T5" fmla="*/ 55 h 197"/>
                <a:gd name="T6" fmla="*/ 327 w 348"/>
                <a:gd name="T7" fmla="*/ 27 h 197"/>
                <a:gd name="T8" fmla="*/ 318 w 348"/>
                <a:gd name="T9" fmla="*/ 5 h 197"/>
                <a:gd name="T10" fmla="*/ 314 w 348"/>
                <a:gd name="T11" fmla="*/ 15 h 197"/>
                <a:gd name="T12" fmla="*/ 257 w 348"/>
                <a:gd name="T13" fmla="*/ 71 h 197"/>
                <a:gd name="T14" fmla="*/ 276 w 348"/>
                <a:gd name="T15" fmla="*/ 25 h 197"/>
                <a:gd name="T16" fmla="*/ 249 w 348"/>
                <a:gd name="T17" fmla="*/ 25 h 197"/>
                <a:gd name="T18" fmla="*/ 261 w 348"/>
                <a:gd name="T19" fmla="*/ 36 h 197"/>
                <a:gd name="T20" fmla="*/ 255 w 348"/>
                <a:gd name="T21" fmla="*/ 73 h 197"/>
                <a:gd name="T22" fmla="*/ 178 w 348"/>
                <a:gd name="T23" fmla="*/ 117 h 197"/>
                <a:gd name="T24" fmla="*/ 218 w 348"/>
                <a:gd name="T25" fmla="*/ 64 h 197"/>
                <a:gd name="T26" fmla="*/ 200 w 348"/>
                <a:gd name="T27" fmla="*/ 44 h 197"/>
                <a:gd name="T28" fmla="*/ 200 w 348"/>
                <a:gd name="T29" fmla="*/ 61 h 197"/>
                <a:gd name="T30" fmla="*/ 175 w 348"/>
                <a:gd name="T31" fmla="*/ 118 h 197"/>
                <a:gd name="T32" fmla="*/ 95 w 348"/>
                <a:gd name="T33" fmla="*/ 152 h 197"/>
                <a:gd name="T34" fmla="*/ 156 w 348"/>
                <a:gd name="T35" fmla="*/ 103 h 197"/>
                <a:gd name="T36" fmla="*/ 136 w 348"/>
                <a:gd name="T37" fmla="*/ 87 h 197"/>
                <a:gd name="T38" fmla="*/ 134 w 348"/>
                <a:gd name="T39" fmla="*/ 102 h 197"/>
                <a:gd name="T40" fmla="*/ 50 w 348"/>
                <a:gd name="T41" fmla="*/ 168 h 197"/>
                <a:gd name="T42" fmla="*/ 38 w 348"/>
                <a:gd name="T43" fmla="*/ 154 h 197"/>
                <a:gd name="T44" fmla="*/ 61 w 348"/>
                <a:gd name="T45" fmla="*/ 134 h 197"/>
                <a:gd name="T46" fmla="*/ 43 w 348"/>
                <a:gd name="T47" fmla="*/ 115 h 197"/>
                <a:gd name="T48" fmla="*/ 46 w 348"/>
                <a:gd name="T49" fmla="*/ 134 h 197"/>
                <a:gd name="T50" fmla="*/ 0 w 348"/>
                <a:gd name="T51" fmla="*/ 181 h 197"/>
                <a:gd name="T52" fmla="*/ 44 w 348"/>
                <a:gd name="T53" fmla="*/ 174 h 197"/>
                <a:gd name="T54" fmla="*/ 104 w 348"/>
                <a:gd name="T55" fmla="*/ 181 h 197"/>
                <a:gd name="T56" fmla="*/ 121 w 348"/>
                <a:gd name="T57" fmla="*/ 196 h 197"/>
                <a:gd name="T58" fmla="*/ 112 w 348"/>
                <a:gd name="T59" fmla="*/ 169 h 197"/>
                <a:gd name="T60" fmla="*/ 106 w 348"/>
                <a:gd name="T61" fmla="*/ 177 h 197"/>
                <a:gd name="T62" fmla="*/ 58 w 348"/>
                <a:gd name="T63" fmla="*/ 170 h 197"/>
                <a:gd name="T64" fmla="*/ 143 w 348"/>
                <a:gd name="T65" fmla="*/ 138 h 197"/>
                <a:gd name="T66" fmla="*/ 188 w 348"/>
                <a:gd name="T67" fmla="*/ 170 h 197"/>
                <a:gd name="T68" fmla="*/ 203 w 348"/>
                <a:gd name="T69" fmla="*/ 179 h 197"/>
                <a:gd name="T70" fmla="*/ 198 w 348"/>
                <a:gd name="T71" fmla="*/ 154 h 197"/>
                <a:gd name="T72" fmla="*/ 145 w 348"/>
                <a:gd name="T73" fmla="*/ 137 h 197"/>
                <a:gd name="T74" fmla="*/ 221 w 348"/>
                <a:gd name="T75" fmla="*/ 100 h 197"/>
                <a:gd name="T76" fmla="*/ 256 w 348"/>
                <a:gd name="T77" fmla="*/ 123 h 197"/>
                <a:gd name="T78" fmla="*/ 277 w 348"/>
                <a:gd name="T79" fmla="*/ 113 h 197"/>
                <a:gd name="T80" fmla="*/ 267 w 348"/>
                <a:gd name="T81" fmla="*/ 107 h 197"/>
                <a:gd name="T82" fmla="*/ 262 w 348"/>
                <a:gd name="T83" fmla="*/ 108 h 197"/>
                <a:gd name="T84" fmla="*/ 259 w 348"/>
                <a:gd name="T85" fmla="*/ 111 h 197"/>
                <a:gd name="T86" fmla="*/ 288 w 348"/>
                <a:gd name="T87" fmla="*/ 57 h 197"/>
                <a:gd name="T88" fmla="*/ 324 w 348"/>
                <a:gd name="T89" fmla="*/ 57 h 197"/>
                <a:gd name="T90" fmla="*/ 347 w 348"/>
                <a:gd name="T91" fmla="*/ 5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8" h="197">
                  <a:moveTo>
                    <a:pt x="336" y="40"/>
                  </a:moveTo>
                  <a:cubicBezTo>
                    <a:pt x="330" y="41"/>
                    <a:pt x="325" y="46"/>
                    <a:pt x="323" y="51"/>
                  </a:cubicBezTo>
                  <a:cubicBezTo>
                    <a:pt x="323" y="51"/>
                    <a:pt x="323" y="51"/>
                    <a:pt x="323" y="52"/>
                  </a:cubicBezTo>
                  <a:cubicBezTo>
                    <a:pt x="323" y="52"/>
                    <a:pt x="323" y="52"/>
                    <a:pt x="323" y="52"/>
                  </a:cubicBezTo>
                  <a:cubicBezTo>
                    <a:pt x="323" y="53"/>
                    <a:pt x="322" y="54"/>
                    <a:pt x="322" y="54"/>
                  </a:cubicBezTo>
                  <a:cubicBezTo>
                    <a:pt x="311" y="54"/>
                    <a:pt x="300" y="54"/>
                    <a:pt x="289" y="55"/>
                  </a:cubicBezTo>
                  <a:cubicBezTo>
                    <a:pt x="300" y="46"/>
                    <a:pt x="310" y="37"/>
                    <a:pt x="319" y="26"/>
                  </a:cubicBezTo>
                  <a:cubicBezTo>
                    <a:pt x="321" y="28"/>
                    <a:pt x="324" y="28"/>
                    <a:pt x="327" y="27"/>
                  </a:cubicBezTo>
                  <a:cubicBezTo>
                    <a:pt x="333" y="25"/>
                    <a:pt x="338" y="19"/>
                    <a:pt x="336" y="12"/>
                  </a:cubicBezTo>
                  <a:cubicBezTo>
                    <a:pt x="335" y="5"/>
                    <a:pt x="324" y="0"/>
                    <a:pt x="318" y="5"/>
                  </a:cubicBezTo>
                  <a:cubicBezTo>
                    <a:pt x="316" y="7"/>
                    <a:pt x="314" y="10"/>
                    <a:pt x="315" y="14"/>
                  </a:cubicBezTo>
                  <a:cubicBezTo>
                    <a:pt x="314" y="14"/>
                    <a:pt x="314" y="14"/>
                    <a:pt x="314" y="15"/>
                  </a:cubicBezTo>
                  <a:cubicBezTo>
                    <a:pt x="314" y="18"/>
                    <a:pt x="315" y="21"/>
                    <a:pt x="317" y="24"/>
                  </a:cubicBezTo>
                  <a:cubicBezTo>
                    <a:pt x="298" y="41"/>
                    <a:pt x="278" y="57"/>
                    <a:pt x="257" y="71"/>
                  </a:cubicBezTo>
                  <a:cubicBezTo>
                    <a:pt x="261" y="60"/>
                    <a:pt x="263" y="48"/>
                    <a:pt x="264" y="36"/>
                  </a:cubicBezTo>
                  <a:cubicBezTo>
                    <a:pt x="270" y="36"/>
                    <a:pt x="275" y="31"/>
                    <a:pt x="276" y="25"/>
                  </a:cubicBezTo>
                  <a:cubicBezTo>
                    <a:pt x="277" y="18"/>
                    <a:pt x="272" y="13"/>
                    <a:pt x="266" y="12"/>
                  </a:cubicBezTo>
                  <a:cubicBezTo>
                    <a:pt x="259" y="11"/>
                    <a:pt x="247" y="16"/>
                    <a:pt x="249" y="25"/>
                  </a:cubicBezTo>
                  <a:cubicBezTo>
                    <a:pt x="250" y="30"/>
                    <a:pt x="255" y="34"/>
                    <a:pt x="260" y="35"/>
                  </a:cubicBezTo>
                  <a:cubicBezTo>
                    <a:pt x="260" y="35"/>
                    <a:pt x="260" y="36"/>
                    <a:pt x="261" y="36"/>
                  </a:cubicBezTo>
                  <a:cubicBezTo>
                    <a:pt x="261" y="36"/>
                    <a:pt x="261" y="36"/>
                    <a:pt x="261" y="36"/>
                  </a:cubicBezTo>
                  <a:cubicBezTo>
                    <a:pt x="260" y="49"/>
                    <a:pt x="257" y="61"/>
                    <a:pt x="255" y="73"/>
                  </a:cubicBezTo>
                  <a:cubicBezTo>
                    <a:pt x="231" y="89"/>
                    <a:pt x="206" y="104"/>
                    <a:pt x="179" y="117"/>
                  </a:cubicBezTo>
                  <a:cubicBezTo>
                    <a:pt x="178" y="117"/>
                    <a:pt x="178" y="117"/>
                    <a:pt x="178" y="117"/>
                  </a:cubicBezTo>
                  <a:cubicBezTo>
                    <a:pt x="185" y="99"/>
                    <a:pt x="195" y="83"/>
                    <a:pt x="205" y="67"/>
                  </a:cubicBezTo>
                  <a:cubicBezTo>
                    <a:pt x="209" y="69"/>
                    <a:pt x="215" y="69"/>
                    <a:pt x="218" y="64"/>
                  </a:cubicBezTo>
                  <a:cubicBezTo>
                    <a:pt x="223" y="59"/>
                    <a:pt x="225" y="49"/>
                    <a:pt x="221" y="43"/>
                  </a:cubicBezTo>
                  <a:cubicBezTo>
                    <a:pt x="216" y="36"/>
                    <a:pt x="205" y="37"/>
                    <a:pt x="200" y="44"/>
                  </a:cubicBezTo>
                  <a:cubicBezTo>
                    <a:pt x="197" y="48"/>
                    <a:pt x="197" y="55"/>
                    <a:pt x="200" y="60"/>
                  </a:cubicBezTo>
                  <a:cubicBezTo>
                    <a:pt x="200" y="60"/>
                    <a:pt x="200" y="60"/>
                    <a:pt x="200" y="61"/>
                  </a:cubicBezTo>
                  <a:cubicBezTo>
                    <a:pt x="201" y="63"/>
                    <a:pt x="202" y="64"/>
                    <a:pt x="203" y="65"/>
                  </a:cubicBezTo>
                  <a:cubicBezTo>
                    <a:pt x="193" y="82"/>
                    <a:pt x="181" y="99"/>
                    <a:pt x="175" y="118"/>
                  </a:cubicBezTo>
                  <a:cubicBezTo>
                    <a:pt x="150" y="130"/>
                    <a:pt x="125" y="141"/>
                    <a:pt x="99" y="151"/>
                  </a:cubicBezTo>
                  <a:cubicBezTo>
                    <a:pt x="97" y="151"/>
                    <a:pt x="96" y="152"/>
                    <a:pt x="95" y="152"/>
                  </a:cubicBezTo>
                  <a:cubicBezTo>
                    <a:pt x="107" y="134"/>
                    <a:pt x="121" y="119"/>
                    <a:pt x="135" y="104"/>
                  </a:cubicBezTo>
                  <a:cubicBezTo>
                    <a:pt x="141" y="109"/>
                    <a:pt x="151" y="109"/>
                    <a:pt x="156" y="103"/>
                  </a:cubicBezTo>
                  <a:cubicBezTo>
                    <a:pt x="160" y="98"/>
                    <a:pt x="160" y="89"/>
                    <a:pt x="156" y="84"/>
                  </a:cubicBezTo>
                  <a:cubicBezTo>
                    <a:pt x="151" y="77"/>
                    <a:pt x="141" y="81"/>
                    <a:pt x="136" y="87"/>
                  </a:cubicBezTo>
                  <a:cubicBezTo>
                    <a:pt x="136" y="87"/>
                    <a:pt x="136" y="87"/>
                    <a:pt x="136" y="88"/>
                  </a:cubicBezTo>
                  <a:cubicBezTo>
                    <a:pt x="133" y="92"/>
                    <a:pt x="131" y="97"/>
                    <a:pt x="134" y="102"/>
                  </a:cubicBezTo>
                  <a:cubicBezTo>
                    <a:pt x="117" y="116"/>
                    <a:pt x="103" y="133"/>
                    <a:pt x="93" y="153"/>
                  </a:cubicBezTo>
                  <a:cubicBezTo>
                    <a:pt x="79" y="158"/>
                    <a:pt x="65" y="163"/>
                    <a:pt x="50" y="168"/>
                  </a:cubicBezTo>
                  <a:cubicBezTo>
                    <a:pt x="43" y="170"/>
                    <a:pt x="36" y="171"/>
                    <a:pt x="29" y="173"/>
                  </a:cubicBezTo>
                  <a:cubicBezTo>
                    <a:pt x="32" y="167"/>
                    <a:pt x="35" y="160"/>
                    <a:pt x="38" y="154"/>
                  </a:cubicBezTo>
                  <a:cubicBezTo>
                    <a:pt x="42" y="148"/>
                    <a:pt x="45" y="142"/>
                    <a:pt x="49" y="136"/>
                  </a:cubicBezTo>
                  <a:cubicBezTo>
                    <a:pt x="53" y="138"/>
                    <a:pt x="57" y="137"/>
                    <a:pt x="61" y="134"/>
                  </a:cubicBezTo>
                  <a:cubicBezTo>
                    <a:pt x="67" y="130"/>
                    <a:pt x="69" y="120"/>
                    <a:pt x="64" y="114"/>
                  </a:cubicBezTo>
                  <a:cubicBezTo>
                    <a:pt x="58" y="107"/>
                    <a:pt x="48" y="107"/>
                    <a:pt x="43" y="115"/>
                  </a:cubicBezTo>
                  <a:cubicBezTo>
                    <a:pt x="40" y="119"/>
                    <a:pt x="40" y="127"/>
                    <a:pt x="44" y="130"/>
                  </a:cubicBezTo>
                  <a:cubicBezTo>
                    <a:pt x="44" y="132"/>
                    <a:pt x="45" y="133"/>
                    <a:pt x="46" y="134"/>
                  </a:cubicBezTo>
                  <a:cubicBezTo>
                    <a:pt x="37" y="145"/>
                    <a:pt x="31" y="160"/>
                    <a:pt x="26" y="174"/>
                  </a:cubicBezTo>
                  <a:cubicBezTo>
                    <a:pt x="17" y="175"/>
                    <a:pt x="8" y="177"/>
                    <a:pt x="0" y="181"/>
                  </a:cubicBezTo>
                  <a:cubicBezTo>
                    <a:pt x="0" y="181"/>
                    <a:pt x="0" y="181"/>
                    <a:pt x="0" y="182"/>
                  </a:cubicBezTo>
                  <a:cubicBezTo>
                    <a:pt x="14" y="183"/>
                    <a:pt x="30" y="178"/>
                    <a:pt x="44" y="174"/>
                  </a:cubicBezTo>
                  <a:cubicBezTo>
                    <a:pt x="47" y="173"/>
                    <a:pt x="51" y="172"/>
                    <a:pt x="55" y="171"/>
                  </a:cubicBezTo>
                  <a:cubicBezTo>
                    <a:pt x="70" y="177"/>
                    <a:pt x="88" y="181"/>
                    <a:pt x="104" y="181"/>
                  </a:cubicBezTo>
                  <a:cubicBezTo>
                    <a:pt x="104" y="182"/>
                    <a:pt x="104" y="183"/>
                    <a:pt x="104" y="185"/>
                  </a:cubicBezTo>
                  <a:cubicBezTo>
                    <a:pt x="104" y="194"/>
                    <a:pt x="113" y="197"/>
                    <a:pt x="121" y="196"/>
                  </a:cubicBezTo>
                  <a:cubicBezTo>
                    <a:pt x="128" y="195"/>
                    <a:pt x="132" y="189"/>
                    <a:pt x="131" y="181"/>
                  </a:cubicBezTo>
                  <a:cubicBezTo>
                    <a:pt x="129" y="174"/>
                    <a:pt x="120" y="166"/>
                    <a:pt x="112" y="169"/>
                  </a:cubicBezTo>
                  <a:cubicBezTo>
                    <a:pt x="112" y="169"/>
                    <a:pt x="111" y="170"/>
                    <a:pt x="112" y="171"/>
                  </a:cubicBezTo>
                  <a:cubicBezTo>
                    <a:pt x="109" y="172"/>
                    <a:pt x="107" y="174"/>
                    <a:pt x="106" y="177"/>
                  </a:cubicBezTo>
                  <a:cubicBezTo>
                    <a:pt x="98" y="176"/>
                    <a:pt x="90" y="176"/>
                    <a:pt x="82" y="175"/>
                  </a:cubicBezTo>
                  <a:cubicBezTo>
                    <a:pt x="74" y="174"/>
                    <a:pt x="66" y="172"/>
                    <a:pt x="58" y="170"/>
                  </a:cubicBezTo>
                  <a:cubicBezTo>
                    <a:pt x="71" y="166"/>
                    <a:pt x="83" y="161"/>
                    <a:pt x="96" y="157"/>
                  </a:cubicBezTo>
                  <a:cubicBezTo>
                    <a:pt x="112" y="151"/>
                    <a:pt x="128" y="145"/>
                    <a:pt x="143" y="138"/>
                  </a:cubicBezTo>
                  <a:cubicBezTo>
                    <a:pt x="157" y="148"/>
                    <a:pt x="171" y="157"/>
                    <a:pt x="188" y="162"/>
                  </a:cubicBezTo>
                  <a:cubicBezTo>
                    <a:pt x="187" y="165"/>
                    <a:pt x="187" y="167"/>
                    <a:pt x="188" y="170"/>
                  </a:cubicBezTo>
                  <a:cubicBezTo>
                    <a:pt x="188" y="170"/>
                    <a:pt x="188" y="171"/>
                    <a:pt x="189" y="171"/>
                  </a:cubicBezTo>
                  <a:cubicBezTo>
                    <a:pt x="191" y="176"/>
                    <a:pt x="197" y="180"/>
                    <a:pt x="203" y="179"/>
                  </a:cubicBezTo>
                  <a:cubicBezTo>
                    <a:pt x="211" y="178"/>
                    <a:pt x="219" y="170"/>
                    <a:pt x="216" y="161"/>
                  </a:cubicBezTo>
                  <a:cubicBezTo>
                    <a:pt x="213" y="155"/>
                    <a:pt x="204" y="153"/>
                    <a:pt x="198" y="154"/>
                  </a:cubicBezTo>
                  <a:cubicBezTo>
                    <a:pt x="194" y="154"/>
                    <a:pt x="191" y="156"/>
                    <a:pt x="189" y="159"/>
                  </a:cubicBezTo>
                  <a:cubicBezTo>
                    <a:pt x="173" y="154"/>
                    <a:pt x="159" y="146"/>
                    <a:pt x="145" y="137"/>
                  </a:cubicBezTo>
                  <a:cubicBezTo>
                    <a:pt x="155" y="133"/>
                    <a:pt x="165" y="128"/>
                    <a:pt x="175" y="123"/>
                  </a:cubicBezTo>
                  <a:cubicBezTo>
                    <a:pt x="190" y="116"/>
                    <a:pt x="206" y="109"/>
                    <a:pt x="221" y="100"/>
                  </a:cubicBezTo>
                  <a:cubicBezTo>
                    <a:pt x="231" y="108"/>
                    <a:pt x="244" y="112"/>
                    <a:pt x="257" y="114"/>
                  </a:cubicBezTo>
                  <a:cubicBezTo>
                    <a:pt x="256" y="117"/>
                    <a:pt x="255" y="120"/>
                    <a:pt x="256" y="123"/>
                  </a:cubicBezTo>
                  <a:cubicBezTo>
                    <a:pt x="258" y="130"/>
                    <a:pt x="269" y="134"/>
                    <a:pt x="275" y="129"/>
                  </a:cubicBezTo>
                  <a:cubicBezTo>
                    <a:pt x="279" y="125"/>
                    <a:pt x="280" y="118"/>
                    <a:pt x="277" y="113"/>
                  </a:cubicBezTo>
                  <a:cubicBezTo>
                    <a:pt x="275" y="109"/>
                    <a:pt x="271" y="107"/>
                    <a:pt x="266" y="107"/>
                  </a:cubicBezTo>
                  <a:cubicBezTo>
                    <a:pt x="266" y="107"/>
                    <a:pt x="267" y="107"/>
                    <a:pt x="267" y="107"/>
                  </a:cubicBezTo>
                  <a:cubicBezTo>
                    <a:pt x="267" y="107"/>
                    <a:pt x="267" y="106"/>
                    <a:pt x="266" y="107"/>
                  </a:cubicBezTo>
                  <a:cubicBezTo>
                    <a:pt x="265" y="107"/>
                    <a:pt x="264" y="108"/>
                    <a:pt x="262" y="108"/>
                  </a:cubicBezTo>
                  <a:cubicBezTo>
                    <a:pt x="261" y="109"/>
                    <a:pt x="260" y="109"/>
                    <a:pt x="259" y="110"/>
                  </a:cubicBezTo>
                  <a:cubicBezTo>
                    <a:pt x="259" y="110"/>
                    <a:pt x="259" y="111"/>
                    <a:pt x="259" y="111"/>
                  </a:cubicBezTo>
                  <a:cubicBezTo>
                    <a:pt x="246" y="108"/>
                    <a:pt x="235" y="105"/>
                    <a:pt x="223" y="99"/>
                  </a:cubicBezTo>
                  <a:cubicBezTo>
                    <a:pt x="246" y="87"/>
                    <a:pt x="268" y="73"/>
                    <a:pt x="288" y="57"/>
                  </a:cubicBezTo>
                  <a:cubicBezTo>
                    <a:pt x="300" y="57"/>
                    <a:pt x="312" y="58"/>
                    <a:pt x="324" y="57"/>
                  </a:cubicBezTo>
                  <a:cubicBezTo>
                    <a:pt x="324" y="57"/>
                    <a:pt x="324" y="57"/>
                    <a:pt x="324" y="57"/>
                  </a:cubicBezTo>
                  <a:cubicBezTo>
                    <a:pt x="326" y="61"/>
                    <a:pt x="330" y="64"/>
                    <a:pt x="334" y="65"/>
                  </a:cubicBezTo>
                  <a:cubicBezTo>
                    <a:pt x="340" y="65"/>
                    <a:pt x="346" y="62"/>
                    <a:pt x="347" y="55"/>
                  </a:cubicBezTo>
                  <a:cubicBezTo>
                    <a:pt x="348" y="48"/>
                    <a:pt x="344" y="39"/>
                    <a:pt x="336" y="40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1192242" y="286037"/>
              <a:ext cx="1027113" cy="657225"/>
            </a:xfrm>
            <a:custGeom>
              <a:avLst/>
              <a:gdLst>
                <a:gd name="T0" fmla="*/ 372 w 375"/>
                <a:gd name="T1" fmla="*/ 33 h 239"/>
                <a:gd name="T2" fmla="*/ 331 w 375"/>
                <a:gd name="T3" fmla="*/ 50 h 239"/>
                <a:gd name="T4" fmla="*/ 291 w 375"/>
                <a:gd name="T5" fmla="*/ 64 h 239"/>
                <a:gd name="T6" fmla="*/ 235 w 375"/>
                <a:gd name="T7" fmla="*/ 113 h 239"/>
                <a:gd name="T8" fmla="*/ 211 w 375"/>
                <a:gd name="T9" fmla="*/ 121 h 239"/>
                <a:gd name="T10" fmla="*/ 137 w 375"/>
                <a:gd name="T11" fmla="*/ 138 h 239"/>
                <a:gd name="T12" fmla="*/ 162 w 375"/>
                <a:gd name="T13" fmla="*/ 117 h 239"/>
                <a:gd name="T14" fmla="*/ 171 w 375"/>
                <a:gd name="T15" fmla="*/ 108 h 239"/>
                <a:gd name="T16" fmla="*/ 241 w 375"/>
                <a:gd name="T17" fmla="*/ 5 h 239"/>
                <a:gd name="T18" fmla="*/ 243 w 375"/>
                <a:gd name="T19" fmla="*/ 3 h 239"/>
                <a:gd name="T20" fmla="*/ 241 w 375"/>
                <a:gd name="T21" fmla="*/ 1 h 239"/>
                <a:gd name="T22" fmla="*/ 218 w 375"/>
                <a:gd name="T23" fmla="*/ 26 h 239"/>
                <a:gd name="T24" fmla="*/ 191 w 375"/>
                <a:gd name="T25" fmla="*/ 51 h 239"/>
                <a:gd name="T26" fmla="*/ 167 w 375"/>
                <a:gd name="T27" fmla="*/ 106 h 239"/>
                <a:gd name="T28" fmla="*/ 167 w 375"/>
                <a:gd name="T29" fmla="*/ 106 h 239"/>
                <a:gd name="T30" fmla="*/ 162 w 375"/>
                <a:gd name="T31" fmla="*/ 112 h 239"/>
                <a:gd name="T32" fmla="*/ 131 w 375"/>
                <a:gd name="T33" fmla="*/ 139 h 239"/>
                <a:gd name="T34" fmla="*/ 90 w 375"/>
                <a:gd name="T35" fmla="*/ 146 h 239"/>
                <a:gd name="T36" fmla="*/ 90 w 375"/>
                <a:gd name="T37" fmla="*/ 146 h 239"/>
                <a:gd name="T38" fmla="*/ 89 w 375"/>
                <a:gd name="T39" fmla="*/ 146 h 239"/>
                <a:gd name="T40" fmla="*/ 67 w 375"/>
                <a:gd name="T41" fmla="*/ 149 h 239"/>
                <a:gd name="T42" fmla="*/ 1 w 375"/>
                <a:gd name="T43" fmla="*/ 148 h 239"/>
                <a:gd name="T44" fmla="*/ 1 w 375"/>
                <a:gd name="T45" fmla="*/ 149 h 239"/>
                <a:gd name="T46" fmla="*/ 58 w 375"/>
                <a:gd name="T47" fmla="*/ 154 h 239"/>
                <a:gd name="T48" fmla="*/ 90 w 375"/>
                <a:gd name="T49" fmla="*/ 150 h 239"/>
                <a:gd name="T50" fmla="*/ 144 w 375"/>
                <a:gd name="T51" fmla="*/ 186 h 239"/>
                <a:gd name="T52" fmla="*/ 193 w 375"/>
                <a:gd name="T53" fmla="*/ 202 h 239"/>
                <a:gd name="T54" fmla="*/ 296 w 375"/>
                <a:gd name="T55" fmla="*/ 185 h 239"/>
                <a:gd name="T56" fmla="*/ 296 w 375"/>
                <a:gd name="T57" fmla="*/ 184 h 239"/>
                <a:gd name="T58" fmla="*/ 297 w 375"/>
                <a:gd name="T59" fmla="*/ 184 h 239"/>
                <a:gd name="T60" fmla="*/ 297 w 375"/>
                <a:gd name="T61" fmla="*/ 181 h 239"/>
                <a:gd name="T62" fmla="*/ 192 w 375"/>
                <a:gd name="T63" fmla="*/ 197 h 239"/>
                <a:gd name="T64" fmla="*/ 192 w 375"/>
                <a:gd name="T65" fmla="*/ 198 h 239"/>
                <a:gd name="T66" fmla="*/ 150 w 375"/>
                <a:gd name="T67" fmla="*/ 185 h 239"/>
                <a:gd name="T68" fmla="*/ 92 w 375"/>
                <a:gd name="T69" fmla="*/ 149 h 239"/>
                <a:gd name="T70" fmla="*/ 127 w 375"/>
                <a:gd name="T71" fmla="*/ 144 h 239"/>
                <a:gd name="T72" fmla="*/ 235 w 375"/>
                <a:gd name="T73" fmla="*/ 119 h 239"/>
                <a:gd name="T74" fmla="*/ 235 w 375"/>
                <a:gd name="T75" fmla="*/ 119 h 239"/>
                <a:gd name="T76" fmla="*/ 313 w 375"/>
                <a:gd name="T77" fmla="*/ 123 h 239"/>
                <a:gd name="T78" fmla="*/ 350 w 375"/>
                <a:gd name="T79" fmla="*/ 87 h 239"/>
                <a:gd name="T80" fmla="*/ 372 w 375"/>
                <a:gd name="T81" fmla="*/ 36 h 239"/>
                <a:gd name="T82" fmla="*/ 374 w 375"/>
                <a:gd name="T83" fmla="*/ 35 h 239"/>
                <a:gd name="T84" fmla="*/ 372 w 375"/>
                <a:gd name="T85" fmla="*/ 33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2" y="33"/>
                  </a:moveTo>
                  <a:cubicBezTo>
                    <a:pt x="359" y="39"/>
                    <a:pt x="346" y="45"/>
                    <a:pt x="331" y="50"/>
                  </a:cubicBezTo>
                  <a:cubicBezTo>
                    <a:pt x="317" y="54"/>
                    <a:pt x="304" y="58"/>
                    <a:pt x="291" y="64"/>
                  </a:cubicBezTo>
                  <a:cubicBezTo>
                    <a:pt x="267" y="74"/>
                    <a:pt x="249" y="93"/>
                    <a:pt x="235" y="113"/>
                  </a:cubicBezTo>
                  <a:cubicBezTo>
                    <a:pt x="227" y="116"/>
                    <a:pt x="219" y="119"/>
                    <a:pt x="211" y="121"/>
                  </a:cubicBezTo>
                  <a:cubicBezTo>
                    <a:pt x="187" y="129"/>
                    <a:pt x="162" y="134"/>
                    <a:pt x="137" y="138"/>
                  </a:cubicBezTo>
                  <a:cubicBezTo>
                    <a:pt x="146" y="133"/>
                    <a:pt x="155" y="124"/>
                    <a:pt x="162" y="117"/>
                  </a:cubicBezTo>
                  <a:cubicBezTo>
                    <a:pt x="165" y="114"/>
                    <a:pt x="168" y="111"/>
                    <a:pt x="171" y="108"/>
                  </a:cubicBezTo>
                  <a:cubicBezTo>
                    <a:pt x="226" y="117"/>
                    <a:pt x="233" y="44"/>
                    <a:pt x="241" y="5"/>
                  </a:cubicBezTo>
                  <a:cubicBezTo>
                    <a:pt x="242" y="4"/>
                    <a:pt x="242" y="3"/>
                    <a:pt x="243" y="3"/>
                  </a:cubicBezTo>
                  <a:cubicBezTo>
                    <a:pt x="244" y="1"/>
                    <a:pt x="242" y="0"/>
                    <a:pt x="241" y="1"/>
                  </a:cubicBezTo>
                  <a:cubicBezTo>
                    <a:pt x="233" y="10"/>
                    <a:pt x="226" y="18"/>
                    <a:pt x="218" y="26"/>
                  </a:cubicBezTo>
                  <a:cubicBezTo>
                    <a:pt x="209" y="34"/>
                    <a:pt x="199" y="42"/>
                    <a:pt x="191" y="51"/>
                  </a:cubicBezTo>
                  <a:cubicBezTo>
                    <a:pt x="176" y="65"/>
                    <a:pt x="164" y="85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5" y="108"/>
                    <a:pt x="164" y="110"/>
                    <a:pt x="162" y="112"/>
                  </a:cubicBezTo>
                  <a:cubicBezTo>
                    <a:pt x="153" y="123"/>
                    <a:pt x="142" y="131"/>
                    <a:pt x="131" y="139"/>
                  </a:cubicBezTo>
                  <a:cubicBezTo>
                    <a:pt x="117" y="142"/>
                    <a:pt x="103" y="144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9" y="146"/>
                    <a:pt x="89" y="146"/>
                  </a:cubicBezTo>
                  <a:cubicBezTo>
                    <a:pt x="82" y="147"/>
                    <a:pt x="74" y="148"/>
                    <a:pt x="67" y="149"/>
                  </a:cubicBezTo>
                  <a:cubicBezTo>
                    <a:pt x="45" y="153"/>
                    <a:pt x="23" y="154"/>
                    <a:pt x="1" y="148"/>
                  </a:cubicBezTo>
                  <a:cubicBezTo>
                    <a:pt x="1" y="147"/>
                    <a:pt x="0" y="148"/>
                    <a:pt x="1" y="149"/>
                  </a:cubicBezTo>
                  <a:cubicBezTo>
                    <a:pt x="17" y="159"/>
                    <a:pt x="41" y="156"/>
                    <a:pt x="58" y="154"/>
                  </a:cubicBezTo>
                  <a:cubicBezTo>
                    <a:pt x="69" y="153"/>
                    <a:pt x="80" y="151"/>
                    <a:pt x="90" y="150"/>
                  </a:cubicBezTo>
                  <a:cubicBezTo>
                    <a:pt x="101" y="168"/>
                    <a:pt x="126" y="179"/>
                    <a:pt x="144" y="186"/>
                  </a:cubicBezTo>
                  <a:cubicBezTo>
                    <a:pt x="159" y="193"/>
                    <a:pt x="176" y="199"/>
                    <a:pt x="193" y="202"/>
                  </a:cubicBezTo>
                  <a:cubicBezTo>
                    <a:pt x="214" y="239"/>
                    <a:pt x="285" y="223"/>
                    <a:pt x="296" y="185"/>
                  </a:cubicBezTo>
                  <a:cubicBezTo>
                    <a:pt x="296" y="184"/>
                    <a:pt x="296" y="184"/>
                    <a:pt x="296" y="184"/>
                  </a:cubicBezTo>
                  <a:cubicBezTo>
                    <a:pt x="297" y="184"/>
                    <a:pt x="297" y="184"/>
                    <a:pt x="297" y="184"/>
                  </a:cubicBezTo>
                  <a:cubicBezTo>
                    <a:pt x="299" y="183"/>
                    <a:pt x="299" y="180"/>
                    <a:pt x="297" y="181"/>
                  </a:cubicBezTo>
                  <a:cubicBezTo>
                    <a:pt x="263" y="184"/>
                    <a:pt x="218" y="166"/>
                    <a:pt x="192" y="197"/>
                  </a:cubicBezTo>
                  <a:cubicBezTo>
                    <a:pt x="192" y="198"/>
                    <a:pt x="192" y="198"/>
                    <a:pt x="192" y="198"/>
                  </a:cubicBezTo>
                  <a:cubicBezTo>
                    <a:pt x="178" y="195"/>
                    <a:pt x="164" y="190"/>
                    <a:pt x="150" y="185"/>
                  </a:cubicBezTo>
                  <a:cubicBezTo>
                    <a:pt x="130" y="178"/>
                    <a:pt x="106" y="167"/>
                    <a:pt x="92" y="149"/>
                  </a:cubicBezTo>
                  <a:cubicBezTo>
                    <a:pt x="104" y="148"/>
                    <a:pt x="115" y="146"/>
                    <a:pt x="127" y="144"/>
                  </a:cubicBezTo>
                  <a:cubicBezTo>
                    <a:pt x="162" y="138"/>
                    <a:pt x="200" y="131"/>
                    <a:pt x="235" y="119"/>
                  </a:cubicBezTo>
                  <a:cubicBezTo>
                    <a:pt x="235" y="119"/>
                    <a:pt x="235" y="119"/>
                    <a:pt x="235" y="119"/>
                  </a:cubicBezTo>
                  <a:cubicBezTo>
                    <a:pt x="253" y="141"/>
                    <a:pt x="291" y="133"/>
                    <a:pt x="313" y="123"/>
                  </a:cubicBezTo>
                  <a:cubicBezTo>
                    <a:pt x="329" y="116"/>
                    <a:pt x="340" y="101"/>
                    <a:pt x="350" y="87"/>
                  </a:cubicBezTo>
                  <a:cubicBezTo>
                    <a:pt x="360" y="73"/>
                    <a:pt x="370" y="54"/>
                    <a:pt x="372" y="36"/>
                  </a:cubicBezTo>
                  <a:cubicBezTo>
                    <a:pt x="373" y="36"/>
                    <a:pt x="373" y="35"/>
                    <a:pt x="374" y="35"/>
                  </a:cubicBezTo>
                  <a:cubicBezTo>
                    <a:pt x="375" y="34"/>
                    <a:pt x="374" y="32"/>
                    <a:pt x="372" y="33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1614517" y="962313"/>
              <a:ext cx="241300" cy="544513"/>
            </a:xfrm>
            <a:custGeom>
              <a:avLst/>
              <a:gdLst>
                <a:gd name="T0" fmla="*/ 87 w 88"/>
                <a:gd name="T1" fmla="*/ 183 h 198"/>
                <a:gd name="T2" fmla="*/ 79 w 88"/>
                <a:gd name="T3" fmla="*/ 177 h 198"/>
                <a:gd name="T4" fmla="*/ 68 w 88"/>
                <a:gd name="T5" fmla="*/ 170 h 198"/>
                <a:gd name="T6" fmla="*/ 68 w 88"/>
                <a:gd name="T7" fmla="*/ 170 h 198"/>
                <a:gd name="T8" fmla="*/ 54 w 88"/>
                <a:gd name="T9" fmla="*/ 80 h 198"/>
                <a:gd name="T10" fmla="*/ 33 w 88"/>
                <a:gd name="T11" fmla="*/ 29 h 198"/>
                <a:gd name="T12" fmla="*/ 1 w 88"/>
                <a:gd name="T13" fmla="*/ 0 h 198"/>
                <a:gd name="T14" fmla="*/ 0 w 88"/>
                <a:gd name="T15" fmla="*/ 1 h 198"/>
                <a:gd name="T16" fmla="*/ 32 w 88"/>
                <a:gd name="T17" fmla="*/ 35 h 198"/>
                <a:gd name="T18" fmla="*/ 51 w 88"/>
                <a:gd name="T19" fmla="*/ 86 h 198"/>
                <a:gd name="T20" fmla="*/ 63 w 88"/>
                <a:gd name="T21" fmla="*/ 171 h 198"/>
                <a:gd name="T22" fmla="*/ 49 w 88"/>
                <a:gd name="T23" fmla="*/ 187 h 198"/>
                <a:gd name="T24" fmla="*/ 49 w 88"/>
                <a:gd name="T25" fmla="*/ 190 h 198"/>
                <a:gd name="T26" fmla="*/ 70 w 88"/>
                <a:gd name="T27" fmla="*/ 197 h 198"/>
                <a:gd name="T28" fmla="*/ 86 w 88"/>
                <a:gd name="T29" fmla="*/ 186 h 198"/>
                <a:gd name="T30" fmla="*/ 87 w 88"/>
                <a:gd name="T31" fmla="*/ 18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198">
                  <a:moveTo>
                    <a:pt x="87" y="183"/>
                  </a:moveTo>
                  <a:cubicBezTo>
                    <a:pt x="85" y="181"/>
                    <a:pt x="82" y="179"/>
                    <a:pt x="79" y="177"/>
                  </a:cubicBezTo>
                  <a:cubicBezTo>
                    <a:pt x="75" y="175"/>
                    <a:pt x="72" y="172"/>
                    <a:pt x="68" y="170"/>
                  </a:cubicBezTo>
                  <a:cubicBezTo>
                    <a:pt x="68" y="170"/>
                    <a:pt x="68" y="170"/>
                    <a:pt x="68" y="170"/>
                  </a:cubicBezTo>
                  <a:cubicBezTo>
                    <a:pt x="68" y="140"/>
                    <a:pt x="62" y="108"/>
                    <a:pt x="54" y="80"/>
                  </a:cubicBezTo>
                  <a:cubicBezTo>
                    <a:pt x="50" y="62"/>
                    <a:pt x="43" y="45"/>
                    <a:pt x="33" y="29"/>
                  </a:cubicBezTo>
                  <a:cubicBezTo>
                    <a:pt x="26" y="18"/>
                    <a:pt x="15" y="4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3" y="12"/>
                    <a:pt x="23" y="20"/>
                    <a:pt x="32" y="35"/>
                  </a:cubicBezTo>
                  <a:cubicBezTo>
                    <a:pt x="41" y="51"/>
                    <a:pt x="47" y="69"/>
                    <a:pt x="51" y="86"/>
                  </a:cubicBezTo>
                  <a:cubicBezTo>
                    <a:pt x="58" y="114"/>
                    <a:pt x="60" y="142"/>
                    <a:pt x="63" y="171"/>
                  </a:cubicBezTo>
                  <a:cubicBezTo>
                    <a:pt x="58" y="176"/>
                    <a:pt x="54" y="182"/>
                    <a:pt x="49" y="187"/>
                  </a:cubicBezTo>
                  <a:cubicBezTo>
                    <a:pt x="49" y="188"/>
                    <a:pt x="49" y="189"/>
                    <a:pt x="49" y="190"/>
                  </a:cubicBezTo>
                  <a:cubicBezTo>
                    <a:pt x="55" y="196"/>
                    <a:pt x="62" y="198"/>
                    <a:pt x="70" y="197"/>
                  </a:cubicBezTo>
                  <a:cubicBezTo>
                    <a:pt x="77" y="196"/>
                    <a:pt x="84" y="192"/>
                    <a:pt x="86" y="186"/>
                  </a:cubicBezTo>
                  <a:cubicBezTo>
                    <a:pt x="87" y="185"/>
                    <a:pt x="88" y="184"/>
                    <a:pt x="87" y="18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890742" y="1086138"/>
              <a:ext cx="417513" cy="446088"/>
            </a:xfrm>
            <a:custGeom>
              <a:avLst/>
              <a:gdLst>
                <a:gd name="T0" fmla="*/ 142 w 152"/>
                <a:gd name="T1" fmla="*/ 103 h 162"/>
                <a:gd name="T2" fmla="*/ 129 w 152"/>
                <a:gd name="T3" fmla="*/ 105 h 162"/>
                <a:gd name="T4" fmla="*/ 88 w 152"/>
                <a:gd name="T5" fmla="*/ 89 h 162"/>
                <a:gd name="T6" fmla="*/ 88 w 152"/>
                <a:gd name="T7" fmla="*/ 89 h 162"/>
                <a:gd name="T8" fmla="*/ 60 w 152"/>
                <a:gd name="T9" fmla="*/ 45 h 162"/>
                <a:gd name="T10" fmla="*/ 102 w 152"/>
                <a:gd name="T11" fmla="*/ 55 h 162"/>
                <a:gd name="T12" fmla="*/ 101 w 152"/>
                <a:gd name="T13" fmla="*/ 63 h 162"/>
                <a:gd name="T14" fmla="*/ 120 w 152"/>
                <a:gd name="T15" fmla="*/ 69 h 162"/>
                <a:gd name="T16" fmla="*/ 125 w 152"/>
                <a:gd name="T17" fmla="*/ 49 h 162"/>
                <a:gd name="T18" fmla="*/ 106 w 152"/>
                <a:gd name="T19" fmla="*/ 45 h 162"/>
                <a:gd name="T20" fmla="*/ 106 w 152"/>
                <a:gd name="T21" fmla="*/ 46 h 162"/>
                <a:gd name="T22" fmla="*/ 103 w 152"/>
                <a:gd name="T23" fmla="*/ 51 h 162"/>
                <a:gd name="T24" fmla="*/ 82 w 152"/>
                <a:gd name="T25" fmla="*/ 49 h 162"/>
                <a:gd name="T26" fmla="*/ 56 w 152"/>
                <a:gd name="T27" fmla="*/ 39 h 162"/>
                <a:gd name="T28" fmla="*/ 20 w 152"/>
                <a:gd name="T29" fmla="*/ 1 h 162"/>
                <a:gd name="T30" fmla="*/ 19 w 152"/>
                <a:gd name="T31" fmla="*/ 2 h 162"/>
                <a:gd name="T32" fmla="*/ 36 w 152"/>
                <a:gd name="T33" fmla="*/ 22 h 162"/>
                <a:gd name="T34" fmla="*/ 19 w 152"/>
                <a:gd name="T35" fmla="*/ 77 h 162"/>
                <a:gd name="T36" fmla="*/ 5 w 152"/>
                <a:gd name="T37" fmla="*/ 78 h 162"/>
                <a:gd name="T38" fmla="*/ 6 w 152"/>
                <a:gd name="T39" fmla="*/ 96 h 162"/>
                <a:gd name="T40" fmla="*/ 20 w 152"/>
                <a:gd name="T41" fmla="*/ 96 h 162"/>
                <a:gd name="T42" fmla="*/ 22 w 152"/>
                <a:gd name="T43" fmla="*/ 80 h 162"/>
                <a:gd name="T44" fmla="*/ 38 w 152"/>
                <a:gd name="T45" fmla="*/ 24 h 162"/>
                <a:gd name="T46" fmla="*/ 70 w 152"/>
                <a:gd name="T47" fmla="*/ 66 h 162"/>
                <a:gd name="T48" fmla="*/ 54 w 152"/>
                <a:gd name="T49" fmla="*/ 115 h 162"/>
                <a:gd name="T50" fmla="*/ 52 w 152"/>
                <a:gd name="T51" fmla="*/ 114 h 162"/>
                <a:gd name="T52" fmla="*/ 50 w 152"/>
                <a:gd name="T53" fmla="*/ 115 h 162"/>
                <a:gd name="T54" fmla="*/ 37 w 152"/>
                <a:gd name="T55" fmla="*/ 118 h 162"/>
                <a:gd name="T56" fmla="*/ 41 w 152"/>
                <a:gd name="T57" fmla="*/ 135 h 162"/>
                <a:gd name="T58" fmla="*/ 57 w 152"/>
                <a:gd name="T59" fmla="*/ 132 h 162"/>
                <a:gd name="T60" fmla="*/ 56 w 152"/>
                <a:gd name="T61" fmla="*/ 118 h 162"/>
                <a:gd name="T62" fmla="*/ 72 w 152"/>
                <a:gd name="T63" fmla="*/ 69 h 162"/>
                <a:gd name="T64" fmla="*/ 94 w 152"/>
                <a:gd name="T65" fmla="*/ 115 h 162"/>
                <a:gd name="T66" fmla="*/ 85 w 152"/>
                <a:gd name="T67" fmla="*/ 136 h 162"/>
                <a:gd name="T68" fmla="*/ 84 w 152"/>
                <a:gd name="T69" fmla="*/ 135 h 162"/>
                <a:gd name="T70" fmla="*/ 72 w 152"/>
                <a:gd name="T71" fmla="*/ 144 h 162"/>
                <a:gd name="T72" fmla="*/ 79 w 152"/>
                <a:gd name="T73" fmla="*/ 157 h 162"/>
                <a:gd name="T74" fmla="*/ 89 w 152"/>
                <a:gd name="T75" fmla="*/ 150 h 162"/>
                <a:gd name="T76" fmla="*/ 87 w 152"/>
                <a:gd name="T77" fmla="*/ 138 h 162"/>
                <a:gd name="T78" fmla="*/ 96 w 152"/>
                <a:gd name="T79" fmla="*/ 118 h 162"/>
                <a:gd name="T80" fmla="*/ 105 w 152"/>
                <a:gd name="T81" fmla="*/ 144 h 162"/>
                <a:gd name="T82" fmla="*/ 104 w 152"/>
                <a:gd name="T83" fmla="*/ 155 h 162"/>
                <a:gd name="T84" fmla="*/ 118 w 152"/>
                <a:gd name="T85" fmla="*/ 158 h 162"/>
                <a:gd name="T86" fmla="*/ 122 w 152"/>
                <a:gd name="T87" fmla="*/ 146 h 162"/>
                <a:gd name="T88" fmla="*/ 108 w 152"/>
                <a:gd name="T89" fmla="*/ 141 h 162"/>
                <a:gd name="T90" fmla="*/ 90 w 152"/>
                <a:gd name="T91" fmla="*/ 94 h 162"/>
                <a:gd name="T92" fmla="*/ 126 w 152"/>
                <a:gd name="T93" fmla="*/ 110 h 162"/>
                <a:gd name="T94" fmla="*/ 125 w 152"/>
                <a:gd name="T95" fmla="*/ 111 h 162"/>
                <a:gd name="T96" fmla="*/ 125 w 152"/>
                <a:gd name="T97" fmla="*/ 112 h 162"/>
                <a:gd name="T98" fmla="*/ 132 w 152"/>
                <a:gd name="T99" fmla="*/ 126 h 162"/>
                <a:gd name="T100" fmla="*/ 151 w 152"/>
                <a:gd name="T101" fmla="*/ 117 h 162"/>
                <a:gd name="T102" fmla="*/ 142 w 152"/>
                <a:gd name="T103" fmla="*/ 10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42" y="103"/>
                  </a:moveTo>
                  <a:cubicBezTo>
                    <a:pt x="137" y="101"/>
                    <a:pt x="132" y="102"/>
                    <a:pt x="129" y="105"/>
                  </a:cubicBezTo>
                  <a:cubicBezTo>
                    <a:pt x="114" y="102"/>
                    <a:pt x="101" y="99"/>
                    <a:pt x="88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0" y="74"/>
                    <a:pt x="71" y="59"/>
                    <a:pt x="60" y="45"/>
                  </a:cubicBezTo>
                  <a:cubicBezTo>
                    <a:pt x="72" y="52"/>
                    <a:pt x="88" y="55"/>
                    <a:pt x="102" y="55"/>
                  </a:cubicBezTo>
                  <a:cubicBezTo>
                    <a:pt x="101" y="58"/>
                    <a:pt x="101" y="61"/>
                    <a:pt x="101" y="63"/>
                  </a:cubicBezTo>
                  <a:cubicBezTo>
                    <a:pt x="103" y="72"/>
                    <a:pt x="114" y="74"/>
                    <a:pt x="120" y="69"/>
                  </a:cubicBezTo>
                  <a:cubicBezTo>
                    <a:pt x="126" y="65"/>
                    <a:pt x="127" y="55"/>
                    <a:pt x="125" y="49"/>
                  </a:cubicBezTo>
                  <a:cubicBezTo>
                    <a:pt x="122" y="41"/>
                    <a:pt x="113" y="39"/>
                    <a:pt x="106" y="45"/>
                  </a:cubicBezTo>
                  <a:cubicBezTo>
                    <a:pt x="106" y="45"/>
                    <a:pt x="106" y="46"/>
                    <a:pt x="106" y="46"/>
                  </a:cubicBezTo>
                  <a:cubicBezTo>
                    <a:pt x="105" y="48"/>
                    <a:pt x="104" y="49"/>
                    <a:pt x="103" y="51"/>
                  </a:cubicBezTo>
                  <a:cubicBezTo>
                    <a:pt x="96" y="50"/>
                    <a:pt x="89" y="50"/>
                    <a:pt x="82" y="49"/>
                  </a:cubicBezTo>
                  <a:cubicBezTo>
                    <a:pt x="72" y="47"/>
                    <a:pt x="64" y="44"/>
                    <a:pt x="56" y="39"/>
                  </a:cubicBezTo>
                  <a:cubicBezTo>
                    <a:pt x="45" y="25"/>
                    <a:pt x="33" y="12"/>
                    <a:pt x="20" y="1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25" y="9"/>
                    <a:pt x="30" y="15"/>
                    <a:pt x="36" y="22"/>
                  </a:cubicBezTo>
                  <a:cubicBezTo>
                    <a:pt x="36" y="42"/>
                    <a:pt x="26" y="59"/>
                    <a:pt x="19" y="77"/>
                  </a:cubicBezTo>
                  <a:cubicBezTo>
                    <a:pt x="15" y="74"/>
                    <a:pt x="9" y="74"/>
                    <a:pt x="5" y="78"/>
                  </a:cubicBezTo>
                  <a:cubicBezTo>
                    <a:pt x="1" y="83"/>
                    <a:pt x="0" y="92"/>
                    <a:pt x="6" y="96"/>
                  </a:cubicBezTo>
                  <a:cubicBezTo>
                    <a:pt x="10" y="99"/>
                    <a:pt x="16" y="99"/>
                    <a:pt x="20" y="96"/>
                  </a:cubicBezTo>
                  <a:cubicBezTo>
                    <a:pt x="24" y="92"/>
                    <a:pt x="25" y="84"/>
                    <a:pt x="22" y="80"/>
                  </a:cubicBezTo>
                  <a:cubicBezTo>
                    <a:pt x="31" y="64"/>
                    <a:pt x="39" y="42"/>
                    <a:pt x="38" y="24"/>
                  </a:cubicBezTo>
                  <a:cubicBezTo>
                    <a:pt x="49" y="37"/>
                    <a:pt x="60" y="51"/>
                    <a:pt x="70" y="66"/>
                  </a:cubicBezTo>
                  <a:cubicBezTo>
                    <a:pt x="71" y="85"/>
                    <a:pt x="62" y="100"/>
                    <a:pt x="54" y="115"/>
                  </a:cubicBezTo>
                  <a:cubicBezTo>
                    <a:pt x="53" y="115"/>
                    <a:pt x="53" y="115"/>
                    <a:pt x="52" y="114"/>
                  </a:cubicBezTo>
                  <a:cubicBezTo>
                    <a:pt x="51" y="114"/>
                    <a:pt x="51" y="114"/>
                    <a:pt x="50" y="115"/>
                  </a:cubicBezTo>
                  <a:cubicBezTo>
                    <a:pt x="46" y="114"/>
                    <a:pt x="40" y="115"/>
                    <a:pt x="37" y="118"/>
                  </a:cubicBezTo>
                  <a:cubicBezTo>
                    <a:pt x="32" y="123"/>
                    <a:pt x="37" y="131"/>
                    <a:pt x="41" y="135"/>
                  </a:cubicBezTo>
                  <a:cubicBezTo>
                    <a:pt x="46" y="138"/>
                    <a:pt x="53" y="136"/>
                    <a:pt x="57" y="132"/>
                  </a:cubicBezTo>
                  <a:cubicBezTo>
                    <a:pt x="60" y="127"/>
                    <a:pt x="59" y="122"/>
                    <a:pt x="56" y="118"/>
                  </a:cubicBezTo>
                  <a:cubicBezTo>
                    <a:pt x="66" y="104"/>
                    <a:pt x="74" y="86"/>
                    <a:pt x="72" y="69"/>
                  </a:cubicBezTo>
                  <a:cubicBezTo>
                    <a:pt x="81" y="84"/>
                    <a:pt x="88" y="99"/>
                    <a:pt x="94" y="115"/>
                  </a:cubicBezTo>
                  <a:cubicBezTo>
                    <a:pt x="92" y="122"/>
                    <a:pt x="88" y="129"/>
                    <a:pt x="85" y="136"/>
                  </a:cubicBezTo>
                  <a:cubicBezTo>
                    <a:pt x="85" y="136"/>
                    <a:pt x="85" y="135"/>
                    <a:pt x="84" y="135"/>
                  </a:cubicBezTo>
                  <a:cubicBezTo>
                    <a:pt x="79" y="135"/>
                    <a:pt x="73" y="139"/>
                    <a:pt x="72" y="144"/>
                  </a:cubicBezTo>
                  <a:cubicBezTo>
                    <a:pt x="72" y="149"/>
                    <a:pt x="74" y="156"/>
                    <a:pt x="79" y="157"/>
                  </a:cubicBezTo>
                  <a:cubicBezTo>
                    <a:pt x="83" y="157"/>
                    <a:pt x="87" y="154"/>
                    <a:pt x="89" y="150"/>
                  </a:cubicBezTo>
                  <a:cubicBezTo>
                    <a:pt x="91" y="146"/>
                    <a:pt x="90" y="141"/>
                    <a:pt x="87" y="138"/>
                  </a:cubicBezTo>
                  <a:cubicBezTo>
                    <a:pt x="91" y="132"/>
                    <a:pt x="94" y="125"/>
                    <a:pt x="96" y="118"/>
                  </a:cubicBezTo>
                  <a:cubicBezTo>
                    <a:pt x="99" y="126"/>
                    <a:pt x="102" y="135"/>
                    <a:pt x="105" y="144"/>
                  </a:cubicBezTo>
                  <a:cubicBezTo>
                    <a:pt x="102" y="147"/>
                    <a:pt x="101" y="151"/>
                    <a:pt x="104" y="155"/>
                  </a:cubicBezTo>
                  <a:cubicBezTo>
                    <a:pt x="108" y="160"/>
                    <a:pt x="113" y="162"/>
                    <a:pt x="118" y="158"/>
                  </a:cubicBezTo>
                  <a:cubicBezTo>
                    <a:pt x="121" y="155"/>
                    <a:pt x="123" y="150"/>
                    <a:pt x="122" y="146"/>
                  </a:cubicBezTo>
                  <a:cubicBezTo>
                    <a:pt x="120" y="140"/>
                    <a:pt x="113" y="140"/>
                    <a:pt x="108" y="141"/>
                  </a:cubicBezTo>
                  <a:cubicBezTo>
                    <a:pt x="103" y="125"/>
                    <a:pt x="97" y="109"/>
                    <a:pt x="90" y="94"/>
                  </a:cubicBezTo>
                  <a:cubicBezTo>
                    <a:pt x="100" y="102"/>
                    <a:pt x="113" y="108"/>
                    <a:pt x="126" y="110"/>
                  </a:cubicBezTo>
                  <a:cubicBezTo>
                    <a:pt x="126" y="110"/>
                    <a:pt x="125" y="111"/>
                    <a:pt x="125" y="111"/>
                  </a:cubicBezTo>
                  <a:cubicBezTo>
                    <a:pt x="125" y="111"/>
                    <a:pt x="125" y="112"/>
                    <a:pt x="125" y="112"/>
                  </a:cubicBezTo>
                  <a:cubicBezTo>
                    <a:pt x="124" y="118"/>
                    <a:pt x="126" y="124"/>
                    <a:pt x="132" y="126"/>
                  </a:cubicBezTo>
                  <a:cubicBezTo>
                    <a:pt x="139" y="128"/>
                    <a:pt x="150" y="125"/>
                    <a:pt x="151" y="117"/>
                  </a:cubicBezTo>
                  <a:cubicBezTo>
                    <a:pt x="152" y="111"/>
                    <a:pt x="147" y="105"/>
                    <a:pt x="142" y="10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1868517" y="538450"/>
              <a:ext cx="655638" cy="533400"/>
            </a:xfrm>
            <a:custGeom>
              <a:avLst/>
              <a:gdLst>
                <a:gd name="T0" fmla="*/ 237 w 239"/>
                <a:gd name="T1" fmla="*/ 42 h 194"/>
                <a:gd name="T2" fmla="*/ 188 w 239"/>
                <a:gd name="T3" fmla="*/ 43 h 194"/>
                <a:gd name="T4" fmla="*/ 153 w 239"/>
                <a:gd name="T5" fmla="*/ 64 h 194"/>
                <a:gd name="T6" fmla="*/ 140 w 239"/>
                <a:gd name="T7" fmla="*/ 1 h 194"/>
                <a:gd name="T8" fmla="*/ 137 w 239"/>
                <a:gd name="T9" fmla="*/ 1 h 194"/>
                <a:gd name="T10" fmla="*/ 143 w 239"/>
                <a:gd name="T11" fmla="*/ 79 h 194"/>
                <a:gd name="T12" fmla="*/ 143 w 239"/>
                <a:gd name="T13" fmla="*/ 81 h 194"/>
                <a:gd name="T14" fmla="*/ 142 w 239"/>
                <a:gd name="T15" fmla="*/ 82 h 194"/>
                <a:gd name="T16" fmla="*/ 115 w 239"/>
                <a:gd name="T17" fmla="*/ 115 h 194"/>
                <a:gd name="T18" fmla="*/ 83 w 239"/>
                <a:gd name="T19" fmla="*/ 147 h 194"/>
                <a:gd name="T20" fmla="*/ 1 w 239"/>
                <a:gd name="T21" fmla="*/ 192 h 194"/>
                <a:gd name="T22" fmla="*/ 1 w 239"/>
                <a:gd name="T23" fmla="*/ 194 h 194"/>
                <a:gd name="T24" fmla="*/ 81 w 239"/>
                <a:gd name="T25" fmla="*/ 155 h 194"/>
                <a:gd name="T26" fmla="*/ 116 w 239"/>
                <a:gd name="T27" fmla="*/ 120 h 194"/>
                <a:gd name="T28" fmla="*/ 145 w 239"/>
                <a:gd name="T29" fmla="*/ 83 h 194"/>
                <a:gd name="T30" fmla="*/ 146 w 239"/>
                <a:gd name="T31" fmla="*/ 83 h 194"/>
                <a:gd name="T32" fmla="*/ 146 w 239"/>
                <a:gd name="T33" fmla="*/ 83 h 194"/>
                <a:gd name="T34" fmla="*/ 147 w 239"/>
                <a:gd name="T35" fmla="*/ 81 h 194"/>
                <a:gd name="T36" fmla="*/ 200 w 239"/>
                <a:gd name="T37" fmla="*/ 79 h 194"/>
                <a:gd name="T38" fmla="*/ 239 w 239"/>
                <a:gd name="T39" fmla="*/ 44 h 194"/>
                <a:gd name="T40" fmla="*/ 237 w 239"/>
                <a:gd name="T41" fmla="*/ 4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9" h="194">
                  <a:moveTo>
                    <a:pt x="237" y="42"/>
                  </a:moveTo>
                  <a:cubicBezTo>
                    <a:pt x="223" y="34"/>
                    <a:pt x="202" y="38"/>
                    <a:pt x="188" y="43"/>
                  </a:cubicBezTo>
                  <a:cubicBezTo>
                    <a:pt x="175" y="47"/>
                    <a:pt x="163" y="55"/>
                    <a:pt x="153" y="64"/>
                  </a:cubicBezTo>
                  <a:cubicBezTo>
                    <a:pt x="158" y="42"/>
                    <a:pt x="154" y="15"/>
                    <a:pt x="140" y="1"/>
                  </a:cubicBezTo>
                  <a:cubicBezTo>
                    <a:pt x="139" y="0"/>
                    <a:pt x="138" y="0"/>
                    <a:pt x="137" y="1"/>
                  </a:cubicBezTo>
                  <a:cubicBezTo>
                    <a:pt x="123" y="22"/>
                    <a:pt x="123" y="62"/>
                    <a:pt x="143" y="79"/>
                  </a:cubicBezTo>
                  <a:cubicBezTo>
                    <a:pt x="143" y="80"/>
                    <a:pt x="143" y="80"/>
                    <a:pt x="143" y="81"/>
                  </a:cubicBezTo>
                  <a:cubicBezTo>
                    <a:pt x="142" y="81"/>
                    <a:pt x="142" y="82"/>
                    <a:pt x="142" y="82"/>
                  </a:cubicBezTo>
                  <a:cubicBezTo>
                    <a:pt x="133" y="93"/>
                    <a:pt x="125" y="104"/>
                    <a:pt x="115" y="115"/>
                  </a:cubicBezTo>
                  <a:cubicBezTo>
                    <a:pt x="105" y="126"/>
                    <a:pt x="94" y="137"/>
                    <a:pt x="83" y="147"/>
                  </a:cubicBezTo>
                  <a:cubicBezTo>
                    <a:pt x="58" y="169"/>
                    <a:pt x="32" y="183"/>
                    <a:pt x="1" y="192"/>
                  </a:cubicBezTo>
                  <a:cubicBezTo>
                    <a:pt x="0" y="192"/>
                    <a:pt x="0" y="194"/>
                    <a:pt x="1" y="194"/>
                  </a:cubicBezTo>
                  <a:cubicBezTo>
                    <a:pt x="31" y="192"/>
                    <a:pt x="59" y="173"/>
                    <a:pt x="81" y="155"/>
                  </a:cubicBezTo>
                  <a:cubicBezTo>
                    <a:pt x="93" y="144"/>
                    <a:pt x="105" y="132"/>
                    <a:pt x="116" y="120"/>
                  </a:cubicBezTo>
                  <a:cubicBezTo>
                    <a:pt x="126" y="109"/>
                    <a:pt x="137" y="97"/>
                    <a:pt x="145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6" y="82"/>
                    <a:pt x="146" y="81"/>
                    <a:pt x="147" y="81"/>
                  </a:cubicBezTo>
                  <a:cubicBezTo>
                    <a:pt x="164" y="87"/>
                    <a:pt x="183" y="86"/>
                    <a:pt x="200" y="79"/>
                  </a:cubicBezTo>
                  <a:cubicBezTo>
                    <a:pt x="215" y="73"/>
                    <a:pt x="233" y="60"/>
                    <a:pt x="239" y="44"/>
                  </a:cubicBezTo>
                  <a:cubicBezTo>
                    <a:pt x="239" y="43"/>
                    <a:pt x="238" y="42"/>
                    <a:pt x="237" y="4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2449542" y="82837"/>
              <a:ext cx="693738" cy="965200"/>
            </a:xfrm>
            <a:custGeom>
              <a:avLst/>
              <a:gdLst>
                <a:gd name="T0" fmla="*/ 236 w 253"/>
                <a:gd name="T1" fmla="*/ 151 h 351"/>
                <a:gd name="T2" fmla="*/ 169 w 253"/>
                <a:gd name="T3" fmla="*/ 159 h 351"/>
                <a:gd name="T4" fmla="*/ 128 w 253"/>
                <a:gd name="T5" fmla="*/ 189 h 351"/>
                <a:gd name="T6" fmla="*/ 116 w 253"/>
                <a:gd name="T7" fmla="*/ 202 h 351"/>
                <a:gd name="T8" fmla="*/ 128 w 253"/>
                <a:gd name="T9" fmla="*/ 165 h 351"/>
                <a:gd name="T10" fmla="*/ 128 w 253"/>
                <a:gd name="T11" fmla="*/ 165 h 351"/>
                <a:gd name="T12" fmla="*/ 129 w 253"/>
                <a:gd name="T13" fmla="*/ 165 h 351"/>
                <a:gd name="T14" fmla="*/ 130 w 253"/>
                <a:gd name="T15" fmla="*/ 165 h 351"/>
                <a:gd name="T16" fmla="*/ 213 w 253"/>
                <a:gd name="T17" fmla="*/ 62 h 351"/>
                <a:gd name="T18" fmla="*/ 208 w 253"/>
                <a:gd name="T19" fmla="*/ 16 h 351"/>
                <a:gd name="T20" fmla="*/ 167 w 253"/>
                <a:gd name="T21" fmla="*/ 3 h 351"/>
                <a:gd name="T22" fmla="*/ 112 w 253"/>
                <a:gd name="T23" fmla="*/ 72 h 351"/>
                <a:gd name="T24" fmla="*/ 127 w 253"/>
                <a:gd name="T25" fmla="*/ 164 h 351"/>
                <a:gd name="T26" fmla="*/ 126 w 253"/>
                <a:gd name="T27" fmla="*/ 164 h 351"/>
                <a:gd name="T28" fmla="*/ 105 w 253"/>
                <a:gd name="T29" fmla="*/ 213 h 351"/>
                <a:gd name="T30" fmla="*/ 80 w 253"/>
                <a:gd name="T31" fmla="*/ 266 h 351"/>
                <a:gd name="T32" fmla="*/ 1 w 253"/>
                <a:gd name="T33" fmla="*/ 350 h 351"/>
                <a:gd name="T34" fmla="*/ 1 w 253"/>
                <a:gd name="T35" fmla="*/ 351 h 351"/>
                <a:gd name="T36" fmla="*/ 81 w 253"/>
                <a:gd name="T37" fmla="*/ 273 h 351"/>
                <a:gd name="T38" fmla="*/ 107 w 253"/>
                <a:gd name="T39" fmla="*/ 221 h 351"/>
                <a:gd name="T40" fmla="*/ 110 w 253"/>
                <a:gd name="T41" fmla="*/ 214 h 351"/>
                <a:gd name="T42" fmla="*/ 204 w 253"/>
                <a:gd name="T43" fmla="*/ 221 h 351"/>
                <a:gd name="T44" fmla="*/ 236 w 253"/>
                <a:gd name="T45" fmla="*/ 1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36" y="151"/>
                  </a:moveTo>
                  <a:cubicBezTo>
                    <a:pt x="222" y="129"/>
                    <a:pt x="184" y="150"/>
                    <a:pt x="169" y="159"/>
                  </a:cubicBezTo>
                  <a:cubicBezTo>
                    <a:pt x="154" y="167"/>
                    <a:pt x="140" y="177"/>
                    <a:pt x="128" y="189"/>
                  </a:cubicBezTo>
                  <a:cubicBezTo>
                    <a:pt x="124" y="193"/>
                    <a:pt x="119" y="197"/>
                    <a:pt x="116" y="202"/>
                  </a:cubicBezTo>
                  <a:cubicBezTo>
                    <a:pt x="121" y="190"/>
                    <a:pt x="125" y="178"/>
                    <a:pt x="128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28" y="165"/>
                    <a:pt x="129" y="165"/>
                    <a:pt x="129" y="165"/>
                  </a:cubicBezTo>
                  <a:cubicBezTo>
                    <a:pt x="129" y="165"/>
                    <a:pt x="130" y="165"/>
                    <a:pt x="130" y="165"/>
                  </a:cubicBezTo>
                  <a:cubicBezTo>
                    <a:pt x="168" y="139"/>
                    <a:pt x="203" y="108"/>
                    <a:pt x="213" y="62"/>
                  </a:cubicBezTo>
                  <a:cubicBezTo>
                    <a:pt x="216" y="47"/>
                    <a:pt x="216" y="30"/>
                    <a:pt x="208" y="16"/>
                  </a:cubicBezTo>
                  <a:cubicBezTo>
                    <a:pt x="199" y="2"/>
                    <a:pt x="182" y="0"/>
                    <a:pt x="167" y="3"/>
                  </a:cubicBezTo>
                  <a:cubicBezTo>
                    <a:pt x="133" y="8"/>
                    <a:pt x="117" y="42"/>
                    <a:pt x="112" y="72"/>
                  </a:cubicBezTo>
                  <a:cubicBezTo>
                    <a:pt x="107" y="101"/>
                    <a:pt x="108" y="139"/>
                    <a:pt x="127" y="164"/>
                  </a:cubicBezTo>
                  <a:cubicBezTo>
                    <a:pt x="126" y="164"/>
                    <a:pt x="126" y="164"/>
                    <a:pt x="126" y="164"/>
                  </a:cubicBezTo>
                  <a:cubicBezTo>
                    <a:pt x="118" y="180"/>
                    <a:pt x="112" y="197"/>
                    <a:pt x="105" y="213"/>
                  </a:cubicBezTo>
                  <a:cubicBezTo>
                    <a:pt x="98" y="231"/>
                    <a:pt x="90" y="249"/>
                    <a:pt x="80" y="266"/>
                  </a:cubicBezTo>
                  <a:cubicBezTo>
                    <a:pt x="61" y="301"/>
                    <a:pt x="34" y="328"/>
                    <a:pt x="1" y="350"/>
                  </a:cubicBezTo>
                  <a:cubicBezTo>
                    <a:pt x="0" y="350"/>
                    <a:pt x="1" y="351"/>
                    <a:pt x="1" y="351"/>
                  </a:cubicBezTo>
                  <a:cubicBezTo>
                    <a:pt x="36" y="335"/>
                    <a:pt x="62" y="305"/>
                    <a:pt x="81" y="273"/>
                  </a:cubicBezTo>
                  <a:cubicBezTo>
                    <a:pt x="91" y="257"/>
                    <a:pt x="100" y="239"/>
                    <a:pt x="107" y="221"/>
                  </a:cubicBezTo>
                  <a:cubicBezTo>
                    <a:pt x="108" y="219"/>
                    <a:pt x="109" y="216"/>
                    <a:pt x="110" y="214"/>
                  </a:cubicBezTo>
                  <a:cubicBezTo>
                    <a:pt x="136" y="233"/>
                    <a:pt x="176" y="233"/>
                    <a:pt x="204" y="221"/>
                  </a:cubicBezTo>
                  <a:cubicBezTo>
                    <a:pt x="229" y="211"/>
                    <a:pt x="253" y="178"/>
                    <a:pt x="236" y="15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2527329" y="1141700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362229" y="1071850"/>
              <a:ext cx="573088" cy="442913"/>
            </a:xfrm>
            <a:custGeom>
              <a:avLst/>
              <a:gdLst>
                <a:gd name="T0" fmla="*/ 186 w 209"/>
                <a:gd name="T1" fmla="*/ 57 h 161"/>
                <a:gd name="T2" fmla="*/ 162 w 209"/>
                <a:gd name="T3" fmla="*/ 69 h 161"/>
                <a:gd name="T4" fmla="*/ 144 w 209"/>
                <a:gd name="T5" fmla="*/ 86 h 161"/>
                <a:gd name="T6" fmla="*/ 82 w 209"/>
                <a:gd name="T7" fmla="*/ 35 h 161"/>
                <a:gd name="T8" fmla="*/ 2 w 209"/>
                <a:gd name="T9" fmla="*/ 0 h 161"/>
                <a:gd name="T10" fmla="*/ 1 w 209"/>
                <a:gd name="T11" fmla="*/ 2 h 161"/>
                <a:gd name="T12" fmla="*/ 29 w 209"/>
                <a:gd name="T13" fmla="*/ 17 h 161"/>
                <a:gd name="T14" fmla="*/ 71 w 209"/>
                <a:gd name="T15" fmla="*/ 34 h 161"/>
                <a:gd name="T16" fmla="*/ 110 w 209"/>
                <a:gd name="T17" fmla="*/ 59 h 161"/>
                <a:gd name="T18" fmla="*/ 142 w 209"/>
                <a:gd name="T19" fmla="*/ 89 h 161"/>
                <a:gd name="T20" fmla="*/ 142 w 209"/>
                <a:gd name="T21" fmla="*/ 89 h 161"/>
                <a:gd name="T22" fmla="*/ 141 w 209"/>
                <a:gd name="T23" fmla="*/ 91 h 161"/>
                <a:gd name="T24" fmla="*/ 140 w 209"/>
                <a:gd name="T25" fmla="*/ 148 h 161"/>
                <a:gd name="T26" fmla="*/ 166 w 209"/>
                <a:gd name="T27" fmla="*/ 131 h 161"/>
                <a:gd name="T28" fmla="*/ 187 w 209"/>
                <a:gd name="T29" fmla="*/ 118 h 161"/>
                <a:gd name="T30" fmla="*/ 187 w 209"/>
                <a:gd name="T31" fmla="*/ 92 h 161"/>
                <a:gd name="T32" fmla="*/ 186 w 209"/>
                <a:gd name="T33" fmla="*/ 5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9" h="161">
                  <a:moveTo>
                    <a:pt x="186" y="57"/>
                  </a:moveTo>
                  <a:cubicBezTo>
                    <a:pt x="177" y="57"/>
                    <a:pt x="168" y="64"/>
                    <a:pt x="162" y="69"/>
                  </a:cubicBezTo>
                  <a:cubicBezTo>
                    <a:pt x="156" y="74"/>
                    <a:pt x="149" y="80"/>
                    <a:pt x="144" y="86"/>
                  </a:cubicBezTo>
                  <a:cubicBezTo>
                    <a:pt x="129" y="65"/>
                    <a:pt x="105" y="48"/>
                    <a:pt x="82" y="35"/>
                  </a:cubicBezTo>
                  <a:cubicBezTo>
                    <a:pt x="57" y="21"/>
                    <a:pt x="28" y="14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9" y="9"/>
                    <a:pt x="19" y="13"/>
                    <a:pt x="29" y="17"/>
                  </a:cubicBezTo>
                  <a:cubicBezTo>
                    <a:pt x="43" y="22"/>
                    <a:pt x="58" y="27"/>
                    <a:pt x="71" y="34"/>
                  </a:cubicBezTo>
                  <a:cubicBezTo>
                    <a:pt x="85" y="41"/>
                    <a:pt x="98" y="49"/>
                    <a:pt x="110" y="59"/>
                  </a:cubicBezTo>
                  <a:cubicBezTo>
                    <a:pt x="122" y="68"/>
                    <a:pt x="131" y="79"/>
                    <a:pt x="142" y="89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1" y="90"/>
                    <a:pt x="141" y="90"/>
                    <a:pt x="141" y="91"/>
                  </a:cubicBezTo>
                  <a:cubicBezTo>
                    <a:pt x="133" y="109"/>
                    <a:pt x="125" y="132"/>
                    <a:pt x="140" y="148"/>
                  </a:cubicBezTo>
                  <a:cubicBezTo>
                    <a:pt x="152" y="161"/>
                    <a:pt x="166" y="144"/>
                    <a:pt x="166" y="131"/>
                  </a:cubicBezTo>
                  <a:cubicBezTo>
                    <a:pt x="175" y="131"/>
                    <a:pt x="182" y="125"/>
                    <a:pt x="187" y="118"/>
                  </a:cubicBezTo>
                  <a:cubicBezTo>
                    <a:pt x="192" y="111"/>
                    <a:pt x="194" y="99"/>
                    <a:pt x="187" y="92"/>
                  </a:cubicBezTo>
                  <a:cubicBezTo>
                    <a:pt x="197" y="83"/>
                    <a:pt x="209" y="57"/>
                    <a:pt x="186" y="5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2440017" y="1141700"/>
              <a:ext cx="139700" cy="341313"/>
            </a:xfrm>
            <a:custGeom>
              <a:avLst/>
              <a:gdLst>
                <a:gd name="T0" fmla="*/ 35 w 51"/>
                <a:gd name="T1" fmla="*/ 2 h 124"/>
                <a:gd name="T2" fmla="*/ 34 w 51"/>
                <a:gd name="T3" fmla="*/ 0 h 124"/>
                <a:gd name="T4" fmla="*/ 32 w 51"/>
                <a:gd name="T5" fmla="*/ 2 h 124"/>
                <a:gd name="T6" fmla="*/ 2 w 51"/>
                <a:gd name="T7" fmla="*/ 58 h 124"/>
                <a:gd name="T8" fmla="*/ 13 w 51"/>
                <a:gd name="T9" fmla="*/ 122 h 124"/>
                <a:gd name="T10" fmla="*/ 16 w 51"/>
                <a:gd name="T11" fmla="*/ 121 h 124"/>
                <a:gd name="T12" fmla="*/ 48 w 51"/>
                <a:gd name="T13" fmla="*/ 65 h 124"/>
                <a:gd name="T14" fmla="*/ 35 w 51"/>
                <a:gd name="T15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24">
                  <a:moveTo>
                    <a:pt x="35" y="2"/>
                  </a:moveTo>
                  <a:cubicBezTo>
                    <a:pt x="35" y="1"/>
                    <a:pt x="35" y="0"/>
                    <a:pt x="34" y="0"/>
                  </a:cubicBezTo>
                  <a:cubicBezTo>
                    <a:pt x="32" y="0"/>
                    <a:pt x="32" y="1"/>
                    <a:pt x="32" y="2"/>
                  </a:cubicBezTo>
                  <a:cubicBezTo>
                    <a:pt x="13" y="14"/>
                    <a:pt x="5" y="37"/>
                    <a:pt x="2" y="58"/>
                  </a:cubicBezTo>
                  <a:cubicBezTo>
                    <a:pt x="0" y="79"/>
                    <a:pt x="1" y="105"/>
                    <a:pt x="13" y="122"/>
                  </a:cubicBezTo>
                  <a:cubicBezTo>
                    <a:pt x="14" y="124"/>
                    <a:pt x="17" y="122"/>
                    <a:pt x="16" y="121"/>
                  </a:cubicBezTo>
                  <a:cubicBezTo>
                    <a:pt x="34" y="109"/>
                    <a:pt x="44" y="85"/>
                    <a:pt x="48" y="65"/>
                  </a:cubicBezTo>
                  <a:cubicBezTo>
                    <a:pt x="51" y="46"/>
                    <a:pt x="50" y="17"/>
                    <a:pt x="35" y="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98767" y="1017875"/>
              <a:ext cx="309563" cy="195263"/>
            </a:xfrm>
            <a:custGeom>
              <a:avLst/>
              <a:gdLst>
                <a:gd name="T0" fmla="*/ 110 w 113"/>
                <a:gd name="T1" fmla="*/ 3 h 71"/>
                <a:gd name="T2" fmla="*/ 108 w 113"/>
                <a:gd name="T3" fmla="*/ 1 h 71"/>
                <a:gd name="T4" fmla="*/ 1 w 113"/>
                <a:gd name="T5" fmla="*/ 58 h 71"/>
                <a:gd name="T6" fmla="*/ 1 w 113"/>
                <a:gd name="T7" fmla="*/ 58 h 71"/>
                <a:gd name="T8" fmla="*/ 0 w 113"/>
                <a:gd name="T9" fmla="*/ 59 h 71"/>
                <a:gd name="T10" fmla="*/ 2 w 113"/>
                <a:gd name="T11" fmla="*/ 60 h 71"/>
                <a:gd name="T12" fmla="*/ 2 w 113"/>
                <a:gd name="T13" fmla="*/ 59 h 71"/>
                <a:gd name="T14" fmla="*/ 61 w 113"/>
                <a:gd name="T15" fmla="*/ 52 h 71"/>
                <a:gd name="T16" fmla="*/ 112 w 113"/>
                <a:gd name="T17" fmla="*/ 6 h 71"/>
                <a:gd name="T18" fmla="*/ 110 w 113"/>
                <a:gd name="T19" fmla="*/ 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71">
                  <a:moveTo>
                    <a:pt x="110" y="3"/>
                  </a:moveTo>
                  <a:cubicBezTo>
                    <a:pt x="110" y="2"/>
                    <a:pt x="109" y="1"/>
                    <a:pt x="108" y="1"/>
                  </a:cubicBezTo>
                  <a:cubicBezTo>
                    <a:pt x="66" y="0"/>
                    <a:pt x="18" y="16"/>
                    <a:pt x="1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1" y="58"/>
                    <a:pt x="1" y="59"/>
                    <a:pt x="0" y="59"/>
                  </a:cubicBezTo>
                  <a:cubicBezTo>
                    <a:pt x="0" y="60"/>
                    <a:pt x="1" y="60"/>
                    <a:pt x="2" y="60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9" y="71"/>
                    <a:pt x="45" y="60"/>
                    <a:pt x="61" y="52"/>
                  </a:cubicBezTo>
                  <a:cubicBezTo>
                    <a:pt x="81" y="42"/>
                    <a:pt x="101" y="26"/>
                    <a:pt x="112" y="6"/>
                  </a:cubicBezTo>
                  <a:cubicBezTo>
                    <a:pt x="113" y="4"/>
                    <a:pt x="111" y="3"/>
                    <a:pt x="110" y="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232179" y="214600"/>
              <a:ext cx="239713" cy="363538"/>
            </a:xfrm>
            <a:custGeom>
              <a:avLst/>
              <a:gdLst>
                <a:gd name="T0" fmla="*/ 83 w 88"/>
                <a:gd name="T1" fmla="*/ 29 h 132"/>
                <a:gd name="T2" fmla="*/ 68 w 88"/>
                <a:gd name="T3" fmla="*/ 29 h 132"/>
                <a:gd name="T4" fmla="*/ 70 w 88"/>
                <a:gd name="T5" fmla="*/ 14 h 132"/>
                <a:gd name="T6" fmla="*/ 68 w 88"/>
                <a:gd name="T7" fmla="*/ 12 h 132"/>
                <a:gd name="T8" fmla="*/ 47 w 88"/>
                <a:gd name="T9" fmla="*/ 20 h 132"/>
                <a:gd name="T10" fmla="*/ 28 w 88"/>
                <a:gd name="T11" fmla="*/ 9 h 132"/>
                <a:gd name="T12" fmla="*/ 32 w 88"/>
                <a:gd name="T13" fmla="*/ 46 h 132"/>
                <a:gd name="T14" fmla="*/ 32 w 88"/>
                <a:gd name="T15" fmla="*/ 48 h 132"/>
                <a:gd name="T16" fmla="*/ 15 w 88"/>
                <a:gd name="T17" fmla="*/ 84 h 132"/>
                <a:gd name="T18" fmla="*/ 0 w 88"/>
                <a:gd name="T19" fmla="*/ 131 h 132"/>
                <a:gd name="T20" fmla="*/ 2 w 88"/>
                <a:gd name="T21" fmla="*/ 131 h 132"/>
                <a:gd name="T22" fmla="*/ 17 w 88"/>
                <a:gd name="T23" fmla="*/ 89 h 132"/>
                <a:gd name="T24" fmla="*/ 34 w 88"/>
                <a:gd name="T25" fmla="*/ 51 h 132"/>
                <a:gd name="T26" fmla="*/ 85 w 88"/>
                <a:gd name="T27" fmla="*/ 44 h 132"/>
                <a:gd name="T28" fmla="*/ 83 w 88"/>
                <a:gd name="T29" fmla="*/ 2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3" y="29"/>
                  </a:moveTo>
                  <a:cubicBezTo>
                    <a:pt x="78" y="26"/>
                    <a:pt x="73" y="27"/>
                    <a:pt x="68" y="29"/>
                  </a:cubicBezTo>
                  <a:cubicBezTo>
                    <a:pt x="70" y="24"/>
                    <a:pt x="70" y="20"/>
                    <a:pt x="70" y="14"/>
                  </a:cubicBezTo>
                  <a:cubicBezTo>
                    <a:pt x="71" y="13"/>
                    <a:pt x="69" y="12"/>
                    <a:pt x="68" y="12"/>
                  </a:cubicBezTo>
                  <a:cubicBezTo>
                    <a:pt x="59" y="11"/>
                    <a:pt x="52" y="14"/>
                    <a:pt x="47" y="20"/>
                  </a:cubicBezTo>
                  <a:cubicBezTo>
                    <a:pt x="45" y="11"/>
                    <a:pt x="38" y="0"/>
                    <a:pt x="28" y="9"/>
                  </a:cubicBezTo>
                  <a:cubicBezTo>
                    <a:pt x="17" y="19"/>
                    <a:pt x="21" y="37"/>
                    <a:pt x="32" y="46"/>
                  </a:cubicBezTo>
                  <a:cubicBezTo>
                    <a:pt x="31" y="47"/>
                    <a:pt x="31" y="48"/>
                    <a:pt x="32" y="48"/>
                  </a:cubicBezTo>
                  <a:cubicBezTo>
                    <a:pt x="25" y="60"/>
                    <a:pt x="20" y="72"/>
                    <a:pt x="15" y="84"/>
                  </a:cubicBezTo>
                  <a:cubicBezTo>
                    <a:pt x="9" y="99"/>
                    <a:pt x="3" y="115"/>
                    <a:pt x="0" y="131"/>
                  </a:cubicBezTo>
                  <a:cubicBezTo>
                    <a:pt x="0" y="132"/>
                    <a:pt x="2" y="132"/>
                    <a:pt x="2" y="131"/>
                  </a:cubicBezTo>
                  <a:cubicBezTo>
                    <a:pt x="7" y="117"/>
                    <a:pt x="11" y="103"/>
                    <a:pt x="17" y="89"/>
                  </a:cubicBezTo>
                  <a:cubicBezTo>
                    <a:pt x="22" y="76"/>
                    <a:pt x="29" y="64"/>
                    <a:pt x="34" y="51"/>
                  </a:cubicBezTo>
                  <a:cubicBezTo>
                    <a:pt x="48" y="65"/>
                    <a:pt x="74" y="62"/>
                    <a:pt x="85" y="44"/>
                  </a:cubicBezTo>
                  <a:cubicBezTo>
                    <a:pt x="88" y="40"/>
                    <a:pt x="88" y="32"/>
                    <a:pt x="83" y="29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4" name="Freeform 47"/>
            <p:cNvSpPr>
              <a:spLocks/>
            </p:cNvSpPr>
            <p:nvPr/>
          </p:nvSpPr>
          <p:spPr bwMode="auto">
            <a:xfrm>
              <a:off x="3702079" y="-40988"/>
              <a:ext cx="417513" cy="514350"/>
            </a:xfrm>
            <a:custGeom>
              <a:avLst/>
              <a:gdLst>
                <a:gd name="T0" fmla="*/ 70 w 152"/>
                <a:gd name="T1" fmla="*/ 16 h 187"/>
                <a:gd name="T2" fmla="*/ 77 w 152"/>
                <a:gd name="T3" fmla="*/ 30 h 187"/>
                <a:gd name="T4" fmla="*/ 74 w 152"/>
                <a:gd name="T5" fmla="*/ 80 h 187"/>
                <a:gd name="T6" fmla="*/ 74 w 152"/>
                <a:gd name="T7" fmla="*/ 80 h 187"/>
                <a:gd name="T8" fmla="*/ 34 w 152"/>
                <a:gd name="T9" fmla="*/ 126 h 187"/>
                <a:gd name="T10" fmla="*/ 31 w 152"/>
                <a:gd name="T11" fmla="*/ 77 h 187"/>
                <a:gd name="T12" fmla="*/ 40 w 152"/>
                <a:gd name="T13" fmla="*/ 74 h 187"/>
                <a:gd name="T14" fmla="*/ 40 w 152"/>
                <a:gd name="T15" fmla="*/ 52 h 187"/>
                <a:gd name="T16" fmla="*/ 16 w 152"/>
                <a:gd name="T17" fmla="*/ 54 h 187"/>
                <a:gd name="T18" fmla="*/ 18 w 152"/>
                <a:gd name="T19" fmla="*/ 75 h 187"/>
                <a:gd name="T20" fmla="*/ 20 w 152"/>
                <a:gd name="T21" fmla="*/ 75 h 187"/>
                <a:gd name="T22" fmla="*/ 26 w 152"/>
                <a:gd name="T23" fmla="*/ 77 h 187"/>
                <a:gd name="T24" fmla="*/ 31 w 152"/>
                <a:gd name="T25" fmla="*/ 101 h 187"/>
                <a:gd name="T26" fmla="*/ 30 w 152"/>
                <a:gd name="T27" fmla="*/ 133 h 187"/>
                <a:gd name="T28" fmla="*/ 0 w 152"/>
                <a:gd name="T29" fmla="*/ 185 h 187"/>
                <a:gd name="T30" fmla="*/ 2 w 152"/>
                <a:gd name="T31" fmla="*/ 186 h 187"/>
                <a:gd name="T32" fmla="*/ 18 w 152"/>
                <a:gd name="T33" fmla="*/ 161 h 187"/>
                <a:gd name="T34" fmla="*/ 84 w 152"/>
                <a:gd name="T35" fmla="*/ 160 h 187"/>
                <a:gd name="T36" fmla="*/ 91 w 152"/>
                <a:gd name="T37" fmla="*/ 175 h 187"/>
                <a:gd name="T38" fmla="*/ 109 w 152"/>
                <a:gd name="T39" fmla="*/ 168 h 187"/>
                <a:gd name="T40" fmla="*/ 104 w 152"/>
                <a:gd name="T41" fmla="*/ 152 h 187"/>
                <a:gd name="T42" fmla="*/ 86 w 152"/>
                <a:gd name="T43" fmla="*/ 156 h 187"/>
                <a:gd name="T44" fmla="*/ 19 w 152"/>
                <a:gd name="T45" fmla="*/ 158 h 187"/>
                <a:gd name="T46" fmla="*/ 54 w 152"/>
                <a:gd name="T47" fmla="*/ 108 h 187"/>
                <a:gd name="T48" fmla="*/ 114 w 152"/>
                <a:gd name="T49" fmla="*/ 109 h 187"/>
                <a:gd name="T50" fmla="*/ 113 w 152"/>
                <a:gd name="T51" fmla="*/ 110 h 187"/>
                <a:gd name="T52" fmla="*/ 115 w 152"/>
                <a:gd name="T53" fmla="*/ 113 h 187"/>
                <a:gd name="T54" fmla="*/ 123 w 152"/>
                <a:gd name="T55" fmla="*/ 125 h 187"/>
                <a:gd name="T56" fmla="*/ 140 w 152"/>
                <a:gd name="T57" fmla="*/ 115 h 187"/>
                <a:gd name="T58" fmla="*/ 131 w 152"/>
                <a:gd name="T59" fmla="*/ 99 h 187"/>
                <a:gd name="T60" fmla="*/ 117 w 152"/>
                <a:gd name="T61" fmla="*/ 104 h 187"/>
                <a:gd name="T62" fmla="*/ 57 w 152"/>
                <a:gd name="T63" fmla="*/ 104 h 187"/>
                <a:gd name="T64" fmla="*/ 99 w 152"/>
                <a:gd name="T65" fmla="*/ 64 h 187"/>
                <a:gd name="T66" fmla="*/ 126 w 152"/>
                <a:gd name="T67" fmla="*/ 67 h 187"/>
                <a:gd name="T68" fmla="*/ 125 w 152"/>
                <a:gd name="T69" fmla="*/ 68 h 187"/>
                <a:gd name="T70" fmla="*/ 139 w 152"/>
                <a:gd name="T71" fmla="*/ 78 h 187"/>
                <a:gd name="T72" fmla="*/ 151 w 152"/>
                <a:gd name="T73" fmla="*/ 66 h 187"/>
                <a:gd name="T74" fmla="*/ 140 w 152"/>
                <a:gd name="T75" fmla="*/ 57 h 187"/>
                <a:gd name="T76" fmla="*/ 127 w 152"/>
                <a:gd name="T77" fmla="*/ 63 h 187"/>
                <a:gd name="T78" fmla="*/ 102 w 152"/>
                <a:gd name="T79" fmla="*/ 62 h 187"/>
                <a:gd name="T80" fmla="*/ 127 w 152"/>
                <a:gd name="T81" fmla="*/ 42 h 187"/>
                <a:gd name="T82" fmla="*/ 140 w 152"/>
                <a:gd name="T83" fmla="*/ 39 h 187"/>
                <a:gd name="T84" fmla="*/ 138 w 152"/>
                <a:gd name="T85" fmla="*/ 23 h 187"/>
                <a:gd name="T86" fmla="*/ 124 w 152"/>
                <a:gd name="T87" fmla="*/ 23 h 187"/>
                <a:gd name="T88" fmla="*/ 123 w 152"/>
                <a:gd name="T89" fmla="*/ 40 h 187"/>
                <a:gd name="T90" fmla="*/ 78 w 152"/>
                <a:gd name="T91" fmla="*/ 76 h 187"/>
                <a:gd name="T92" fmla="*/ 82 w 152"/>
                <a:gd name="T93" fmla="*/ 31 h 187"/>
                <a:gd name="T94" fmla="*/ 84 w 152"/>
                <a:gd name="T95" fmla="*/ 31 h 187"/>
                <a:gd name="T96" fmla="*/ 85 w 152"/>
                <a:gd name="T97" fmla="*/ 31 h 187"/>
                <a:gd name="T98" fmla="*/ 98 w 152"/>
                <a:gd name="T99" fmla="*/ 18 h 187"/>
                <a:gd name="T100" fmla="*/ 82 w 152"/>
                <a:gd name="T101" fmla="*/ 1 h 187"/>
                <a:gd name="T102" fmla="*/ 70 w 152"/>
                <a:gd name="T103" fmla="*/ 1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87">
                  <a:moveTo>
                    <a:pt x="70" y="16"/>
                  </a:moveTo>
                  <a:cubicBezTo>
                    <a:pt x="69" y="22"/>
                    <a:pt x="72" y="27"/>
                    <a:pt x="77" y="30"/>
                  </a:cubicBezTo>
                  <a:cubicBezTo>
                    <a:pt x="78" y="47"/>
                    <a:pt x="79" y="63"/>
                    <a:pt x="74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59" y="94"/>
                    <a:pt x="46" y="110"/>
                    <a:pt x="34" y="126"/>
                  </a:cubicBezTo>
                  <a:cubicBezTo>
                    <a:pt x="38" y="111"/>
                    <a:pt x="36" y="92"/>
                    <a:pt x="31" y="77"/>
                  </a:cubicBezTo>
                  <a:cubicBezTo>
                    <a:pt x="35" y="77"/>
                    <a:pt x="38" y="76"/>
                    <a:pt x="40" y="74"/>
                  </a:cubicBezTo>
                  <a:cubicBezTo>
                    <a:pt x="49" y="70"/>
                    <a:pt x="48" y="57"/>
                    <a:pt x="40" y="52"/>
                  </a:cubicBezTo>
                  <a:cubicBezTo>
                    <a:pt x="33" y="47"/>
                    <a:pt x="22" y="49"/>
                    <a:pt x="16" y="54"/>
                  </a:cubicBezTo>
                  <a:cubicBezTo>
                    <a:pt x="8" y="60"/>
                    <a:pt x="10" y="70"/>
                    <a:pt x="18" y="75"/>
                  </a:cubicBezTo>
                  <a:cubicBezTo>
                    <a:pt x="19" y="76"/>
                    <a:pt x="20" y="75"/>
                    <a:pt x="20" y="75"/>
                  </a:cubicBezTo>
                  <a:cubicBezTo>
                    <a:pt x="22" y="76"/>
                    <a:pt x="24" y="77"/>
                    <a:pt x="26" y="77"/>
                  </a:cubicBezTo>
                  <a:cubicBezTo>
                    <a:pt x="28" y="85"/>
                    <a:pt x="30" y="93"/>
                    <a:pt x="31" y="101"/>
                  </a:cubicBezTo>
                  <a:cubicBezTo>
                    <a:pt x="33" y="112"/>
                    <a:pt x="32" y="122"/>
                    <a:pt x="30" y="133"/>
                  </a:cubicBezTo>
                  <a:cubicBezTo>
                    <a:pt x="18" y="149"/>
                    <a:pt x="8" y="167"/>
                    <a:pt x="0" y="185"/>
                  </a:cubicBezTo>
                  <a:cubicBezTo>
                    <a:pt x="0" y="186"/>
                    <a:pt x="1" y="187"/>
                    <a:pt x="2" y="186"/>
                  </a:cubicBezTo>
                  <a:cubicBezTo>
                    <a:pt x="7" y="178"/>
                    <a:pt x="12" y="169"/>
                    <a:pt x="18" y="161"/>
                  </a:cubicBezTo>
                  <a:cubicBezTo>
                    <a:pt x="40" y="153"/>
                    <a:pt x="62" y="158"/>
                    <a:pt x="84" y="160"/>
                  </a:cubicBezTo>
                  <a:cubicBezTo>
                    <a:pt x="83" y="166"/>
                    <a:pt x="85" y="172"/>
                    <a:pt x="91" y="175"/>
                  </a:cubicBezTo>
                  <a:cubicBezTo>
                    <a:pt x="97" y="178"/>
                    <a:pt x="107" y="176"/>
                    <a:pt x="109" y="168"/>
                  </a:cubicBezTo>
                  <a:cubicBezTo>
                    <a:pt x="111" y="162"/>
                    <a:pt x="109" y="156"/>
                    <a:pt x="104" y="152"/>
                  </a:cubicBezTo>
                  <a:cubicBezTo>
                    <a:pt x="99" y="148"/>
                    <a:pt x="90" y="151"/>
                    <a:pt x="86" y="156"/>
                  </a:cubicBezTo>
                  <a:cubicBezTo>
                    <a:pt x="65" y="151"/>
                    <a:pt x="39" y="150"/>
                    <a:pt x="19" y="158"/>
                  </a:cubicBezTo>
                  <a:cubicBezTo>
                    <a:pt x="30" y="141"/>
                    <a:pt x="41" y="124"/>
                    <a:pt x="54" y="108"/>
                  </a:cubicBezTo>
                  <a:cubicBezTo>
                    <a:pt x="75" y="100"/>
                    <a:pt x="94" y="104"/>
                    <a:pt x="114" y="109"/>
                  </a:cubicBezTo>
                  <a:cubicBezTo>
                    <a:pt x="114" y="109"/>
                    <a:pt x="114" y="110"/>
                    <a:pt x="113" y="110"/>
                  </a:cubicBezTo>
                  <a:cubicBezTo>
                    <a:pt x="113" y="111"/>
                    <a:pt x="114" y="112"/>
                    <a:pt x="115" y="113"/>
                  </a:cubicBezTo>
                  <a:cubicBezTo>
                    <a:pt x="115" y="118"/>
                    <a:pt x="119" y="123"/>
                    <a:pt x="123" y="125"/>
                  </a:cubicBezTo>
                  <a:cubicBezTo>
                    <a:pt x="130" y="129"/>
                    <a:pt x="138" y="121"/>
                    <a:pt x="140" y="115"/>
                  </a:cubicBezTo>
                  <a:cubicBezTo>
                    <a:pt x="142" y="108"/>
                    <a:pt x="137" y="101"/>
                    <a:pt x="131" y="99"/>
                  </a:cubicBezTo>
                  <a:cubicBezTo>
                    <a:pt x="125" y="97"/>
                    <a:pt x="120" y="100"/>
                    <a:pt x="117" y="104"/>
                  </a:cubicBezTo>
                  <a:cubicBezTo>
                    <a:pt x="97" y="99"/>
                    <a:pt x="75" y="97"/>
                    <a:pt x="57" y="104"/>
                  </a:cubicBezTo>
                  <a:cubicBezTo>
                    <a:pt x="70" y="89"/>
                    <a:pt x="84" y="76"/>
                    <a:pt x="99" y="64"/>
                  </a:cubicBezTo>
                  <a:cubicBezTo>
                    <a:pt x="108" y="64"/>
                    <a:pt x="117" y="66"/>
                    <a:pt x="126" y="67"/>
                  </a:cubicBezTo>
                  <a:cubicBezTo>
                    <a:pt x="126" y="67"/>
                    <a:pt x="125" y="67"/>
                    <a:pt x="125" y="68"/>
                  </a:cubicBezTo>
                  <a:cubicBezTo>
                    <a:pt x="127" y="74"/>
                    <a:pt x="133" y="79"/>
                    <a:pt x="139" y="78"/>
                  </a:cubicBezTo>
                  <a:cubicBezTo>
                    <a:pt x="144" y="77"/>
                    <a:pt x="152" y="72"/>
                    <a:pt x="151" y="66"/>
                  </a:cubicBezTo>
                  <a:cubicBezTo>
                    <a:pt x="150" y="61"/>
                    <a:pt x="144" y="58"/>
                    <a:pt x="140" y="57"/>
                  </a:cubicBezTo>
                  <a:cubicBezTo>
                    <a:pt x="135" y="57"/>
                    <a:pt x="130" y="59"/>
                    <a:pt x="127" y="63"/>
                  </a:cubicBezTo>
                  <a:cubicBezTo>
                    <a:pt x="119" y="61"/>
                    <a:pt x="110" y="61"/>
                    <a:pt x="102" y="62"/>
                  </a:cubicBezTo>
                  <a:cubicBezTo>
                    <a:pt x="110" y="55"/>
                    <a:pt x="119" y="49"/>
                    <a:pt x="127" y="42"/>
                  </a:cubicBezTo>
                  <a:cubicBezTo>
                    <a:pt x="131" y="44"/>
                    <a:pt x="137" y="43"/>
                    <a:pt x="140" y="39"/>
                  </a:cubicBezTo>
                  <a:cubicBezTo>
                    <a:pt x="144" y="33"/>
                    <a:pt x="145" y="27"/>
                    <a:pt x="138" y="23"/>
                  </a:cubicBezTo>
                  <a:cubicBezTo>
                    <a:pt x="134" y="20"/>
                    <a:pt x="128" y="20"/>
                    <a:pt x="124" y="23"/>
                  </a:cubicBezTo>
                  <a:cubicBezTo>
                    <a:pt x="118" y="27"/>
                    <a:pt x="120" y="35"/>
                    <a:pt x="123" y="40"/>
                  </a:cubicBezTo>
                  <a:cubicBezTo>
                    <a:pt x="107" y="51"/>
                    <a:pt x="92" y="63"/>
                    <a:pt x="78" y="76"/>
                  </a:cubicBezTo>
                  <a:cubicBezTo>
                    <a:pt x="84" y="63"/>
                    <a:pt x="85" y="46"/>
                    <a:pt x="82" y="31"/>
                  </a:cubicBezTo>
                  <a:cubicBezTo>
                    <a:pt x="83" y="31"/>
                    <a:pt x="84" y="31"/>
                    <a:pt x="84" y="3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92" y="31"/>
                    <a:pt x="98" y="26"/>
                    <a:pt x="98" y="18"/>
                  </a:cubicBezTo>
                  <a:cubicBezTo>
                    <a:pt x="98" y="11"/>
                    <a:pt x="91" y="0"/>
                    <a:pt x="82" y="1"/>
                  </a:cubicBezTo>
                  <a:cubicBezTo>
                    <a:pt x="75" y="2"/>
                    <a:pt x="70" y="9"/>
                    <a:pt x="70" y="16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5" name="Freeform 48"/>
            <p:cNvSpPr>
              <a:spLocks/>
            </p:cNvSpPr>
            <p:nvPr/>
          </p:nvSpPr>
          <p:spPr bwMode="auto">
            <a:xfrm>
              <a:off x="2792442" y="628937"/>
              <a:ext cx="1028700" cy="658813"/>
            </a:xfrm>
            <a:custGeom>
              <a:avLst/>
              <a:gdLst>
                <a:gd name="T0" fmla="*/ 373 w 375"/>
                <a:gd name="T1" fmla="*/ 204 h 239"/>
                <a:gd name="T2" fmla="*/ 372 w 375"/>
                <a:gd name="T3" fmla="*/ 203 h 239"/>
                <a:gd name="T4" fmla="*/ 349 w 375"/>
                <a:gd name="T5" fmla="*/ 152 h 239"/>
                <a:gd name="T6" fmla="*/ 313 w 375"/>
                <a:gd name="T7" fmla="*/ 116 h 239"/>
                <a:gd name="T8" fmla="*/ 235 w 375"/>
                <a:gd name="T9" fmla="*/ 120 h 239"/>
                <a:gd name="T10" fmla="*/ 235 w 375"/>
                <a:gd name="T11" fmla="*/ 121 h 239"/>
                <a:gd name="T12" fmla="*/ 126 w 375"/>
                <a:gd name="T13" fmla="*/ 95 h 239"/>
                <a:gd name="T14" fmla="*/ 92 w 375"/>
                <a:gd name="T15" fmla="*/ 90 h 239"/>
                <a:gd name="T16" fmla="*/ 150 w 375"/>
                <a:gd name="T17" fmla="*/ 54 h 239"/>
                <a:gd name="T18" fmla="*/ 192 w 375"/>
                <a:gd name="T19" fmla="*/ 41 h 239"/>
                <a:gd name="T20" fmla="*/ 192 w 375"/>
                <a:gd name="T21" fmla="*/ 42 h 239"/>
                <a:gd name="T22" fmla="*/ 296 w 375"/>
                <a:gd name="T23" fmla="*/ 59 h 239"/>
                <a:gd name="T24" fmla="*/ 297 w 375"/>
                <a:gd name="T25" fmla="*/ 56 h 239"/>
                <a:gd name="T26" fmla="*/ 296 w 375"/>
                <a:gd name="T27" fmla="*/ 55 h 239"/>
                <a:gd name="T28" fmla="*/ 296 w 375"/>
                <a:gd name="T29" fmla="*/ 55 h 239"/>
                <a:gd name="T30" fmla="*/ 193 w 375"/>
                <a:gd name="T31" fmla="*/ 37 h 239"/>
                <a:gd name="T32" fmla="*/ 144 w 375"/>
                <a:gd name="T33" fmla="*/ 53 h 239"/>
                <a:gd name="T34" fmla="*/ 90 w 375"/>
                <a:gd name="T35" fmla="*/ 90 h 239"/>
                <a:gd name="T36" fmla="*/ 58 w 375"/>
                <a:gd name="T37" fmla="*/ 85 h 239"/>
                <a:gd name="T38" fmla="*/ 0 w 375"/>
                <a:gd name="T39" fmla="*/ 90 h 239"/>
                <a:gd name="T40" fmla="*/ 1 w 375"/>
                <a:gd name="T41" fmla="*/ 92 h 239"/>
                <a:gd name="T42" fmla="*/ 67 w 375"/>
                <a:gd name="T43" fmla="*/ 90 h 239"/>
                <a:gd name="T44" fmla="*/ 88 w 375"/>
                <a:gd name="T45" fmla="*/ 93 h 239"/>
                <a:gd name="T46" fmla="*/ 89 w 375"/>
                <a:gd name="T47" fmla="*/ 93 h 239"/>
                <a:gd name="T48" fmla="*/ 89 w 375"/>
                <a:gd name="T49" fmla="*/ 93 h 239"/>
                <a:gd name="T50" fmla="*/ 131 w 375"/>
                <a:gd name="T51" fmla="*/ 100 h 239"/>
                <a:gd name="T52" fmla="*/ 161 w 375"/>
                <a:gd name="T53" fmla="*/ 127 h 239"/>
                <a:gd name="T54" fmla="*/ 166 w 375"/>
                <a:gd name="T55" fmla="*/ 133 h 239"/>
                <a:gd name="T56" fmla="*/ 166 w 375"/>
                <a:gd name="T57" fmla="*/ 133 h 239"/>
                <a:gd name="T58" fmla="*/ 190 w 375"/>
                <a:gd name="T59" fmla="*/ 189 h 239"/>
                <a:gd name="T60" fmla="*/ 217 w 375"/>
                <a:gd name="T61" fmla="*/ 213 h 239"/>
                <a:gd name="T62" fmla="*/ 240 w 375"/>
                <a:gd name="T63" fmla="*/ 238 h 239"/>
                <a:gd name="T64" fmla="*/ 242 w 375"/>
                <a:gd name="T65" fmla="*/ 237 h 239"/>
                <a:gd name="T66" fmla="*/ 241 w 375"/>
                <a:gd name="T67" fmla="*/ 234 h 239"/>
                <a:gd name="T68" fmla="*/ 170 w 375"/>
                <a:gd name="T69" fmla="*/ 132 h 239"/>
                <a:gd name="T70" fmla="*/ 162 w 375"/>
                <a:gd name="T71" fmla="*/ 122 h 239"/>
                <a:gd name="T72" fmla="*/ 136 w 375"/>
                <a:gd name="T73" fmla="*/ 101 h 239"/>
                <a:gd name="T74" fmla="*/ 211 w 375"/>
                <a:gd name="T75" fmla="*/ 118 h 239"/>
                <a:gd name="T76" fmla="*/ 235 w 375"/>
                <a:gd name="T77" fmla="*/ 126 h 239"/>
                <a:gd name="T78" fmla="*/ 290 w 375"/>
                <a:gd name="T79" fmla="*/ 175 h 239"/>
                <a:gd name="T80" fmla="*/ 330 w 375"/>
                <a:gd name="T81" fmla="*/ 189 h 239"/>
                <a:gd name="T82" fmla="*/ 372 w 375"/>
                <a:gd name="T83" fmla="*/ 207 h 239"/>
                <a:gd name="T84" fmla="*/ 373 w 375"/>
                <a:gd name="T85" fmla="*/ 20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5" h="239">
                  <a:moveTo>
                    <a:pt x="373" y="204"/>
                  </a:moveTo>
                  <a:cubicBezTo>
                    <a:pt x="373" y="204"/>
                    <a:pt x="372" y="204"/>
                    <a:pt x="372" y="203"/>
                  </a:cubicBezTo>
                  <a:cubicBezTo>
                    <a:pt x="369" y="185"/>
                    <a:pt x="359" y="167"/>
                    <a:pt x="349" y="152"/>
                  </a:cubicBezTo>
                  <a:cubicBezTo>
                    <a:pt x="340" y="138"/>
                    <a:pt x="328" y="124"/>
                    <a:pt x="313" y="116"/>
                  </a:cubicBezTo>
                  <a:cubicBezTo>
                    <a:pt x="291" y="106"/>
                    <a:pt x="252" y="98"/>
                    <a:pt x="235" y="120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199" y="109"/>
                    <a:pt x="162" y="101"/>
                    <a:pt x="126" y="95"/>
                  </a:cubicBezTo>
                  <a:cubicBezTo>
                    <a:pt x="115" y="94"/>
                    <a:pt x="103" y="92"/>
                    <a:pt x="92" y="90"/>
                  </a:cubicBezTo>
                  <a:cubicBezTo>
                    <a:pt x="106" y="72"/>
                    <a:pt x="129" y="62"/>
                    <a:pt x="150" y="54"/>
                  </a:cubicBezTo>
                  <a:cubicBezTo>
                    <a:pt x="163" y="49"/>
                    <a:pt x="177" y="44"/>
                    <a:pt x="192" y="41"/>
                  </a:cubicBezTo>
                  <a:cubicBezTo>
                    <a:pt x="192" y="41"/>
                    <a:pt x="192" y="42"/>
                    <a:pt x="192" y="42"/>
                  </a:cubicBezTo>
                  <a:cubicBezTo>
                    <a:pt x="217" y="73"/>
                    <a:pt x="262" y="56"/>
                    <a:pt x="296" y="59"/>
                  </a:cubicBezTo>
                  <a:cubicBezTo>
                    <a:pt x="298" y="59"/>
                    <a:pt x="298" y="56"/>
                    <a:pt x="297" y="56"/>
                  </a:cubicBezTo>
                  <a:cubicBezTo>
                    <a:pt x="296" y="56"/>
                    <a:pt x="296" y="55"/>
                    <a:pt x="296" y="55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85" y="17"/>
                    <a:pt x="214" y="0"/>
                    <a:pt x="193" y="37"/>
                  </a:cubicBezTo>
                  <a:cubicBezTo>
                    <a:pt x="176" y="40"/>
                    <a:pt x="159" y="46"/>
                    <a:pt x="144" y="53"/>
                  </a:cubicBezTo>
                  <a:cubicBezTo>
                    <a:pt x="125" y="60"/>
                    <a:pt x="100" y="71"/>
                    <a:pt x="90" y="90"/>
                  </a:cubicBezTo>
                  <a:cubicBezTo>
                    <a:pt x="79" y="88"/>
                    <a:pt x="69" y="86"/>
                    <a:pt x="58" y="85"/>
                  </a:cubicBezTo>
                  <a:cubicBezTo>
                    <a:pt x="40" y="83"/>
                    <a:pt x="16" y="80"/>
                    <a:pt x="0" y="90"/>
                  </a:cubicBezTo>
                  <a:cubicBezTo>
                    <a:pt x="0" y="91"/>
                    <a:pt x="0" y="92"/>
                    <a:pt x="1" y="92"/>
                  </a:cubicBezTo>
                  <a:cubicBezTo>
                    <a:pt x="23" y="85"/>
                    <a:pt x="44" y="86"/>
                    <a:pt x="67" y="90"/>
                  </a:cubicBezTo>
                  <a:cubicBezTo>
                    <a:pt x="74" y="91"/>
                    <a:pt x="81" y="92"/>
                    <a:pt x="88" y="93"/>
                  </a:cubicBezTo>
                  <a:cubicBezTo>
                    <a:pt x="88" y="94"/>
                    <a:pt x="89" y="94"/>
                    <a:pt x="8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103" y="95"/>
                    <a:pt x="117" y="98"/>
                    <a:pt x="131" y="100"/>
                  </a:cubicBezTo>
                  <a:cubicBezTo>
                    <a:pt x="142" y="108"/>
                    <a:pt x="152" y="117"/>
                    <a:pt x="161" y="127"/>
                  </a:cubicBezTo>
                  <a:cubicBezTo>
                    <a:pt x="163" y="129"/>
                    <a:pt x="165" y="131"/>
                    <a:pt x="166" y="133"/>
                  </a:cubicBezTo>
                  <a:cubicBezTo>
                    <a:pt x="166" y="133"/>
                    <a:pt x="166" y="133"/>
                    <a:pt x="166" y="133"/>
                  </a:cubicBezTo>
                  <a:cubicBezTo>
                    <a:pt x="163" y="155"/>
                    <a:pt x="175" y="174"/>
                    <a:pt x="190" y="189"/>
                  </a:cubicBezTo>
                  <a:cubicBezTo>
                    <a:pt x="199" y="197"/>
                    <a:pt x="208" y="205"/>
                    <a:pt x="217" y="213"/>
                  </a:cubicBezTo>
                  <a:cubicBezTo>
                    <a:pt x="226" y="221"/>
                    <a:pt x="233" y="230"/>
                    <a:pt x="240" y="238"/>
                  </a:cubicBezTo>
                  <a:cubicBezTo>
                    <a:pt x="241" y="239"/>
                    <a:pt x="243" y="238"/>
                    <a:pt x="242" y="237"/>
                  </a:cubicBezTo>
                  <a:cubicBezTo>
                    <a:pt x="242" y="236"/>
                    <a:pt x="241" y="235"/>
                    <a:pt x="241" y="234"/>
                  </a:cubicBezTo>
                  <a:cubicBezTo>
                    <a:pt x="232" y="195"/>
                    <a:pt x="226" y="122"/>
                    <a:pt x="170" y="132"/>
                  </a:cubicBezTo>
                  <a:cubicBezTo>
                    <a:pt x="167" y="128"/>
                    <a:pt x="165" y="125"/>
                    <a:pt x="162" y="122"/>
                  </a:cubicBezTo>
                  <a:cubicBezTo>
                    <a:pt x="155" y="115"/>
                    <a:pt x="146" y="106"/>
                    <a:pt x="136" y="101"/>
                  </a:cubicBezTo>
                  <a:cubicBezTo>
                    <a:pt x="161" y="105"/>
                    <a:pt x="186" y="111"/>
                    <a:pt x="211" y="118"/>
                  </a:cubicBezTo>
                  <a:cubicBezTo>
                    <a:pt x="219" y="120"/>
                    <a:pt x="227" y="123"/>
                    <a:pt x="235" y="126"/>
                  </a:cubicBezTo>
                  <a:cubicBezTo>
                    <a:pt x="249" y="147"/>
                    <a:pt x="267" y="165"/>
                    <a:pt x="290" y="175"/>
                  </a:cubicBezTo>
                  <a:cubicBezTo>
                    <a:pt x="303" y="181"/>
                    <a:pt x="317" y="185"/>
                    <a:pt x="330" y="189"/>
                  </a:cubicBezTo>
                  <a:cubicBezTo>
                    <a:pt x="345" y="194"/>
                    <a:pt x="358" y="200"/>
                    <a:pt x="372" y="207"/>
                  </a:cubicBezTo>
                  <a:cubicBezTo>
                    <a:pt x="374" y="207"/>
                    <a:pt x="375" y="205"/>
                    <a:pt x="373" y="204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6" name="Freeform 49"/>
            <p:cNvSpPr>
              <a:spLocks/>
            </p:cNvSpPr>
            <p:nvPr/>
          </p:nvSpPr>
          <p:spPr bwMode="auto">
            <a:xfrm>
              <a:off x="3554442" y="470187"/>
              <a:ext cx="301625" cy="300038"/>
            </a:xfrm>
            <a:custGeom>
              <a:avLst/>
              <a:gdLst>
                <a:gd name="T0" fmla="*/ 63 w 110"/>
                <a:gd name="T1" fmla="*/ 38 h 109"/>
                <a:gd name="T2" fmla="*/ 0 w 110"/>
                <a:gd name="T3" fmla="*/ 5 h 109"/>
                <a:gd name="T4" fmla="*/ 0 w 110"/>
                <a:gd name="T5" fmla="*/ 5 h 109"/>
                <a:gd name="T6" fmla="*/ 64 w 110"/>
                <a:gd name="T7" fmla="*/ 45 h 109"/>
                <a:gd name="T8" fmla="*/ 106 w 110"/>
                <a:gd name="T9" fmla="*/ 107 h 109"/>
                <a:gd name="T10" fmla="*/ 109 w 110"/>
                <a:gd name="T11" fmla="*/ 105 h 109"/>
                <a:gd name="T12" fmla="*/ 63 w 110"/>
                <a:gd name="T13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09">
                  <a:moveTo>
                    <a:pt x="63" y="38"/>
                  </a:moveTo>
                  <a:cubicBezTo>
                    <a:pt x="47" y="21"/>
                    <a:pt x="25" y="0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7" y="7"/>
                    <a:pt x="47" y="25"/>
                    <a:pt x="64" y="45"/>
                  </a:cubicBezTo>
                  <a:cubicBezTo>
                    <a:pt x="80" y="64"/>
                    <a:pt x="93" y="85"/>
                    <a:pt x="106" y="107"/>
                  </a:cubicBezTo>
                  <a:cubicBezTo>
                    <a:pt x="107" y="109"/>
                    <a:pt x="110" y="107"/>
                    <a:pt x="109" y="105"/>
                  </a:cubicBezTo>
                  <a:cubicBezTo>
                    <a:pt x="96" y="82"/>
                    <a:pt x="81" y="59"/>
                    <a:pt x="63" y="38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7" name="Freeform 50"/>
            <p:cNvSpPr>
              <a:spLocks/>
            </p:cNvSpPr>
            <p:nvPr/>
          </p:nvSpPr>
          <p:spPr bwMode="auto">
            <a:xfrm>
              <a:off x="3795742" y="752763"/>
              <a:ext cx="211138" cy="212725"/>
            </a:xfrm>
            <a:custGeom>
              <a:avLst/>
              <a:gdLst>
                <a:gd name="T0" fmla="*/ 20 w 77"/>
                <a:gd name="T1" fmla="*/ 0 h 77"/>
                <a:gd name="T2" fmla="*/ 18 w 77"/>
                <a:gd name="T3" fmla="*/ 0 h 77"/>
                <a:gd name="T4" fmla="*/ 17 w 77"/>
                <a:gd name="T5" fmla="*/ 3 h 77"/>
                <a:gd name="T6" fmla="*/ 11 w 77"/>
                <a:gd name="T7" fmla="*/ 69 h 77"/>
                <a:gd name="T8" fmla="*/ 24 w 77"/>
                <a:gd name="T9" fmla="*/ 76 h 77"/>
                <a:gd name="T10" fmla="*/ 31 w 77"/>
                <a:gd name="T11" fmla="*/ 61 h 77"/>
                <a:gd name="T12" fmla="*/ 48 w 77"/>
                <a:gd name="T13" fmla="*/ 74 h 77"/>
                <a:gd name="T14" fmla="*/ 50 w 77"/>
                <a:gd name="T15" fmla="*/ 73 h 77"/>
                <a:gd name="T16" fmla="*/ 53 w 77"/>
                <a:gd name="T17" fmla="*/ 52 h 77"/>
                <a:gd name="T18" fmla="*/ 69 w 77"/>
                <a:gd name="T19" fmla="*/ 57 h 77"/>
                <a:gd name="T20" fmla="*/ 76 w 77"/>
                <a:gd name="T21" fmla="*/ 41 h 77"/>
                <a:gd name="T22" fmla="*/ 20 w 77"/>
                <a:gd name="T2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77"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7" y="1"/>
                    <a:pt x="16" y="2"/>
                    <a:pt x="17" y="3"/>
                  </a:cubicBezTo>
                  <a:cubicBezTo>
                    <a:pt x="8" y="23"/>
                    <a:pt x="0" y="49"/>
                    <a:pt x="11" y="69"/>
                  </a:cubicBezTo>
                  <a:cubicBezTo>
                    <a:pt x="14" y="74"/>
                    <a:pt x="19" y="77"/>
                    <a:pt x="24" y="76"/>
                  </a:cubicBezTo>
                  <a:cubicBezTo>
                    <a:pt x="30" y="74"/>
                    <a:pt x="31" y="67"/>
                    <a:pt x="31" y="61"/>
                  </a:cubicBezTo>
                  <a:cubicBezTo>
                    <a:pt x="35" y="67"/>
                    <a:pt x="41" y="72"/>
                    <a:pt x="48" y="74"/>
                  </a:cubicBezTo>
                  <a:cubicBezTo>
                    <a:pt x="49" y="75"/>
                    <a:pt x="50" y="74"/>
                    <a:pt x="50" y="73"/>
                  </a:cubicBezTo>
                  <a:cubicBezTo>
                    <a:pt x="53" y="66"/>
                    <a:pt x="54" y="59"/>
                    <a:pt x="53" y="52"/>
                  </a:cubicBezTo>
                  <a:cubicBezTo>
                    <a:pt x="58" y="56"/>
                    <a:pt x="63" y="59"/>
                    <a:pt x="69" y="57"/>
                  </a:cubicBezTo>
                  <a:cubicBezTo>
                    <a:pt x="76" y="55"/>
                    <a:pt x="77" y="46"/>
                    <a:pt x="76" y="41"/>
                  </a:cubicBezTo>
                  <a:cubicBezTo>
                    <a:pt x="74" y="14"/>
                    <a:pt x="41" y="4"/>
                    <a:pt x="20" y="0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8" name="Freeform 65"/>
            <p:cNvSpPr>
              <a:spLocks/>
            </p:cNvSpPr>
            <p:nvPr/>
          </p:nvSpPr>
          <p:spPr bwMode="auto">
            <a:xfrm>
              <a:off x="-142846" y="-69563"/>
              <a:ext cx="457200" cy="561975"/>
            </a:xfrm>
            <a:custGeom>
              <a:avLst/>
              <a:gdLst>
                <a:gd name="T0" fmla="*/ 164 w 167"/>
                <a:gd name="T1" fmla="*/ 42 h 204"/>
                <a:gd name="T2" fmla="*/ 141 w 167"/>
                <a:gd name="T3" fmla="*/ 36 h 204"/>
                <a:gd name="T4" fmla="*/ 136 w 167"/>
                <a:gd name="T5" fmla="*/ 54 h 204"/>
                <a:gd name="T6" fmla="*/ 137 w 167"/>
                <a:gd name="T7" fmla="*/ 55 h 204"/>
                <a:gd name="T8" fmla="*/ 138 w 167"/>
                <a:gd name="T9" fmla="*/ 56 h 204"/>
                <a:gd name="T10" fmla="*/ 101 w 167"/>
                <a:gd name="T11" fmla="*/ 82 h 204"/>
                <a:gd name="T12" fmla="*/ 110 w 167"/>
                <a:gd name="T13" fmla="*/ 26 h 204"/>
                <a:gd name="T14" fmla="*/ 124 w 167"/>
                <a:gd name="T15" fmla="*/ 16 h 204"/>
                <a:gd name="T16" fmla="*/ 118 w 167"/>
                <a:gd name="T17" fmla="*/ 3 h 204"/>
                <a:gd name="T18" fmla="*/ 103 w 167"/>
                <a:gd name="T19" fmla="*/ 10 h 204"/>
                <a:gd name="T20" fmla="*/ 106 w 167"/>
                <a:gd name="T21" fmla="*/ 23 h 204"/>
                <a:gd name="T22" fmla="*/ 102 w 167"/>
                <a:gd name="T23" fmla="*/ 54 h 204"/>
                <a:gd name="T24" fmla="*/ 88 w 167"/>
                <a:gd name="T25" fmla="*/ 33 h 204"/>
                <a:gd name="T26" fmla="*/ 87 w 167"/>
                <a:gd name="T27" fmla="*/ 19 h 204"/>
                <a:gd name="T28" fmla="*/ 74 w 167"/>
                <a:gd name="T29" fmla="*/ 14 h 204"/>
                <a:gd name="T30" fmla="*/ 69 w 167"/>
                <a:gd name="T31" fmla="*/ 30 h 204"/>
                <a:gd name="T32" fmla="*/ 85 w 167"/>
                <a:gd name="T33" fmla="*/ 37 h 204"/>
                <a:gd name="T34" fmla="*/ 85 w 167"/>
                <a:gd name="T35" fmla="*/ 36 h 204"/>
                <a:gd name="T36" fmla="*/ 101 w 167"/>
                <a:gd name="T37" fmla="*/ 58 h 204"/>
                <a:gd name="T38" fmla="*/ 87 w 167"/>
                <a:gd name="T39" fmla="*/ 114 h 204"/>
                <a:gd name="T40" fmla="*/ 57 w 167"/>
                <a:gd name="T41" fmla="*/ 63 h 204"/>
                <a:gd name="T42" fmla="*/ 55 w 167"/>
                <a:gd name="T43" fmla="*/ 47 h 204"/>
                <a:gd name="T44" fmla="*/ 37 w 167"/>
                <a:gd name="T45" fmla="*/ 48 h 204"/>
                <a:gd name="T46" fmla="*/ 36 w 167"/>
                <a:gd name="T47" fmla="*/ 67 h 204"/>
                <a:gd name="T48" fmla="*/ 51 w 167"/>
                <a:gd name="T49" fmla="*/ 68 h 204"/>
                <a:gd name="T50" fmla="*/ 54 w 167"/>
                <a:gd name="T51" fmla="*/ 68 h 204"/>
                <a:gd name="T52" fmla="*/ 55 w 167"/>
                <a:gd name="T53" fmla="*/ 67 h 204"/>
                <a:gd name="T54" fmla="*/ 85 w 167"/>
                <a:gd name="T55" fmla="*/ 118 h 204"/>
                <a:gd name="T56" fmla="*/ 58 w 167"/>
                <a:gd name="T57" fmla="*/ 174 h 204"/>
                <a:gd name="T58" fmla="*/ 27 w 167"/>
                <a:gd name="T59" fmla="*/ 114 h 204"/>
                <a:gd name="T60" fmla="*/ 22 w 167"/>
                <a:gd name="T61" fmla="*/ 97 h 204"/>
                <a:gd name="T62" fmla="*/ 5 w 167"/>
                <a:gd name="T63" fmla="*/ 100 h 204"/>
                <a:gd name="T64" fmla="*/ 9 w 167"/>
                <a:gd name="T65" fmla="*/ 120 h 204"/>
                <a:gd name="T66" fmla="*/ 24 w 167"/>
                <a:gd name="T67" fmla="*/ 118 h 204"/>
                <a:gd name="T68" fmla="*/ 57 w 167"/>
                <a:gd name="T69" fmla="*/ 176 h 204"/>
                <a:gd name="T70" fmla="*/ 43 w 167"/>
                <a:gd name="T71" fmla="*/ 203 h 204"/>
                <a:gd name="T72" fmla="*/ 44 w 167"/>
                <a:gd name="T73" fmla="*/ 204 h 204"/>
                <a:gd name="T74" fmla="*/ 75 w 167"/>
                <a:gd name="T75" fmla="*/ 152 h 204"/>
                <a:gd name="T76" fmla="*/ 102 w 167"/>
                <a:gd name="T77" fmla="*/ 135 h 204"/>
                <a:gd name="T78" fmla="*/ 126 w 167"/>
                <a:gd name="T79" fmla="*/ 128 h 204"/>
                <a:gd name="T80" fmla="*/ 130 w 167"/>
                <a:gd name="T81" fmla="*/ 132 h 204"/>
                <a:gd name="T82" fmla="*/ 131 w 167"/>
                <a:gd name="T83" fmla="*/ 134 h 204"/>
                <a:gd name="T84" fmla="*/ 151 w 167"/>
                <a:gd name="T85" fmla="*/ 125 h 204"/>
                <a:gd name="T86" fmla="*/ 141 w 167"/>
                <a:gd name="T87" fmla="*/ 103 h 204"/>
                <a:gd name="T88" fmla="*/ 121 w 167"/>
                <a:gd name="T89" fmla="*/ 114 h 204"/>
                <a:gd name="T90" fmla="*/ 123 w 167"/>
                <a:gd name="T91" fmla="*/ 123 h 204"/>
                <a:gd name="T92" fmla="*/ 79 w 167"/>
                <a:gd name="T93" fmla="*/ 145 h 204"/>
                <a:gd name="T94" fmla="*/ 99 w 167"/>
                <a:gd name="T95" fmla="*/ 88 h 204"/>
                <a:gd name="T96" fmla="*/ 100 w 167"/>
                <a:gd name="T97" fmla="*/ 88 h 204"/>
                <a:gd name="T98" fmla="*/ 142 w 167"/>
                <a:gd name="T99" fmla="*/ 60 h 204"/>
                <a:gd name="T100" fmla="*/ 157 w 167"/>
                <a:gd name="T101" fmla="*/ 60 h 204"/>
                <a:gd name="T102" fmla="*/ 164 w 167"/>
                <a:gd name="T103" fmla="*/ 4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204">
                  <a:moveTo>
                    <a:pt x="164" y="42"/>
                  </a:moveTo>
                  <a:cubicBezTo>
                    <a:pt x="161" y="33"/>
                    <a:pt x="148" y="33"/>
                    <a:pt x="141" y="36"/>
                  </a:cubicBezTo>
                  <a:cubicBezTo>
                    <a:pt x="135" y="40"/>
                    <a:pt x="133" y="48"/>
                    <a:pt x="136" y="54"/>
                  </a:cubicBezTo>
                  <a:cubicBezTo>
                    <a:pt x="136" y="54"/>
                    <a:pt x="136" y="54"/>
                    <a:pt x="137" y="55"/>
                  </a:cubicBezTo>
                  <a:cubicBezTo>
                    <a:pt x="137" y="55"/>
                    <a:pt x="137" y="56"/>
                    <a:pt x="138" y="56"/>
                  </a:cubicBezTo>
                  <a:cubicBezTo>
                    <a:pt x="124" y="61"/>
                    <a:pt x="110" y="71"/>
                    <a:pt x="101" y="82"/>
                  </a:cubicBezTo>
                  <a:cubicBezTo>
                    <a:pt x="105" y="63"/>
                    <a:pt x="108" y="45"/>
                    <a:pt x="110" y="26"/>
                  </a:cubicBezTo>
                  <a:cubicBezTo>
                    <a:pt x="116" y="25"/>
                    <a:pt x="124" y="23"/>
                    <a:pt x="124" y="16"/>
                  </a:cubicBezTo>
                  <a:cubicBezTo>
                    <a:pt x="125" y="11"/>
                    <a:pt x="122" y="6"/>
                    <a:pt x="118" y="3"/>
                  </a:cubicBezTo>
                  <a:cubicBezTo>
                    <a:pt x="111" y="0"/>
                    <a:pt x="106" y="4"/>
                    <a:pt x="103" y="10"/>
                  </a:cubicBezTo>
                  <a:cubicBezTo>
                    <a:pt x="100" y="15"/>
                    <a:pt x="102" y="20"/>
                    <a:pt x="106" y="23"/>
                  </a:cubicBezTo>
                  <a:cubicBezTo>
                    <a:pt x="105" y="33"/>
                    <a:pt x="103" y="44"/>
                    <a:pt x="102" y="54"/>
                  </a:cubicBezTo>
                  <a:cubicBezTo>
                    <a:pt x="98" y="47"/>
                    <a:pt x="93" y="39"/>
                    <a:pt x="88" y="33"/>
                  </a:cubicBezTo>
                  <a:cubicBezTo>
                    <a:pt x="90" y="29"/>
                    <a:pt x="90" y="23"/>
                    <a:pt x="87" y="19"/>
                  </a:cubicBezTo>
                  <a:cubicBezTo>
                    <a:pt x="84" y="15"/>
                    <a:pt x="79" y="12"/>
                    <a:pt x="74" y="14"/>
                  </a:cubicBezTo>
                  <a:cubicBezTo>
                    <a:pt x="68" y="16"/>
                    <a:pt x="67" y="25"/>
                    <a:pt x="69" y="30"/>
                  </a:cubicBezTo>
                  <a:cubicBezTo>
                    <a:pt x="71" y="36"/>
                    <a:pt x="79" y="39"/>
                    <a:pt x="85" y="37"/>
                  </a:cubicBezTo>
                  <a:cubicBezTo>
                    <a:pt x="85" y="37"/>
                    <a:pt x="85" y="37"/>
                    <a:pt x="85" y="36"/>
                  </a:cubicBezTo>
                  <a:cubicBezTo>
                    <a:pt x="91" y="43"/>
                    <a:pt x="96" y="50"/>
                    <a:pt x="101" y="58"/>
                  </a:cubicBezTo>
                  <a:cubicBezTo>
                    <a:pt x="98" y="77"/>
                    <a:pt x="93" y="96"/>
                    <a:pt x="87" y="114"/>
                  </a:cubicBezTo>
                  <a:cubicBezTo>
                    <a:pt x="84" y="95"/>
                    <a:pt x="71" y="77"/>
                    <a:pt x="57" y="63"/>
                  </a:cubicBezTo>
                  <a:cubicBezTo>
                    <a:pt x="60" y="57"/>
                    <a:pt x="59" y="52"/>
                    <a:pt x="55" y="47"/>
                  </a:cubicBezTo>
                  <a:cubicBezTo>
                    <a:pt x="50" y="43"/>
                    <a:pt x="41" y="43"/>
                    <a:pt x="37" y="48"/>
                  </a:cubicBezTo>
                  <a:cubicBezTo>
                    <a:pt x="32" y="53"/>
                    <a:pt x="29" y="63"/>
                    <a:pt x="36" y="67"/>
                  </a:cubicBezTo>
                  <a:cubicBezTo>
                    <a:pt x="40" y="70"/>
                    <a:pt x="46" y="70"/>
                    <a:pt x="51" y="68"/>
                  </a:cubicBezTo>
                  <a:cubicBezTo>
                    <a:pt x="52" y="69"/>
                    <a:pt x="53" y="69"/>
                    <a:pt x="54" y="68"/>
                  </a:cubicBezTo>
                  <a:cubicBezTo>
                    <a:pt x="54" y="68"/>
                    <a:pt x="54" y="67"/>
                    <a:pt x="55" y="67"/>
                  </a:cubicBezTo>
                  <a:cubicBezTo>
                    <a:pt x="68" y="82"/>
                    <a:pt x="81" y="97"/>
                    <a:pt x="85" y="118"/>
                  </a:cubicBezTo>
                  <a:cubicBezTo>
                    <a:pt x="78" y="138"/>
                    <a:pt x="68" y="156"/>
                    <a:pt x="58" y="174"/>
                  </a:cubicBezTo>
                  <a:cubicBezTo>
                    <a:pt x="56" y="153"/>
                    <a:pt x="42" y="130"/>
                    <a:pt x="27" y="114"/>
                  </a:cubicBezTo>
                  <a:cubicBezTo>
                    <a:pt x="30" y="108"/>
                    <a:pt x="27" y="100"/>
                    <a:pt x="22" y="97"/>
                  </a:cubicBezTo>
                  <a:cubicBezTo>
                    <a:pt x="16" y="94"/>
                    <a:pt x="9" y="96"/>
                    <a:pt x="5" y="100"/>
                  </a:cubicBezTo>
                  <a:cubicBezTo>
                    <a:pt x="0" y="106"/>
                    <a:pt x="3" y="115"/>
                    <a:pt x="9" y="120"/>
                  </a:cubicBezTo>
                  <a:cubicBezTo>
                    <a:pt x="14" y="124"/>
                    <a:pt x="21" y="123"/>
                    <a:pt x="24" y="118"/>
                  </a:cubicBezTo>
                  <a:cubicBezTo>
                    <a:pt x="37" y="137"/>
                    <a:pt x="52" y="153"/>
                    <a:pt x="57" y="176"/>
                  </a:cubicBezTo>
                  <a:cubicBezTo>
                    <a:pt x="52" y="185"/>
                    <a:pt x="47" y="194"/>
                    <a:pt x="43" y="203"/>
                  </a:cubicBezTo>
                  <a:cubicBezTo>
                    <a:pt x="42" y="204"/>
                    <a:pt x="43" y="204"/>
                    <a:pt x="44" y="204"/>
                  </a:cubicBezTo>
                  <a:cubicBezTo>
                    <a:pt x="56" y="188"/>
                    <a:pt x="66" y="170"/>
                    <a:pt x="75" y="152"/>
                  </a:cubicBezTo>
                  <a:cubicBezTo>
                    <a:pt x="84" y="145"/>
                    <a:pt x="92" y="139"/>
                    <a:pt x="102" y="135"/>
                  </a:cubicBezTo>
                  <a:cubicBezTo>
                    <a:pt x="110" y="132"/>
                    <a:pt x="118" y="131"/>
                    <a:pt x="126" y="128"/>
                  </a:cubicBezTo>
                  <a:cubicBezTo>
                    <a:pt x="127" y="130"/>
                    <a:pt x="129" y="131"/>
                    <a:pt x="130" y="132"/>
                  </a:cubicBezTo>
                  <a:cubicBezTo>
                    <a:pt x="130" y="133"/>
                    <a:pt x="130" y="133"/>
                    <a:pt x="131" y="134"/>
                  </a:cubicBezTo>
                  <a:cubicBezTo>
                    <a:pt x="139" y="138"/>
                    <a:pt x="149" y="135"/>
                    <a:pt x="151" y="125"/>
                  </a:cubicBezTo>
                  <a:cubicBezTo>
                    <a:pt x="152" y="117"/>
                    <a:pt x="148" y="107"/>
                    <a:pt x="141" y="103"/>
                  </a:cubicBezTo>
                  <a:cubicBezTo>
                    <a:pt x="133" y="99"/>
                    <a:pt x="121" y="104"/>
                    <a:pt x="121" y="114"/>
                  </a:cubicBezTo>
                  <a:cubicBezTo>
                    <a:pt x="121" y="117"/>
                    <a:pt x="122" y="120"/>
                    <a:pt x="123" y="123"/>
                  </a:cubicBezTo>
                  <a:cubicBezTo>
                    <a:pt x="108" y="126"/>
                    <a:pt x="90" y="134"/>
                    <a:pt x="79" y="145"/>
                  </a:cubicBezTo>
                  <a:cubicBezTo>
                    <a:pt x="87" y="127"/>
                    <a:pt x="94" y="107"/>
                    <a:pt x="99" y="88"/>
                  </a:cubicBezTo>
                  <a:cubicBezTo>
                    <a:pt x="99" y="88"/>
                    <a:pt x="100" y="88"/>
                    <a:pt x="100" y="88"/>
                  </a:cubicBezTo>
                  <a:cubicBezTo>
                    <a:pt x="112" y="74"/>
                    <a:pt x="126" y="68"/>
                    <a:pt x="142" y="60"/>
                  </a:cubicBezTo>
                  <a:cubicBezTo>
                    <a:pt x="146" y="63"/>
                    <a:pt x="152" y="63"/>
                    <a:pt x="157" y="60"/>
                  </a:cubicBezTo>
                  <a:cubicBezTo>
                    <a:pt x="163" y="56"/>
                    <a:pt x="167" y="48"/>
                    <a:pt x="164" y="42"/>
                  </a:cubicBezTo>
                  <a:close/>
                </a:path>
              </a:pathLst>
            </a:custGeom>
            <a:solidFill>
              <a:srgbClr val="21B3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9" name="任意多边形 38"/>
            <p:cNvSpPr>
              <a:spLocks/>
            </p:cNvSpPr>
            <p:nvPr/>
          </p:nvSpPr>
          <p:spPr bwMode="auto">
            <a:xfrm>
              <a:off x="-26273" y="434082"/>
              <a:ext cx="4349824" cy="682425"/>
            </a:xfrm>
            <a:custGeom>
              <a:avLst/>
              <a:gdLst>
                <a:gd name="connsiteX0" fmla="*/ 605014 w 4404883"/>
                <a:gd name="connsiteY0" fmla="*/ 946 h 682425"/>
                <a:gd name="connsiteX1" fmla="*/ 816050 w 4404883"/>
                <a:gd name="connsiteY1" fmla="*/ 38448 h 682425"/>
                <a:gd name="connsiteX2" fmla="*/ 1177825 w 4404883"/>
                <a:gd name="connsiteY2" fmla="*/ 225616 h 682425"/>
                <a:gd name="connsiteX3" fmla="*/ 1520415 w 4404883"/>
                <a:gd name="connsiteY3" fmla="*/ 448566 h 682425"/>
                <a:gd name="connsiteX4" fmla="*/ 1986338 w 4404883"/>
                <a:gd name="connsiteY4" fmla="*/ 652249 h 682425"/>
                <a:gd name="connsiteX5" fmla="*/ 2427594 w 4404883"/>
                <a:gd name="connsiteY5" fmla="*/ 624724 h 682425"/>
                <a:gd name="connsiteX6" fmla="*/ 3214181 w 4404883"/>
                <a:gd name="connsiteY6" fmla="*/ 173319 h 682425"/>
                <a:gd name="connsiteX7" fmla="*/ 3216921 w 4404883"/>
                <a:gd name="connsiteY7" fmla="*/ 170567 h 682425"/>
                <a:gd name="connsiteX8" fmla="*/ 3348476 w 4404883"/>
                <a:gd name="connsiteY8" fmla="*/ 104507 h 682425"/>
                <a:gd name="connsiteX9" fmla="*/ 3918546 w 4404883"/>
                <a:gd name="connsiteY9" fmla="*/ 38448 h 682425"/>
                <a:gd name="connsiteX10" fmla="*/ 4349824 w 4404883"/>
                <a:gd name="connsiteY10" fmla="*/ 178566 h 682425"/>
                <a:gd name="connsiteX11" fmla="*/ 4404883 w 4404883"/>
                <a:gd name="connsiteY11" fmla="*/ 209367 h 682425"/>
                <a:gd name="connsiteX12" fmla="*/ 4404883 w 4404883"/>
                <a:gd name="connsiteY12" fmla="*/ 226059 h 682425"/>
                <a:gd name="connsiteX13" fmla="*/ 4330039 w 4404883"/>
                <a:gd name="connsiteY13" fmla="*/ 184157 h 682425"/>
                <a:gd name="connsiteX14" fmla="*/ 4137803 w 4404883"/>
                <a:gd name="connsiteY14" fmla="*/ 101755 h 682425"/>
                <a:gd name="connsiteX15" fmla="*/ 3688325 w 4404883"/>
                <a:gd name="connsiteY15" fmla="*/ 43953 h 682425"/>
                <a:gd name="connsiteX16" fmla="*/ 3214181 w 4404883"/>
                <a:gd name="connsiteY16" fmla="*/ 184329 h 682425"/>
                <a:gd name="connsiteX17" fmla="*/ 2575593 w 4404883"/>
                <a:gd name="connsiteY17" fmla="*/ 583437 h 682425"/>
                <a:gd name="connsiteX18" fmla="*/ 1890413 w 4404883"/>
                <a:gd name="connsiteY18" fmla="*/ 643992 h 682425"/>
                <a:gd name="connsiteX19" fmla="*/ 1016123 w 4404883"/>
                <a:gd name="connsiteY19" fmla="*/ 143042 h 682425"/>
                <a:gd name="connsiteX20" fmla="*/ 769458 w 4404883"/>
                <a:gd name="connsiteY20" fmla="*/ 38448 h 682425"/>
                <a:gd name="connsiteX21" fmla="*/ 506348 w 4404883"/>
                <a:gd name="connsiteY21" fmla="*/ 13676 h 682425"/>
                <a:gd name="connsiteX22" fmla="*/ 2056 w 4404883"/>
                <a:gd name="connsiteY22" fmla="*/ 54963 h 682425"/>
                <a:gd name="connsiteX23" fmla="*/ 2056 w 4404883"/>
                <a:gd name="connsiteY23" fmla="*/ 49458 h 682425"/>
                <a:gd name="connsiteX24" fmla="*/ 4797 w 4404883"/>
                <a:gd name="connsiteY24" fmla="*/ 49458 h 682425"/>
                <a:gd name="connsiteX25" fmla="*/ 21241 w 4404883"/>
                <a:gd name="connsiteY25" fmla="*/ 49458 h 682425"/>
                <a:gd name="connsiteX26" fmla="*/ 385757 w 4404883"/>
                <a:gd name="connsiteY26" fmla="*/ 10923 h 682425"/>
                <a:gd name="connsiteX27" fmla="*/ 393979 w 4404883"/>
                <a:gd name="connsiteY27" fmla="*/ 10923 h 682425"/>
                <a:gd name="connsiteX28" fmla="*/ 605014 w 4404883"/>
                <a:gd name="connsiteY28" fmla="*/ 946 h 682425"/>
                <a:gd name="connsiteX0" fmla="*/ 605014 w 4404883"/>
                <a:gd name="connsiteY0" fmla="*/ 946 h 682425"/>
                <a:gd name="connsiteX1" fmla="*/ 816050 w 4404883"/>
                <a:gd name="connsiteY1" fmla="*/ 38448 h 682425"/>
                <a:gd name="connsiteX2" fmla="*/ 1177825 w 4404883"/>
                <a:gd name="connsiteY2" fmla="*/ 225616 h 682425"/>
                <a:gd name="connsiteX3" fmla="*/ 1520415 w 4404883"/>
                <a:gd name="connsiteY3" fmla="*/ 448566 h 682425"/>
                <a:gd name="connsiteX4" fmla="*/ 1986338 w 4404883"/>
                <a:gd name="connsiteY4" fmla="*/ 652249 h 682425"/>
                <a:gd name="connsiteX5" fmla="*/ 2427594 w 4404883"/>
                <a:gd name="connsiteY5" fmla="*/ 624724 h 682425"/>
                <a:gd name="connsiteX6" fmla="*/ 3214181 w 4404883"/>
                <a:gd name="connsiteY6" fmla="*/ 173319 h 682425"/>
                <a:gd name="connsiteX7" fmla="*/ 3216921 w 4404883"/>
                <a:gd name="connsiteY7" fmla="*/ 170567 h 682425"/>
                <a:gd name="connsiteX8" fmla="*/ 3348476 w 4404883"/>
                <a:gd name="connsiteY8" fmla="*/ 104507 h 682425"/>
                <a:gd name="connsiteX9" fmla="*/ 3918546 w 4404883"/>
                <a:gd name="connsiteY9" fmla="*/ 38448 h 682425"/>
                <a:gd name="connsiteX10" fmla="*/ 4349824 w 4404883"/>
                <a:gd name="connsiteY10" fmla="*/ 178566 h 682425"/>
                <a:gd name="connsiteX11" fmla="*/ 4404883 w 4404883"/>
                <a:gd name="connsiteY11" fmla="*/ 209367 h 682425"/>
                <a:gd name="connsiteX12" fmla="*/ 4330039 w 4404883"/>
                <a:gd name="connsiteY12" fmla="*/ 184157 h 682425"/>
                <a:gd name="connsiteX13" fmla="*/ 4137803 w 4404883"/>
                <a:gd name="connsiteY13" fmla="*/ 101755 h 682425"/>
                <a:gd name="connsiteX14" fmla="*/ 3688325 w 4404883"/>
                <a:gd name="connsiteY14" fmla="*/ 43953 h 682425"/>
                <a:gd name="connsiteX15" fmla="*/ 3214181 w 4404883"/>
                <a:gd name="connsiteY15" fmla="*/ 184329 h 682425"/>
                <a:gd name="connsiteX16" fmla="*/ 2575593 w 4404883"/>
                <a:gd name="connsiteY16" fmla="*/ 583437 h 682425"/>
                <a:gd name="connsiteX17" fmla="*/ 1890413 w 4404883"/>
                <a:gd name="connsiteY17" fmla="*/ 643992 h 682425"/>
                <a:gd name="connsiteX18" fmla="*/ 1016123 w 4404883"/>
                <a:gd name="connsiteY18" fmla="*/ 143042 h 682425"/>
                <a:gd name="connsiteX19" fmla="*/ 769458 w 4404883"/>
                <a:gd name="connsiteY19" fmla="*/ 38448 h 682425"/>
                <a:gd name="connsiteX20" fmla="*/ 506348 w 4404883"/>
                <a:gd name="connsiteY20" fmla="*/ 13676 h 682425"/>
                <a:gd name="connsiteX21" fmla="*/ 2056 w 4404883"/>
                <a:gd name="connsiteY21" fmla="*/ 54963 h 682425"/>
                <a:gd name="connsiteX22" fmla="*/ 2056 w 4404883"/>
                <a:gd name="connsiteY22" fmla="*/ 49458 h 682425"/>
                <a:gd name="connsiteX23" fmla="*/ 4797 w 4404883"/>
                <a:gd name="connsiteY23" fmla="*/ 49458 h 682425"/>
                <a:gd name="connsiteX24" fmla="*/ 21241 w 4404883"/>
                <a:gd name="connsiteY24" fmla="*/ 49458 h 682425"/>
                <a:gd name="connsiteX25" fmla="*/ 385757 w 4404883"/>
                <a:gd name="connsiteY25" fmla="*/ 10923 h 682425"/>
                <a:gd name="connsiteX26" fmla="*/ 393979 w 4404883"/>
                <a:gd name="connsiteY26" fmla="*/ 10923 h 682425"/>
                <a:gd name="connsiteX27" fmla="*/ 605014 w 4404883"/>
                <a:gd name="connsiteY27" fmla="*/ 946 h 682425"/>
                <a:gd name="connsiteX0" fmla="*/ 605014 w 4349824"/>
                <a:gd name="connsiteY0" fmla="*/ 946 h 682425"/>
                <a:gd name="connsiteX1" fmla="*/ 816050 w 4349824"/>
                <a:gd name="connsiteY1" fmla="*/ 38448 h 682425"/>
                <a:gd name="connsiteX2" fmla="*/ 1177825 w 4349824"/>
                <a:gd name="connsiteY2" fmla="*/ 225616 h 682425"/>
                <a:gd name="connsiteX3" fmla="*/ 1520415 w 4349824"/>
                <a:gd name="connsiteY3" fmla="*/ 448566 h 682425"/>
                <a:gd name="connsiteX4" fmla="*/ 1986338 w 4349824"/>
                <a:gd name="connsiteY4" fmla="*/ 652249 h 682425"/>
                <a:gd name="connsiteX5" fmla="*/ 2427594 w 4349824"/>
                <a:gd name="connsiteY5" fmla="*/ 624724 h 682425"/>
                <a:gd name="connsiteX6" fmla="*/ 3214181 w 4349824"/>
                <a:gd name="connsiteY6" fmla="*/ 173319 h 682425"/>
                <a:gd name="connsiteX7" fmla="*/ 3216921 w 4349824"/>
                <a:gd name="connsiteY7" fmla="*/ 170567 h 682425"/>
                <a:gd name="connsiteX8" fmla="*/ 3348476 w 4349824"/>
                <a:gd name="connsiteY8" fmla="*/ 104507 h 682425"/>
                <a:gd name="connsiteX9" fmla="*/ 3918546 w 4349824"/>
                <a:gd name="connsiteY9" fmla="*/ 38448 h 682425"/>
                <a:gd name="connsiteX10" fmla="*/ 4349824 w 4349824"/>
                <a:gd name="connsiteY10" fmla="*/ 178566 h 682425"/>
                <a:gd name="connsiteX11" fmla="*/ 4330039 w 4349824"/>
                <a:gd name="connsiteY11" fmla="*/ 184157 h 682425"/>
                <a:gd name="connsiteX12" fmla="*/ 4137803 w 4349824"/>
                <a:gd name="connsiteY12" fmla="*/ 101755 h 682425"/>
                <a:gd name="connsiteX13" fmla="*/ 3688325 w 4349824"/>
                <a:gd name="connsiteY13" fmla="*/ 43953 h 682425"/>
                <a:gd name="connsiteX14" fmla="*/ 3214181 w 4349824"/>
                <a:gd name="connsiteY14" fmla="*/ 184329 h 682425"/>
                <a:gd name="connsiteX15" fmla="*/ 2575593 w 4349824"/>
                <a:gd name="connsiteY15" fmla="*/ 583437 h 682425"/>
                <a:gd name="connsiteX16" fmla="*/ 1890413 w 4349824"/>
                <a:gd name="connsiteY16" fmla="*/ 643992 h 682425"/>
                <a:gd name="connsiteX17" fmla="*/ 1016123 w 4349824"/>
                <a:gd name="connsiteY17" fmla="*/ 143042 h 682425"/>
                <a:gd name="connsiteX18" fmla="*/ 769458 w 4349824"/>
                <a:gd name="connsiteY18" fmla="*/ 38448 h 682425"/>
                <a:gd name="connsiteX19" fmla="*/ 506348 w 4349824"/>
                <a:gd name="connsiteY19" fmla="*/ 13676 h 682425"/>
                <a:gd name="connsiteX20" fmla="*/ 2056 w 4349824"/>
                <a:gd name="connsiteY20" fmla="*/ 54963 h 682425"/>
                <a:gd name="connsiteX21" fmla="*/ 2056 w 4349824"/>
                <a:gd name="connsiteY21" fmla="*/ 49458 h 682425"/>
                <a:gd name="connsiteX22" fmla="*/ 4797 w 4349824"/>
                <a:gd name="connsiteY22" fmla="*/ 49458 h 682425"/>
                <a:gd name="connsiteX23" fmla="*/ 21241 w 4349824"/>
                <a:gd name="connsiteY23" fmla="*/ 49458 h 682425"/>
                <a:gd name="connsiteX24" fmla="*/ 385757 w 4349824"/>
                <a:gd name="connsiteY24" fmla="*/ 10923 h 682425"/>
                <a:gd name="connsiteX25" fmla="*/ 393979 w 4349824"/>
                <a:gd name="connsiteY25" fmla="*/ 10923 h 682425"/>
                <a:gd name="connsiteX26" fmla="*/ 605014 w 4349824"/>
                <a:gd name="connsiteY26" fmla="*/ 946 h 68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49824" h="682425">
                  <a:moveTo>
                    <a:pt x="605014" y="946"/>
                  </a:moveTo>
                  <a:cubicBezTo>
                    <a:pt x="675588" y="4042"/>
                    <a:pt x="746162" y="15052"/>
                    <a:pt x="816050" y="38448"/>
                  </a:cubicBezTo>
                  <a:cubicBezTo>
                    <a:pt x="944864" y="79735"/>
                    <a:pt x="1065456" y="151299"/>
                    <a:pt x="1177825" y="225616"/>
                  </a:cubicBezTo>
                  <a:cubicBezTo>
                    <a:pt x="1292935" y="297180"/>
                    <a:pt x="1405305" y="374250"/>
                    <a:pt x="1520415" y="448566"/>
                  </a:cubicBezTo>
                  <a:cubicBezTo>
                    <a:pt x="1665673" y="536645"/>
                    <a:pt x="1816413" y="621972"/>
                    <a:pt x="1986338" y="652249"/>
                  </a:cubicBezTo>
                  <a:cubicBezTo>
                    <a:pt x="2134336" y="682526"/>
                    <a:pt x="2282336" y="671516"/>
                    <a:pt x="2427594" y="624724"/>
                  </a:cubicBezTo>
                  <a:cubicBezTo>
                    <a:pt x="2718110" y="533893"/>
                    <a:pt x="2962034" y="335715"/>
                    <a:pt x="3214181" y="173319"/>
                  </a:cubicBezTo>
                  <a:lnTo>
                    <a:pt x="3216921" y="170567"/>
                  </a:lnTo>
                  <a:cubicBezTo>
                    <a:pt x="3258032" y="145794"/>
                    <a:pt x="3301884" y="118270"/>
                    <a:pt x="3348476" y="104507"/>
                  </a:cubicBezTo>
                  <a:cubicBezTo>
                    <a:pt x="3526623" y="30191"/>
                    <a:pt x="3723955" y="16428"/>
                    <a:pt x="3918546" y="38448"/>
                  </a:cubicBezTo>
                  <a:cubicBezTo>
                    <a:pt x="4072711" y="54963"/>
                    <a:pt x="4214544" y="108636"/>
                    <a:pt x="4349824" y="178566"/>
                  </a:cubicBezTo>
                  <a:lnTo>
                    <a:pt x="4330039" y="184157"/>
                  </a:lnTo>
                  <a:cubicBezTo>
                    <a:pt x="4267988" y="152676"/>
                    <a:pt x="4204266" y="124463"/>
                    <a:pt x="4137803" y="101755"/>
                  </a:cubicBezTo>
                  <a:cubicBezTo>
                    <a:pt x="3995286" y="52210"/>
                    <a:pt x="3839065" y="35696"/>
                    <a:pt x="3688325" y="43953"/>
                  </a:cubicBezTo>
                  <a:cubicBezTo>
                    <a:pt x="3521141" y="52210"/>
                    <a:pt x="3356698" y="96250"/>
                    <a:pt x="3214181" y="184329"/>
                  </a:cubicBezTo>
                  <a:cubicBezTo>
                    <a:pt x="3005886" y="324705"/>
                    <a:pt x="2805813" y="481596"/>
                    <a:pt x="2575593" y="583437"/>
                  </a:cubicBezTo>
                  <a:cubicBezTo>
                    <a:pt x="2359076" y="682526"/>
                    <a:pt x="2120633" y="715556"/>
                    <a:pt x="1890413" y="643992"/>
                  </a:cubicBezTo>
                  <a:cubicBezTo>
                    <a:pt x="1567007" y="544903"/>
                    <a:pt x="1309380" y="302685"/>
                    <a:pt x="1016123" y="143042"/>
                  </a:cubicBezTo>
                  <a:cubicBezTo>
                    <a:pt x="936642" y="101755"/>
                    <a:pt x="857161" y="60468"/>
                    <a:pt x="769458" y="38448"/>
                  </a:cubicBezTo>
                  <a:cubicBezTo>
                    <a:pt x="684495" y="16428"/>
                    <a:pt x="596792" y="10923"/>
                    <a:pt x="506348" y="13676"/>
                  </a:cubicBezTo>
                  <a:cubicBezTo>
                    <a:pt x="339164" y="21933"/>
                    <a:pt x="171981" y="54963"/>
                    <a:pt x="2056" y="54963"/>
                  </a:cubicBezTo>
                  <a:cubicBezTo>
                    <a:pt x="-685" y="54963"/>
                    <a:pt x="-685" y="49458"/>
                    <a:pt x="2056" y="49458"/>
                  </a:cubicBezTo>
                  <a:lnTo>
                    <a:pt x="4797" y="49458"/>
                  </a:lnTo>
                  <a:lnTo>
                    <a:pt x="21241" y="49458"/>
                  </a:lnTo>
                  <a:cubicBezTo>
                    <a:pt x="144573" y="43953"/>
                    <a:pt x="265165" y="24686"/>
                    <a:pt x="385757" y="10923"/>
                  </a:cubicBezTo>
                  <a:lnTo>
                    <a:pt x="393979" y="10923"/>
                  </a:lnTo>
                  <a:cubicBezTo>
                    <a:pt x="463867" y="2666"/>
                    <a:pt x="534441" y="-2151"/>
                    <a:pt x="605014" y="946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0" name="Freeform 45"/>
            <p:cNvSpPr>
              <a:spLocks/>
            </p:cNvSpPr>
            <p:nvPr/>
          </p:nvSpPr>
          <p:spPr bwMode="auto">
            <a:xfrm rot="3230110">
              <a:off x="4294487" y="304051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auto">
            <a:xfrm rot="11310777">
              <a:off x="4106243" y="547734"/>
              <a:ext cx="135547" cy="325921"/>
            </a:xfrm>
            <a:custGeom>
              <a:avLst/>
              <a:gdLst>
                <a:gd name="T0" fmla="*/ 16 w 52"/>
                <a:gd name="T1" fmla="*/ 2 h 124"/>
                <a:gd name="T2" fmla="*/ 13 w 52"/>
                <a:gd name="T3" fmla="*/ 3 h 124"/>
                <a:gd name="T4" fmla="*/ 35 w 52"/>
                <a:gd name="T5" fmla="*/ 123 h 124"/>
                <a:gd name="T6" fmla="*/ 35 w 52"/>
                <a:gd name="T7" fmla="*/ 123 h 124"/>
                <a:gd name="T8" fmla="*/ 36 w 52"/>
                <a:gd name="T9" fmla="*/ 123 h 124"/>
                <a:gd name="T10" fmla="*/ 36 w 52"/>
                <a:gd name="T11" fmla="*/ 122 h 124"/>
                <a:gd name="T12" fmla="*/ 36 w 52"/>
                <a:gd name="T13" fmla="*/ 122 h 124"/>
                <a:gd name="T14" fmla="*/ 47 w 52"/>
                <a:gd name="T15" fmla="*/ 64 h 124"/>
                <a:gd name="T16" fmla="*/ 19 w 52"/>
                <a:gd name="T17" fmla="*/ 1 h 124"/>
                <a:gd name="T18" fmla="*/ 16 w 52"/>
                <a:gd name="T19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6" y="2"/>
                  </a:moveTo>
                  <a:cubicBezTo>
                    <a:pt x="15" y="2"/>
                    <a:pt x="14" y="2"/>
                    <a:pt x="13" y="3"/>
                  </a:cubicBezTo>
                  <a:cubicBezTo>
                    <a:pt x="0" y="43"/>
                    <a:pt x="0" y="94"/>
                    <a:pt x="35" y="123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35" y="123"/>
                    <a:pt x="36" y="123"/>
                  </a:cubicBezTo>
                  <a:cubicBezTo>
                    <a:pt x="36" y="124"/>
                    <a:pt x="37" y="123"/>
                    <a:pt x="36" y="122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52" y="109"/>
                    <a:pt x="50" y="81"/>
                    <a:pt x="47" y="64"/>
                  </a:cubicBezTo>
                  <a:cubicBezTo>
                    <a:pt x="44" y="42"/>
                    <a:pt x="35" y="18"/>
                    <a:pt x="19" y="1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组合 41"/>
          <p:cNvGrpSpPr/>
          <p:nvPr userDrawn="1"/>
        </p:nvGrpSpPr>
        <p:grpSpPr>
          <a:xfrm>
            <a:off x="9584608" y="5807005"/>
            <a:ext cx="2607392" cy="1050996"/>
            <a:chOff x="2139509" y="1743868"/>
            <a:chExt cx="4107744" cy="1655763"/>
          </a:xfrm>
        </p:grpSpPr>
        <p:sp>
          <p:nvSpPr>
            <p:cNvPr id="43" name="Freeform 5"/>
            <p:cNvSpPr>
              <a:spLocks/>
            </p:cNvSpPr>
            <p:nvPr/>
          </p:nvSpPr>
          <p:spPr bwMode="auto">
            <a:xfrm flipH="1">
              <a:off x="3503171" y="2353468"/>
              <a:ext cx="347663" cy="338138"/>
            </a:xfrm>
            <a:custGeom>
              <a:avLst/>
              <a:gdLst>
                <a:gd name="T0" fmla="*/ 108 w 127"/>
                <a:gd name="T1" fmla="*/ 24 h 123"/>
                <a:gd name="T2" fmla="*/ 57 w 127"/>
                <a:gd name="T3" fmla="*/ 2 h 123"/>
                <a:gd name="T4" fmla="*/ 18 w 127"/>
                <a:gd name="T5" fmla="*/ 17 h 123"/>
                <a:gd name="T6" fmla="*/ 2 w 127"/>
                <a:gd name="T7" fmla="*/ 53 h 123"/>
                <a:gd name="T8" fmla="*/ 11 w 127"/>
                <a:gd name="T9" fmla="*/ 97 h 123"/>
                <a:gd name="T10" fmla="*/ 43 w 127"/>
                <a:gd name="T11" fmla="*/ 121 h 123"/>
                <a:gd name="T12" fmla="*/ 64 w 127"/>
                <a:gd name="T13" fmla="*/ 101 h 123"/>
                <a:gd name="T14" fmla="*/ 94 w 127"/>
                <a:gd name="T15" fmla="*/ 75 h 123"/>
                <a:gd name="T16" fmla="*/ 124 w 127"/>
                <a:gd name="T17" fmla="*/ 69 h 123"/>
                <a:gd name="T18" fmla="*/ 108 w 127"/>
                <a:gd name="T19" fmla="*/ 2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7" h="123">
                  <a:moveTo>
                    <a:pt x="108" y="24"/>
                  </a:moveTo>
                  <a:cubicBezTo>
                    <a:pt x="96" y="10"/>
                    <a:pt x="75" y="4"/>
                    <a:pt x="57" y="2"/>
                  </a:cubicBezTo>
                  <a:cubicBezTo>
                    <a:pt x="43" y="0"/>
                    <a:pt x="22" y="2"/>
                    <a:pt x="18" y="17"/>
                  </a:cubicBezTo>
                  <a:cubicBezTo>
                    <a:pt x="9" y="25"/>
                    <a:pt x="4" y="46"/>
                    <a:pt x="2" y="53"/>
                  </a:cubicBezTo>
                  <a:cubicBezTo>
                    <a:pt x="0" y="69"/>
                    <a:pt x="1" y="84"/>
                    <a:pt x="11" y="97"/>
                  </a:cubicBezTo>
                  <a:cubicBezTo>
                    <a:pt x="18" y="107"/>
                    <a:pt x="29" y="119"/>
                    <a:pt x="43" y="121"/>
                  </a:cubicBezTo>
                  <a:cubicBezTo>
                    <a:pt x="55" y="123"/>
                    <a:pt x="61" y="111"/>
                    <a:pt x="64" y="101"/>
                  </a:cubicBezTo>
                  <a:cubicBezTo>
                    <a:pt x="81" y="111"/>
                    <a:pt x="97" y="94"/>
                    <a:pt x="94" y="75"/>
                  </a:cubicBezTo>
                  <a:cubicBezTo>
                    <a:pt x="105" y="83"/>
                    <a:pt x="121" y="85"/>
                    <a:pt x="124" y="69"/>
                  </a:cubicBezTo>
                  <a:cubicBezTo>
                    <a:pt x="127" y="53"/>
                    <a:pt x="119" y="34"/>
                    <a:pt x="108" y="24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 flipH="1">
              <a:off x="2139509" y="1970880"/>
              <a:ext cx="381000" cy="493713"/>
            </a:xfrm>
            <a:custGeom>
              <a:avLst/>
              <a:gdLst>
                <a:gd name="T0" fmla="*/ 44 w 139"/>
                <a:gd name="T1" fmla="*/ 21 h 179"/>
                <a:gd name="T2" fmla="*/ 20 w 139"/>
                <a:gd name="T3" fmla="*/ 0 h 179"/>
                <a:gd name="T4" fmla="*/ 4 w 139"/>
                <a:gd name="T5" fmla="*/ 20 h 179"/>
                <a:gd name="T6" fmla="*/ 7 w 139"/>
                <a:gd name="T7" fmla="*/ 65 h 179"/>
                <a:gd name="T8" fmla="*/ 29 w 139"/>
                <a:gd name="T9" fmla="*/ 120 h 179"/>
                <a:gd name="T10" fmla="*/ 30 w 139"/>
                <a:gd name="T11" fmla="*/ 120 h 179"/>
                <a:gd name="T12" fmla="*/ 30 w 139"/>
                <a:gd name="T13" fmla="*/ 119 h 179"/>
                <a:gd name="T14" fmla="*/ 129 w 139"/>
                <a:gd name="T15" fmla="*/ 150 h 179"/>
                <a:gd name="T16" fmla="*/ 126 w 139"/>
                <a:gd name="T17" fmla="*/ 117 h 179"/>
                <a:gd name="T18" fmla="*/ 126 w 139"/>
                <a:gd name="T19" fmla="*/ 108 h 179"/>
                <a:gd name="T20" fmla="*/ 126 w 139"/>
                <a:gd name="T21" fmla="*/ 95 h 179"/>
                <a:gd name="T22" fmla="*/ 111 w 139"/>
                <a:gd name="T23" fmla="*/ 77 h 179"/>
                <a:gd name="T24" fmla="*/ 111 w 139"/>
                <a:gd name="T25" fmla="*/ 77 h 179"/>
                <a:gd name="T26" fmla="*/ 86 w 139"/>
                <a:gd name="T27" fmla="*/ 46 h 179"/>
                <a:gd name="T28" fmla="*/ 77 w 139"/>
                <a:gd name="T29" fmla="*/ 17 h 179"/>
                <a:gd name="T30" fmla="*/ 44 w 139"/>
                <a:gd name="T31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" h="179">
                  <a:moveTo>
                    <a:pt x="44" y="21"/>
                  </a:moveTo>
                  <a:cubicBezTo>
                    <a:pt x="38" y="12"/>
                    <a:pt x="31" y="0"/>
                    <a:pt x="20" y="0"/>
                  </a:cubicBezTo>
                  <a:cubicBezTo>
                    <a:pt x="10" y="0"/>
                    <a:pt x="6" y="12"/>
                    <a:pt x="4" y="20"/>
                  </a:cubicBezTo>
                  <a:cubicBezTo>
                    <a:pt x="0" y="35"/>
                    <a:pt x="3" y="51"/>
                    <a:pt x="7" y="65"/>
                  </a:cubicBezTo>
                  <a:cubicBezTo>
                    <a:pt x="14" y="83"/>
                    <a:pt x="26" y="100"/>
                    <a:pt x="29" y="120"/>
                  </a:cubicBezTo>
                  <a:cubicBezTo>
                    <a:pt x="29" y="120"/>
                    <a:pt x="30" y="120"/>
                    <a:pt x="30" y="120"/>
                  </a:cubicBezTo>
                  <a:cubicBezTo>
                    <a:pt x="30" y="119"/>
                    <a:pt x="30" y="119"/>
                    <a:pt x="30" y="119"/>
                  </a:cubicBezTo>
                  <a:cubicBezTo>
                    <a:pt x="48" y="145"/>
                    <a:pt x="100" y="179"/>
                    <a:pt x="129" y="150"/>
                  </a:cubicBezTo>
                  <a:cubicBezTo>
                    <a:pt x="139" y="140"/>
                    <a:pt x="134" y="126"/>
                    <a:pt x="126" y="117"/>
                  </a:cubicBezTo>
                  <a:cubicBezTo>
                    <a:pt x="122" y="113"/>
                    <a:pt x="124" y="112"/>
                    <a:pt x="126" y="108"/>
                  </a:cubicBezTo>
                  <a:cubicBezTo>
                    <a:pt x="127" y="104"/>
                    <a:pt x="127" y="99"/>
                    <a:pt x="126" y="95"/>
                  </a:cubicBezTo>
                  <a:cubicBezTo>
                    <a:pt x="125" y="88"/>
                    <a:pt x="118" y="80"/>
                    <a:pt x="111" y="77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4" y="64"/>
                    <a:pt x="100" y="44"/>
                    <a:pt x="86" y="46"/>
                  </a:cubicBezTo>
                  <a:cubicBezTo>
                    <a:pt x="90" y="36"/>
                    <a:pt x="86" y="24"/>
                    <a:pt x="77" y="17"/>
                  </a:cubicBezTo>
                  <a:cubicBezTo>
                    <a:pt x="66" y="9"/>
                    <a:pt x="52" y="12"/>
                    <a:pt x="44" y="21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 flipH="1">
              <a:off x="4409633" y="2631281"/>
              <a:ext cx="392113" cy="484188"/>
            </a:xfrm>
            <a:custGeom>
              <a:avLst/>
              <a:gdLst>
                <a:gd name="T0" fmla="*/ 76 w 143"/>
                <a:gd name="T1" fmla="*/ 161 h 176"/>
                <a:gd name="T2" fmla="*/ 86 w 143"/>
                <a:gd name="T3" fmla="*/ 132 h 176"/>
                <a:gd name="T4" fmla="*/ 112 w 143"/>
                <a:gd name="T5" fmla="*/ 102 h 176"/>
                <a:gd name="T6" fmla="*/ 112 w 143"/>
                <a:gd name="T7" fmla="*/ 102 h 176"/>
                <a:gd name="T8" fmla="*/ 128 w 143"/>
                <a:gd name="T9" fmla="*/ 85 h 176"/>
                <a:gd name="T10" fmla="*/ 129 w 143"/>
                <a:gd name="T11" fmla="*/ 73 h 176"/>
                <a:gd name="T12" fmla="*/ 129 w 143"/>
                <a:gd name="T13" fmla="*/ 63 h 176"/>
                <a:gd name="T14" fmla="*/ 134 w 143"/>
                <a:gd name="T15" fmla="*/ 31 h 176"/>
                <a:gd name="T16" fmla="*/ 33 w 143"/>
                <a:gd name="T17" fmla="*/ 57 h 176"/>
                <a:gd name="T18" fmla="*/ 33 w 143"/>
                <a:gd name="T19" fmla="*/ 56 h 176"/>
                <a:gd name="T20" fmla="*/ 32 w 143"/>
                <a:gd name="T21" fmla="*/ 56 h 176"/>
                <a:gd name="T22" fmla="*/ 8 w 143"/>
                <a:gd name="T23" fmla="*/ 110 h 176"/>
                <a:gd name="T24" fmla="*/ 3 w 143"/>
                <a:gd name="T25" fmla="*/ 155 h 176"/>
                <a:gd name="T26" fmla="*/ 18 w 143"/>
                <a:gd name="T27" fmla="*/ 175 h 176"/>
                <a:gd name="T28" fmla="*/ 43 w 143"/>
                <a:gd name="T29" fmla="*/ 155 h 176"/>
                <a:gd name="T30" fmla="*/ 76 w 143"/>
                <a:gd name="T31" fmla="*/ 16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6">
                  <a:moveTo>
                    <a:pt x="76" y="161"/>
                  </a:moveTo>
                  <a:cubicBezTo>
                    <a:pt x="86" y="154"/>
                    <a:pt x="90" y="143"/>
                    <a:pt x="86" y="132"/>
                  </a:cubicBezTo>
                  <a:cubicBezTo>
                    <a:pt x="100" y="135"/>
                    <a:pt x="115" y="115"/>
                    <a:pt x="112" y="102"/>
                  </a:cubicBezTo>
                  <a:cubicBezTo>
                    <a:pt x="112" y="102"/>
                    <a:pt x="112" y="102"/>
                    <a:pt x="112" y="102"/>
                  </a:cubicBezTo>
                  <a:cubicBezTo>
                    <a:pt x="120" y="100"/>
                    <a:pt x="126" y="93"/>
                    <a:pt x="128" y="85"/>
                  </a:cubicBezTo>
                  <a:cubicBezTo>
                    <a:pt x="129" y="81"/>
                    <a:pt x="130" y="76"/>
                    <a:pt x="129" y="73"/>
                  </a:cubicBezTo>
                  <a:cubicBezTo>
                    <a:pt x="127" y="68"/>
                    <a:pt x="125" y="67"/>
                    <a:pt x="129" y="63"/>
                  </a:cubicBezTo>
                  <a:cubicBezTo>
                    <a:pt x="138" y="54"/>
                    <a:pt x="143" y="41"/>
                    <a:pt x="134" y="31"/>
                  </a:cubicBezTo>
                  <a:cubicBezTo>
                    <a:pt x="106" y="0"/>
                    <a:pt x="52" y="32"/>
                    <a:pt x="33" y="57"/>
                  </a:cubicBezTo>
                  <a:cubicBezTo>
                    <a:pt x="33" y="57"/>
                    <a:pt x="33" y="57"/>
                    <a:pt x="33" y="56"/>
                  </a:cubicBezTo>
                  <a:cubicBezTo>
                    <a:pt x="33" y="56"/>
                    <a:pt x="33" y="55"/>
                    <a:pt x="32" y="56"/>
                  </a:cubicBezTo>
                  <a:cubicBezTo>
                    <a:pt x="29" y="76"/>
                    <a:pt x="16" y="92"/>
                    <a:pt x="8" y="110"/>
                  </a:cubicBezTo>
                  <a:cubicBezTo>
                    <a:pt x="3" y="124"/>
                    <a:pt x="0" y="140"/>
                    <a:pt x="3" y="155"/>
                  </a:cubicBezTo>
                  <a:cubicBezTo>
                    <a:pt x="4" y="163"/>
                    <a:pt x="8" y="175"/>
                    <a:pt x="18" y="175"/>
                  </a:cubicBezTo>
                  <a:cubicBezTo>
                    <a:pt x="29" y="176"/>
                    <a:pt x="37" y="164"/>
                    <a:pt x="43" y="155"/>
                  </a:cubicBezTo>
                  <a:cubicBezTo>
                    <a:pt x="51" y="165"/>
                    <a:pt x="64" y="169"/>
                    <a:pt x="76" y="16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 flipH="1">
              <a:off x="5435158" y="2859881"/>
              <a:ext cx="795338" cy="539750"/>
            </a:xfrm>
            <a:custGeom>
              <a:avLst/>
              <a:gdLst>
                <a:gd name="T0" fmla="*/ 288 w 290"/>
                <a:gd name="T1" fmla="*/ 54 h 196"/>
                <a:gd name="T2" fmla="*/ 248 w 290"/>
                <a:gd name="T3" fmla="*/ 12 h 196"/>
                <a:gd name="T4" fmla="*/ 170 w 290"/>
                <a:gd name="T5" fmla="*/ 1 h 196"/>
                <a:gd name="T6" fmla="*/ 104 w 290"/>
                <a:gd name="T7" fmla="*/ 9 h 196"/>
                <a:gd name="T8" fmla="*/ 103 w 290"/>
                <a:gd name="T9" fmla="*/ 10 h 196"/>
                <a:gd name="T10" fmla="*/ 41 w 290"/>
                <a:gd name="T11" fmla="*/ 41 h 196"/>
                <a:gd name="T12" fmla="*/ 4 w 290"/>
                <a:gd name="T13" fmla="*/ 99 h 196"/>
                <a:gd name="T14" fmla="*/ 19 w 290"/>
                <a:gd name="T15" fmla="*/ 159 h 196"/>
                <a:gd name="T16" fmla="*/ 49 w 290"/>
                <a:gd name="T17" fmla="*/ 158 h 196"/>
                <a:gd name="T18" fmla="*/ 105 w 290"/>
                <a:gd name="T19" fmla="*/ 159 h 196"/>
                <a:gd name="T20" fmla="*/ 152 w 290"/>
                <a:gd name="T21" fmla="*/ 186 h 196"/>
                <a:gd name="T22" fmla="*/ 162 w 290"/>
                <a:gd name="T23" fmla="*/ 154 h 196"/>
                <a:gd name="T24" fmla="*/ 196 w 290"/>
                <a:gd name="T25" fmla="*/ 161 h 196"/>
                <a:gd name="T26" fmla="*/ 214 w 290"/>
                <a:gd name="T27" fmla="*/ 125 h 196"/>
                <a:gd name="T28" fmla="*/ 237 w 290"/>
                <a:gd name="T29" fmla="*/ 122 h 196"/>
                <a:gd name="T30" fmla="*/ 246 w 290"/>
                <a:gd name="T31" fmla="*/ 91 h 196"/>
                <a:gd name="T32" fmla="*/ 280 w 290"/>
                <a:gd name="T33" fmla="*/ 87 h 196"/>
                <a:gd name="T34" fmla="*/ 288 w 290"/>
                <a:gd name="T35" fmla="*/ 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196">
                  <a:moveTo>
                    <a:pt x="288" y="54"/>
                  </a:moveTo>
                  <a:cubicBezTo>
                    <a:pt x="285" y="33"/>
                    <a:pt x="267" y="19"/>
                    <a:pt x="248" y="12"/>
                  </a:cubicBezTo>
                  <a:cubicBezTo>
                    <a:pt x="223" y="3"/>
                    <a:pt x="196" y="0"/>
                    <a:pt x="170" y="1"/>
                  </a:cubicBezTo>
                  <a:cubicBezTo>
                    <a:pt x="149" y="1"/>
                    <a:pt x="124" y="1"/>
                    <a:pt x="104" y="9"/>
                  </a:cubicBezTo>
                  <a:cubicBezTo>
                    <a:pt x="104" y="9"/>
                    <a:pt x="103" y="9"/>
                    <a:pt x="103" y="10"/>
                  </a:cubicBezTo>
                  <a:cubicBezTo>
                    <a:pt x="81" y="15"/>
                    <a:pt x="58" y="25"/>
                    <a:pt x="41" y="41"/>
                  </a:cubicBezTo>
                  <a:cubicBezTo>
                    <a:pt x="25" y="55"/>
                    <a:pt x="8" y="77"/>
                    <a:pt x="4" y="99"/>
                  </a:cubicBezTo>
                  <a:cubicBezTo>
                    <a:pt x="0" y="118"/>
                    <a:pt x="2" y="145"/>
                    <a:pt x="19" y="159"/>
                  </a:cubicBezTo>
                  <a:cubicBezTo>
                    <a:pt x="29" y="168"/>
                    <a:pt x="42" y="169"/>
                    <a:pt x="49" y="158"/>
                  </a:cubicBezTo>
                  <a:cubicBezTo>
                    <a:pt x="57" y="186"/>
                    <a:pt x="91" y="181"/>
                    <a:pt x="105" y="159"/>
                  </a:cubicBezTo>
                  <a:cubicBezTo>
                    <a:pt x="115" y="174"/>
                    <a:pt x="132" y="196"/>
                    <a:pt x="152" y="186"/>
                  </a:cubicBezTo>
                  <a:cubicBezTo>
                    <a:pt x="164" y="180"/>
                    <a:pt x="165" y="166"/>
                    <a:pt x="162" y="154"/>
                  </a:cubicBezTo>
                  <a:cubicBezTo>
                    <a:pt x="170" y="164"/>
                    <a:pt x="184" y="169"/>
                    <a:pt x="196" y="161"/>
                  </a:cubicBezTo>
                  <a:cubicBezTo>
                    <a:pt x="208" y="153"/>
                    <a:pt x="213" y="139"/>
                    <a:pt x="214" y="125"/>
                  </a:cubicBezTo>
                  <a:cubicBezTo>
                    <a:pt x="221" y="130"/>
                    <a:pt x="230" y="130"/>
                    <a:pt x="237" y="122"/>
                  </a:cubicBezTo>
                  <a:cubicBezTo>
                    <a:pt x="243" y="115"/>
                    <a:pt x="250" y="101"/>
                    <a:pt x="246" y="91"/>
                  </a:cubicBezTo>
                  <a:cubicBezTo>
                    <a:pt x="258" y="95"/>
                    <a:pt x="270" y="95"/>
                    <a:pt x="280" y="87"/>
                  </a:cubicBezTo>
                  <a:cubicBezTo>
                    <a:pt x="288" y="79"/>
                    <a:pt x="290" y="65"/>
                    <a:pt x="288" y="54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7" name="Freeform 39"/>
            <p:cNvSpPr>
              <a:spLocks/>
            </p:cNvSpPr>
            <p:nvPr/>
          </p:nvSpPr>
          <p:spPr bwMode="auto">
            <a:xfrm flipH="1">
              <a:off x="5127183" y="2059780"/>
              <a:ext cx="858838" cy="676275"/>
            </a:xfrm>
            <a:custGeom>
              <a:avLst/>
              <a:gdLst>
                <a:gd name="T0" fmla="*/ 289 w 313"/>
                <a:gd name="T1" fmla="*/ 50 h 246"/>
                <a:gd name="T2" fmla="*/ 289 w 313"/>
                <a:gd name="T3" fmla="*/ 51 h 246"/>
                <a:gd name="T4" fmla="*/ 257 w 313"/>
                <a:gd name="T5" fmla="*/ 61 h 246"/>
                <a:gd name="T6" fmla="*/ 288 w 313"/>
                <a:gd name="T7" fmla="*/ 26 h 246"/>
                <a:gd name="T8" fmla="*/ 274 w 313"/>
                <a:gd name="T9" fmla="*/ 6 h 246"/>
                <a:gd name="T10" fmla="*/ 272 w 313"/>
                <a:gd name="T11" fmla="*/ 17 h 246"/>
                <a:gd name="T12" fmla="*/ 229 w 313"/>
                <a:gd name="T13" fmla="*/ 84 h 246"/>
                <a:gd name="T14" fmla="*/ 237 w 313"/>
                <a:gd name="T15" fmla="*/ 35 h 246"/>
                <a:gd name="T16" fmla="*/ 210 w 313"/>
                <a:gd name="T17" fmla="*/ 40 h 246"/>
                <a:gd name="T18" fmla="*/ 225 w 313"/>
                <a:gd name="T19" fmla="*/ 49 h 246"/>
                <a:gd name="T20" fmla="*/ 227 w 313"/>
                <a:gd name="T21" fmla="*/ 86 h 246"/>
                <a:gd name="T22" fmla="*/ 160 w 313"/>
                <a:gd name="T23" fmla="*/ 145 h 246"/>
                <a:gd name="T24" fmla="*/ 189 w 313"/>
                <a:gd name="T25" fmla="*/ 85 h 246"/>
                <a:gd name="T26" fmla="*/ 167 w 313"/>
                <a:gd name="T27" fmla="*/ 69 h 246"/>
                <a:gd name="T28" fmla="*/ 170 w 313"/>
                <a:gd name="T29" fmla="*/ 86 h 246"/>
                <a:gd name="T30" fmla="*/ 158 w 313"/>
                <a:gd name="T31" fmla="*/ 147 h 246"/>
                <a:gd name="T32" fmla="*/ 87 w 313"/>
                <a:gd name="T33" fmla="*/ 197 h 246"/>
                <a:gd name="T34" fmla="*/ 136 w 313"/>
                <a:gd name="T35" fmla="*/ 137 h 246"/>
                <a:gd name="T36" fmla="*/ 113 w 313"/>
                <a:gd name="T37" fmla="*/ 124 h 246"/>
                <a:gd name="T38" fmla="*/ 114 w 313"/>
                <a:gd name="T39" fmla="*/ 139 h 246"/>
                <a:gd name="T40" fmla="*/ 46 w 313"/>
                <a:gd name="T41" fmla="*/ 222 h 246"/>
                <a:gd name="T42" fmla="*/ 32 w 313"/>
                <a:gd name="T43" fmla="*/ 211 h 246"/>
                <a:gd name="T44" fmla="*/ 50 w 313"/>
                <a:gd name="T45" fmla="*/ 187 h 246"/>
                <a:gd name="T46" fmla="*/ 28 w 313"/>
                <a:gd name="T47" fmla="*/ 171 h 246"/>
                <a:gd name="T48" fmla="*/ 35 w 313"/>
                <a:gd name="T49" fmla="*/ 189 h 246"/>
                <a:gd name="T50" fmla="*/ 0 w 313"/>
                <a:gd name="T51" fmla="*/ 245 h 246"/>
                <a:gd name="T52" fmla="*/ 41 w 313"/>
                <a:gd name="T53" fmla="*/ 230 h 246"/>
                <a:gd name="T54" fmla="*/ 102 w 313"/>
                <a:gd name="T55" fmla="*/ 224 h 246"/>
                <a:gd name="T56" fmla="*/ 121 w 313"/>
                <a:gd name="T57" fmla="*/ 235 h 246"/>
                <a:gd name="T58" fmla="*/ 107 w 313"/>
                <a:gd name="T59" fmla="*/ 210 h 246"/>
                <a:gd name="T60" fmla="*/ 103 w 313"/>
                <a:gd name="T61" fmla="*/ 219 h 246"/>
                <a:gd name="T62" fmla="*/ 54 w 313"/>
                <a:gd name="T63" fmla="*/ 223 h 246"/>
                <a:gd name="T64" fmla="*/ 131 w 313"/>
                <a:gd name="T65" fmla="*/ 173 h 246"/>
                <a:gd name="T66" fmla="*/ 182 w 313"/>
                <a:gd name="T67" fmla="*/ 195 h 246"/>
                <a:gd name="T68" fmla="*/ 199 w 313"/>
                <a:gd name="T69" fmla="*/ 201 h 246"/>
                <a:gd name="T70" fmla="*/ 188 w 313"/>
                <a:gd name="T71" fmla="*/ 177 h 246"/>
                <a:gd name="T72" fmla="*/ 133 w 313"/>
                <a:gd name="T73" fmla="*/ 172 h 246"/>
                <a:gd name="T74" fmla="*/ 199 w 313"/>
                <a:gd name="T75" fmla="*/ 120 h 246"/>
                <a:gd name="T76" fmla="*/ 238 w 313"/>
                <a:gd name="T77" fmla="*/ 135 h 246"/>
                <a:gd name="T78" fmla="*/ 257 w 313"/>
                <a:gd name="T79" fmla="*/ 121 h 246"/>
                <a:gd name="T80" fmla="*/ 245 w 313"/>
                <a:gd name="T81" fmla="*/ 117 h 246"/>
                <a:gd name="T82" fmla="*/ 241 w 313"/>
                <a:gd name="T83" fmla="*/ 119 h 246"/>
                <a:gd name="T84" fmla="*/ 238 w 313"/>
                <a:gd name="T85" fmla="*/ 122 h 246"/>
                <a:gd name="T86" fmla="*/ 255 w 313"/>
                <a:gd name="T87" fmla="*/ 63 h 246"/>
                <a:gd name="T88" fmla="*/ 291 w 313"/>
                <a:gd name="T89" fmla="*/ 56 h 246"/>
                <a:gd name="T90" fmla="*/ 313 w 313"/>
                <a:gd name="T91" fmla="*/ 4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3" h="246">
                  <a:moveTo>
                    <a:pt x="299" y="37"/>
                  </a:moveTo>
                  <a:cubicBezTo>
                    <a:pt x="294" y="39"/>
                    <a:pt x="290" y="45"/>
                    <a:pt x="289" y="50"/>
                  </a:cubicBezTo>
                  <a:cubicBezTo>
                    <a:pt x="289" y="50"/>
                    <a:pt x="288" y="51"/>
                    <a:pt x="288" y="51"/>
                  </a:cubicBezTo>
                  <a:cubicBezTo>
                    <a:pt x="288" y="51"/>
                    <a:pt x="289" y="51"/>
                    <a:pt x="289" y="51"/>
                  </a:cubicBezTo>
                  <a:cubicBezTo>
                    <a:pt x="288" y="52"/>
                    <a:pt x="288" y="53"/>
                    <a:pt x="288" y="54"/>
                  </a:cubicBezTo>
                  <a:cubicBezTo>
                    <a:pt x="278" y="55"/>
                    <a:pt x="267" y="58"/>
                    <a:pt x="257" y="61"/>
                  </a:cubicBezTo>
                  <a:cubicBezTo>
                    <a:pt x="265" y="50"/>
                    <a:pt x="273" y="39"/>
                    <a:pt x="279" y="27"/>
                  </a:cubicBezTo>
                  <a:cubicBezTo>
                    <a:pt x="282" y="28"/>
                    <a:pt x="285" y="28"/>
                    <a:pt x="288" y="26"/>
                  </a:cubicBezTo>
                  <a:cubicBezTo>
                    <a:pt x="293" y="23"/>
                    <a:pt x="296" y="16"/>
                    <a:pt x="293" y="10"/>
                  </a:cubicBezTo>
                  <a:cubicBezTo>
                    <a:pt x="290" y="3"/>
                    <a:pt x="279" y="0"/>
                    <a:pt x="274" y="6"/>
                  </a:cubicBezTo>
                  <a:cubicBezTo>
                    <a:pt x="272" y="9"/>
                    <a:pt x="272" y="12"/>
                    <a:pt x="273" y="16"/>
                  </a:cubicBezTo>
                  <a:cubicBezTo>
                    <a:pt x="272" y="16"/>
                    <a:pt x="272" y="16"/>
                    <a:pt x="272" y="17"/>
                  </a:cubicBezTo>
                  <a:cubicBezTo>
                    <a:pt x="273" y="20"/>
                    <a:pt x="274" y="23"/>
                    <a:pt x="277" y="25"/>
                  </a:cubicBezTo>
                  <a:cubicBezTo>
                    <a:pt x="262" y="46"/>
                    <a:pt x="246" y="66"/>
                    <a:pt x="229" y="84"/>
                  </a:cubicBezTo>
                  <a:cubicBezTo>
                    <a:pt x="229" y="72"/>
                    <a:pt x="229" y="60"/>
                    <a:pt x="228" y="48"/>
                  </a:cubicBezTo>
                  <a:cubicBezTo>
                    <a:pt x="234" y="46"/>
                    <a:pt x="238" y="41"/>
                    <a:pt x="237" y="35"/>
                  </a:cubicBezTo>
                  <a:cubicBezTo>
                    <a:pt x="237" y="28"/>
                    <a:pt x="231" y="24"/>
                    <a:pt x="224" y="24"/>
                  </a:cubicBezTo>
                  <a:cubicBezTo>
                    <a:pt x="217" y="25"/>
                    <a:pt x="207" y="32"/>
                    <a:pt x="210" y="40"/>
                  </a:cubicBezTo>
                  <a:cubicBezTo>
                    <a:pt x="212" y="45"/>
                    <a:pt x="218" y="48"/>
                    <a:pt x="223" y="48"/>
                  </a:cubicBezTo>
                  <a:cubicBezTo>
                    <a:pt x="223" y="48"/>
                    <a:pt x="224" y="49"/>
                    <a:pt x="225" y="49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6" y="61"/>
                    <a:pt x="226" y="73"/>
                    <a:pt x="227" y="86"/>
                  </a:cubicBezTo>
                  <a:cubicBezTo>
                    <a:pt x="207" y="107"/>
                    <a:pt x="185" y="126"/>
                    <a:pt x="161" y="145"/>
                  </a:cubicBezTo>
                  <a:cubicBezTo>
                    <a:pt x="161" y="145"/>
                    <a:pt x="161" y="145"/>
                    <a:pt x="160" y="145"/>
                  </a:cubicBezTo>
                  <a:cubicBezTo>
                    <a:pt x="164" y="126"/>
                    <a:pt x="170" y="109"/>
                    <a:pt x="176" y="90"/>
                  </a:cubicBezTo>
                  <a:cubicBezTo>
                    <a:pt x="181" y="92"/>
                    <a:pt x="186" y="90"/>
                    <a:pt x="189" y="85"/>
                  </a:cubicBezTo>
                  <a:cubicBezTo>
                    <a:pt x="193" y="79"/>
                    <a:pt x="192" y="69"/>
                    <a:pt x="187" y="64"/>
                  </a:cubicBezTo>
                  <a:cubicBezTo>
                    <a:pt x="181" y="58"/>
                    <a:pt x="170" y="62"/>
                    <a:pt x="167" y="69"/>
                  </a:cubicBezTo>
                  <a:cubicBezTo>
                    <a:pt x="165" y="74"/>
                    <a:pt x="166" y="80"/>
                    <a:pt x="170" y="85"/>
                  </a:cubicBezTo>
                  <a:cubicBezTo>
                    <a:pt x="170" y="85"/>
                    <a:pt x="170" y="85"/>
                    <a:pt x="170" y="86"/>
                  </a:cubicBezTo>
                  <a:cubicBezTo>
                    <a:pt x="171" y="87"/>
                    <a:pt x="173" y="89"/>
                    <a:pt x="174" y="89"/>
                  </a:cubicBezTo>
                  <a:cubicBezTo>
                    <a:pt x="168" y="108"/>
                    <a:pt x="160" y="127"/>
                    <a:pt x="158" y="147"/>
                  </a:cubicBezTo>
                  <a:cubicBezTo>
                    <a:pt x="136" y="164"/>
                    <a:pt x="113" y="180"/>
                    <a:pt x="90" y="195"/>
                  </a:cubicBezTo>
                  <a:cubicBezTo>
                    <a:pt x="89" y="196"/>
                    <a:pt x="88" y="196"/>
                    <a:pt x="87" y="197"/>
                  </a:cubicBezTo>
                  <a:cubicBezTo>
                    <a:pt x="95" y="177"/>
                    <a:pt x="105" y="159"/>
                    <a:pt x="116" y="142"/>
                  </a:cubicBezTo>
                  <a:cubicBezTo>
                    <a:pt x="123" y="146"/>
                    <a:pt x="133" y="143"/>
                    <a:pt x="136" y="137"/>
                  </a:cubicBezTo>
                  <a:cubicBezTo>
                    <a:pt x="139" y="131"/>
                    <a:pt x="138" y="122"/>
                    <a:pt x="133" y="118"/>
                  </a:cubicBezTo>
                  <a:cubicBezTo>
                    <a:pt x="126" y="111"/>
                    <a:pt x="117" y="118"/>
                    <a:pt x="113" y="12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11" y="130"/>
                    <a:pt x="111" y="135"/>
                    <a:pt x="114" y="139"/>
                  </a:cubicBezTo>
                  <a:cubicBezTo>
                    <a:pt x="101" y="157"/>
                    <a:pt x="90" y="177"/>
                    <a:pt x="85" y="198"/>
                  </a:cubicBezTo>
                  <a:cubicBezTo>
                    <a:pt x="72" y="206"/>
                    <a:pt x="59" y="214"/>
                    <a:pt x="46" y="222"/>
                  </a:cubicBezTo>
                  <a:cubicBezTo>
                    <a:pt x="40" y="225"/>
                    <a:pt x="33" y="228"/>
                    <a:pt x="27" y="231"/>
                  </a:cubicBezTo>
                  <a:cubicBezTo>
                    <a:pt x="29" y="225"/>
                    <a:pt x="30" y="218"/>
                    <a:pt x="32" y="211"/>
                  </a:cubicBezTo>
                  <a:cubicBezTo>
                    <a:pt x="34" y="204"/>
                    <a:pt x="36" y="197"/>
                    <a:pt x="38" y="191"/>
                  </a:cubicBezTo>
                  <a:cubicBezTo>
                    <a:pt x="42" y="192"/>
                    <a:pt x="47" y="191"/>
                    <a:pt x="50" y="187"/>
                  </a:cubicBezTo>
                  <a:cubicBezTo>
                    <a:pt x="55" y="181"/>
                    <a:pt x="55" y="171"/>
                    <a:pt x="49" y="166"/>
                  </a:cubicBezTo>
                  <a:cubicBezTo>
                    <a:pt x="41" y="160"/>
                    <a:pt x="31" y="163"/>
                    <a:pt x="28" y="171"/>
                  </a:cubicBezTo>
                  <a:cubicBezTo>
                    <a:pt x="26" y="176"/>
                    <a:pt x="28" y="184"/>
                    <a:pt x="32" y="186"/>
                  </a:cubicBezTo>
                  <a:cubicBezTo>
                    <a:pt x="33" y="188"/>
                    <a:pt x="34" y="189"/>
                    <a:pt x="35" y="189"/>
                  </a:cubicBezTo>
                  <a:cubicBezTo>
                    <a:pt x="28" y="202"/>
                    <a:pt x="26" y="219"/>
                    <a:pt x="23" y="233"/>
                  </a:cubicBezTo>
                  <a:cubicBezTo>
                    <a:pt x="15" y="236"/>
                    <a:pt x="7" y="240"/>
                    <a:pt x="0" y="245"/>
                  </a:cubicBezTo>
                  <a:cubicBezTo>
                    <a:pt x="0" y="245"/>
                    <a:pt x="0" y="246"/>
                    <a:pt x="0" y="246"/>
                  </a:cubicBezTo>
                  <a:cubicBezTo>
                    <a:pt x="14" y="245"/>
                    <a:pt x="29" y="236"/>
                    <a:pt x="41" y="230"/>
                  </a:cubicBezTo>
                  <a:cubicBezTo>
                    <a:pt x="45" y="228"/>
                    <a:pt x="48" y="226"/>
                    <a:pt x="51" y="224"/>
                  </a:cubicBezTo>
                  <a:cubicBezTo>
                    <a:pt x="67" y="226"/>
                    <a:pt x="86" y="227"/>
                    <a:pt x="102" y="224"/>
                  </a:cubicBezTo>
                  <a:cubicBezTo>
                    <a:pt x="102" y="225"/>
                    <a:pt x="102" y="226"/>
                    <a:pt x="102" y="227"/>
                  </a:cubicBezTo>
                  <a:cubicBezTo>
                    <a:pt x="104" y="236"/>
                    <a:pt x="114" y="237"/>
                    <a:pt x="121" y="235"/>
                  </a:cubicBezTo>
                  <a:cubicBezTo>
                    <a:pt x="128" y="232"/>
                    <a:pt x="131" y="225"/>
                    <a:pt x="128" y="218"/>
                  </a:cubicBezTo>
                  <a:cubicBezTo>
                    <a:pt x="125" y="211"/>
                    <a:pt x="114" y="206"/>
                    <a:pt x="107" y="210"/>
                  </a:cubicBezTo>
                  <a:cubicBezTo>
                    <a:pt x="107" y="210"/>
                    <a:pt x="106" y="211"/>
                    <a:pt x="107" y="212"/>
                  </a:cubicBezTo>
                  <a:cubicBezTo>
                    <a:pt x="105" y="214"/>
                    <a:pt x="103" y="216"/>
                    <a:pt x="103" y="219"/>
                  </a:cubicBezTo>
                  <a:cubicBezTo>
                    <a:pt x="95" y="220"/>
                    <a:pt x="87" y="222"/>
                    <a:pt x="79" y="222"/>
                  </a:cubicBezTo>
                  <a:cubicBezTo>
                    <a:pt x="71" y="223"/>
                    <a:pt x="62" y="223"/>
                    <a:pt x="54" y="223"/>
                  </a:cubicBezTo>
                  <a:cubicBezTo>
                    <a:pt x="66" y="216"/>
                    <a:pt x="77" y="209"/>
                    <a:pt x="89" y="201"/>
                  </a:cubicBezTo>
                  <a:cubicBezTo>
                    <a:pt x="103" y="192"/>
                    <a:pt x="117" y="183"/>
                    <a:pt x="131" y="173"/>
                  </a:cubicBezTo>
                  <a:cubicBezTo>
                    <a:pt x="146" y="180"/>
                    <a:pt x="163" y="186"/>
                    <a:pt x="180" y="188"/>
                  </a:cubicBezTo>
                  <a:cubicBezTo>
                    <a:pt x="179" y="190"/>
                    <a:pt x="180" y="193"/>
                    <a:pt x="182" y="195"/>
                  </a:cubicBezTo>
                  <a:cubicBezTo>
                    <a:pt x="182" y="195"/>
                    <a:pt x="182" y="195"/>
                    <a:pt x="182" y="195"/>
                  </a:cubicBezTo>
                  <a:cubicBezTo>
                    <a:pt x="185" y="200"/>
                    <a:pt x="192" y="203"/>
                    <a:pt x="199" y="201"/>
                  </a:cubicBezTo>
                  <a:cubicBezTo>
                    <a:pt x="206" y="198"/>
                    <a:pt x="212" y="188"/>
                    <a:pt x="207" y="181"/>
                  </a:cubicBezTo>
                  <a:cubicBezTo>
                    <a:pt x="203" y="175"/>
                    <a:pt x="194" y="175"/>
                    <a:pt x="188" y="177"/>
                  </a:cubicBezTo>
                  <a:cubicBezTo>
                    <a:pt x="184" y="178"/>
                    <a:pt x="182" y="181"/>
                    <a:pt x="180" y="184"/>
                  </a:cubicBezTo>
                  <a:cubicBezTo>
                    <a:pt x="164" y="182"/>
                    <a:pt x="148" y="178"/>
                    <a:pt x="133" y="172"/>
                  </a:cubicBezTo>
                  <a:cubicBezTo>
                    <a:pt x="142" y="165"/>
                    <a:pt x="150" y="159"/>
                    <a:pt x="159" y="152"/>
                  </a:cubicBezTo>
                  <a:cubicBezTo>
                    <a:pt x="172" y="142"/>
                    <a:pt x="186" y="131"/>
                    <a:pt x="199" y="120"/>
                  </a:cubicBezTo>
                  <a:cubicBezTo>
                    <a:pt x="211" y="125"/>
                    <a:pt x="224" y="126"/>
                    <a:pt x="237" y="126"/>
                  </a:cubicBezTo>
                  <a:cubicBezTo>
                    <a:pt x="236" y="129"/>
                    <a:pt x="237" y="132"/>
                    <a:pt x="238" y="135"/>
                  </a:cubicBezTo>
                  <a:cubicBezTo>
                    <a:pt x="242" y="141"/>
                    <a:pt x="253" y="142"/>
                    <a:pt x="258" y="137"/>
                  </a:cubicBezTo>
                  <a:cubicBezTo>
                    <a:pt x="262" y="132"/>
                    <a:pt x="261" y="125"/>
                    <a:pt x="257" y="121"/>
                  </a:cubicBezTo>
                  <a:cubicBezTo>
                    <a:pt x="254" y="117"/>
                    <a:pt x="249" y="116"/>
                    <a:pt x="245" y="117"/>
                  </a:cubicBezTo>
                  <a:cubicBezTo>
                    <a:pt x="245" y="117"/>
                    <a:pt x="245" y="117"/>
                    <a:pt x="245" y="117"/>
                  </a:cubicBezTo>
                  <a:cubicBezTo>
                    <a:pt x="246" y="117"/>
                    <a:pt x="245" y="116"/>
                    <a:pt x="245" y="117"/>
                  </a:cubicBezTo>
                  <a:cubicBezTo>
                    <a:pt x="243" y="117"/>
                    <a:pt x="242" y="118"/>
                    <a:pt x="241" y="119"/>
                  </a:cubicBezTo>
                  <a:cubicBezTo>
                    <a:pt x="240" y="120"/>
                    <a:pt x="239" y="121"/>
                    <a:pt x="238" y="121"/>
                  </a:cubicBezTo>
                  <a:cubicBezTo>
                    <a:pt x="238" y="122"/>
                    <a:pt x="238" y="122"/>
                    <a:pt x="238" y="122"/>
                  </a:cubicBezTo>
                  <a:cubicBezTo>
                    <a:pt x="226" y="122"/>
                    <a:pt x="213" y="122"/>
                    <a:pt x="201" y="119"/>
                  </a:cubicBezTo>
                  <a:cubicBezTo>
                    <a:pt x="220" y="102"/>
                    <a:pt x="239" y="83"/>
                    <a:pt x="255" y="63"/>
                  </a:cubicBezTo>
                  <a:cubicBezTo>
                    <a:pt x="267" y="62"/>
                    <a:pt x="279" y="60"/>
                    <a:pt x="291" y="57"/>
                  </a:cubicBezTo>
                  <a:cubicBezTo>
                    <a:pt x="291" y="57"/>
                    <a:pt x="291" y="56"/>
                    <a:pt x="291" y="56"/>
                  </a:cubicBezTo>
                  <a:cubicBezTo>
                    <a:pt x="293" y="60"/>
                    <a:pt x="298" y="62"/>
                    <a:pt x="302" y="61"/>
                  </a:cubicBezTo>
                  <a:cubicBezTo>
                    <a:pt x="308" y="61"/>
                    <a:pt x="313" y="56"/>
                    <a:pt x="313" y="49"/>
                  </a:cubicBezTo>
                  <a:cubicBezTo>
                    <a:pt x="313" y="42"/>
                    <a:pt x="306" y="34"/>
                    <a:pt x="299" y="37"/>
                  </a:cubicBezTo>
                  <a:close/>
                </a:path>
              </a:pathLst>
            </a:custGeom>
            <a:solidFill>
              <a:srgbClr val="B2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8" name="Freeform 41"/>
            <p:cNvSpPr>
              <a:spLocks/>
            </p:cNvSpPr>
            <p:nvPr/>
          </p:nvSpPr>
          <p:spPr bwMode="auto">
            <a:xfrm flipH="1">
              <a:off x="4404871" y="1767680"/>
              <a:ext cx="695325" cy="396875"/>
            </a:xfrm>
            <a:custGeom>
              <a:avLst/>
              <a:gdLst>
                <a:gd name="T0" fmla="*/ 228 w 254"/>
                <a:gd name="T1" fmla="*/ 93 h 144"/>
                <a:gd name="T2" fmla="*/ 224 w 254"/>
                <a:gd name="T3" fmla="*/ 69 h 144"/>
                <a:gd name="T4" fmla="*/ 197 w 254"/>
                <a:gd name="T5" fmla="*/ 71 h 144"/>
                <a:gd name="T6" fmla="*/ 167 w 254"/>
                <a:gd name="T7" fmla="*/ 37 h 144"/>
                <a:gd name="T8" fmla="*/ 156 w 254"/>
                <a:gd name="T9" fmla="*/ 13 h 144"/>
                <a:gd name="T10" fmla="*/ 128 w 254"/>
                <a:gd name="T11" fmla="*/ 23 h 144"/>
                <a:gd name="T12" fmla="*/ 85 w 254"/>
                <a:gd name="T13" fmla="*/ 16 h 144"/>
                <a:gd name="T14" fmla="*/ 62 w 254"/>
                <a:gd name="T15" fmla="*/ 3 h 144"/>
                <a:gd name="T16" fmla="*/ 45 w 254"/>
                <a:gd name="T17" fmla="*/ 19 h 144"/>
                <a:gd name="T18" fmla="*/ 45 w 254"/>
                <a:gd name="T19" fmla="*/ 19 h 144"/>
                <a:gd name="T20" fmla="*/ 9 w 254"/>
                <a:gd name="T21" fmla="*/ 19 h 144"/>
                <a:gd name="T22" fmla="*/ 7 w 254"/>
                <a:gd name="T23" fmla="*/ 58 h 144"/>
                <a:gd name="T24" fmla="*/ 36 w 254"/>
                <a:gd name="T25" fmla="*/ 103 h 144"/>
                <a:gd name="T26" fmla="*/ 86 w 254"/>
                <a:gd name="T27" fmla="*/ 133 h 144"/>
                <a:gd name="T28" fmla="*/ 88 w 254"/>
                <a:gd name="T29" fmla="*/ 132 h 144"/>
                <a:gd name="T30" fmla="*/ 112 w 254"/>
                <a:gd name="T31" fmla="*/ 138 h 144"/>
                <a:gd name="T32" fmla="*/ 153 w 254"/>
                <a:gd name="T33" fmla="*/ 143 h 144"/>
                <a:gd name="T34" fmla="*/ 218 w 254"/>
                <a:gd name="T35" fmla="*/ 138 h 144"/>
                <a:gd name="T36" fmla="*/ 254 w 254"/>
                <a:gd name="T37" fmla="*/ 105 h 144"/>
                <a:gd name="T38" fmla="*/ 228 w 254"/>
                <a:gd name="T39" fmla="*/ 9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144">
                  <a:moveTo>
                    <a:pt x="228" y="93"/>
                  </a:moveTo>
                  <a:cubicBezTo>
                    <a:pt x="231" y="84"/>
                    <a:pt x="232" y="75"/>
                    <a:pt x="224" y="69"/>
                  </a:cubicBezTo>
                  <a:cubicBezTo>
                    <a:pt x="216" y="64"/>
                    <a:pt x="205" y="67"/>
                    <a:pt x="197" y="71"/>
                  </a:cubicBezTo>
                  <a:cubicBezTo>
                    <a:pt x="201" y="51"/>
                    <a:pt x="187" y="20"/>
                    <a:pt x="167" y="37"/>
                  </a:cubicBezTo>
                  <a:cubicBezTo>
                    <a:pt x="169" y="27"/>
                    <a:pt x="167" y="16"/>
                    <a:pt x="156" y="13"/>
                  </a:cubicBezTo>
                  <a:cubicBezTo>
                    <a:pt x="146" y="10"/>
                    <a:pt x="135" y="16"/>
                    <a:pt x="128" y="23"/>
                  </a:cubicBezTo>
                  <a:cubicBezTo>
                    <a:pt x="124" y="0"/>
                    <a:pt x="98" y="0"/>
                    <a:pt x="85" y="16"/>
                  </a:cubicBezTo>
                  <a:cubicBezTo>
                    <a:pt x="80" y="9"/>
                    <a:pt x="72" y="2"/>
                    <a:pt x="62" y="3"/>
                  </a:cubicBezTo>
                  <a:cubicBezTo>
                    <a:pt x="53" y="3"/>
                    <a:pt x="45" y="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34" y="13"/>
                    <a:pt x="19" y="8"/>
                    <a:pt x="9" y="19"/>
                  </a:cubicBezTo>
                  <a:cubicBezTo>
                    <a:pt x="0" y="29"/>
                    <a:pt x="4" y="47"/>
                    <a:pt x="7" y="58"/>
                  </a:cubicBezTo>
                  <a:cubicBezTo>
                    <a:pt x="12" y="75"/>
                    <a:pt x="24" y="90"/>
                    <a:pt x="36" y="103"/>
                  </a:cubicBezTo>
                  <a:cubicBezTo>
                    <a:pt x="50" y="115"/>
                    <a:pt x="67" y="130"/>
                    <a:pt x="86" y="133"/>
                  </a:cubicBezTo>
                  <a:cubicBezTo>
                    <a:pt x="87" y="133"/>
                    <a:pt x="88" y="132"/>
                    <a:pt x="88" y="132"/>
                  </a:cubicBezTo>
                  <a:cubicBezTo>
                    <a:pt x="94" y="136"/>
                    <a:pt x="105" y="137"/>
                    <a:pt x="112" y="138"/>
                  </a:cubicBezTo>
                  <a:cubicBezTo>
                    <a:pt x="125" y="141"/>
                    <a:pt x="139" y="142"/>
                    <a:pt x="153" y="143"/>
                  </a:cubicBezTo>
                  <a:cubicBezTo>
                    <a:pt x="174" y="144"/>
                    <a:pt x="197" y="144"/>
                    <a:pt x="218" y="138"/>
                  </a:cubicBezTo>
                  <a:cubicBezTo>
                    <a:pt x="233" y="134"/>
                    <a:pt x="254" y="124"/>
                    <a:pt x="254" y="105"/>
                  </a:cubicBezTo>
                  <a:cubicBezTo>
                    <a:pt x="254" y="92"/>
                    <a:pt x="238" y="89"/>
                    <a:pt x="228" y="93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42"/>
            <p:cNvSpPr>
              <a:spLocks/>
            </p:cNvSpPr>
            <p:nvPr/>
          </p:nvSpPr>
          <p:spPr bwMode="auto">
            <a:xfrm flipH="1">
              <a:off x="4549334" y="1883568"/>
              <a:ext cx="485775" cy="292100"/>
            </a:xfrm>
            <a:custGeom>
              <a:avLst/>
              <a:gdLst>
                <a:gd name="T0" fmla="*/ 170 w 177"/>
                <a:gd name="T1" fmla="*/ 71 h 106"/>
                <a:gd name="T2" fmla="*/ 150 w 177"/>
                <a:gd name="T3" fmla="*/ 68 h 106"/>
                <a:gd name="T4" fmla="*/ 131 w 177"/>
                <a:gd name="T5" fmla="*/ 52 h 106"/>
                <a:gd name="T6" fmla="*/ 106 w 177"/>
                <a:gd name="T7" fmla="*/ 34 h 106"/>
                <a:gd name="T8" fmla="*/ 68 w 177"/>
                <a:gd name="T9" fmla="*/ 24 h 106"/>
                <a:gd name="T10" fmla="*/ 38 w 177"/>
                <a:gd name="T11" fmla="*/ 17 h 106"/>
                <a:gd name="T12" fmla="*/ 12 w 177"/>
                <a:gd name="T13" fmla="*/ 6 h 106"/>
                <a:gd name="T14" fmla="*/ 3 w 177"/>
                <a:gd name="T15" fmla="*/ 29 h 106"/>
                <a:gd name="T16" fmla="*/ 60 w 177"/>
                <a:gd name="T17" fmla="*/ 94 h 106"/>
                <a:gd name="T18" fmla="*/ 61 w 177"/>
                <a:gd name="T19" fmla="*/ 96 h 106"/>
                <a:gd name="T20" fmla="*/ 161 w 177"/>
                <a:gd name="T21" fmla="*/ 91 h 106"/>
                <a:gd name="T22" fmla="*/ 170 w 177"/>
                <a:gd name="T23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06">
                  <a:moveTo>
                    <a:pt x="170" y="71"/>
                  </a:moveTo>
                  <a:cubicBezTo>
                    <a:pt x="165" y="66"/>
                    <a:pt x="157" y="66"/>
                    <a:pt x="150" y="68"/>
                  </a:cubicBezTo>
                  <a:cubicBezTo>
                    <a:pt x="155" y="57"/>
                    <a:pt x="142" y="47"/>
                    <a:pt x="131" y="52"/>
                  </a:cubicBezTo>
                  <a:cubicBezTo>
                    <a:pt x="136" y="39"/>
                    <a:pt x="119" y="25"/>
                    <a:pt x="106" y="34"/>
                  </a:cubicBezTo>
                  <a:cubicBezTo>
                    <a:pt x="108" y="12"/>
                    <a:pt x="82" y="9"/>
                    <a:pt x="68" y="24"/>
                  </a:cubicBezTo>
                  <a:cubicBezTo>
                    <a:pt x="61" y="12"/>
                    <a:pt x="45" y="0"/>
                    <a:pt x="38" y="17"/>
                  </a:cubicBezTo>
                  <a:cubicBezTo>
                    <a:pt x="31" y="10"/>
                    <a:pt x="21" y="3"/>
                    <a:pt x="12" y="6"/>
                  </a:cubicBezTo>
                  <a:cubicBezTo>
                    <a:pt x="2" y="10"/>
                    <a:pt x="0" y="20"/>
                    <a:pt x="3" y="29"/>
                  </a:cubicBezTo>
                  <a:cubicBezTo>
                    <a:pt x="9" y="59"/>
                    <a:pt x="35" y="79"/>
                    <a:pt x="60" y="94"/>
                  </a:cubicBezTo>
                  <a:cubicBezTo>
                    <a:pt x="59" y="95"/>
                    <a:pt x="60" y="96"/>
                    <a:pt x="61" y="96"/>
                  </a:cubicBezTo>
                  <a:cubicBezTo>
                    <a:pt x="94" y="99"/>
                    <a:pt x="130" y="106"/>
                    <a:pt x="161" y="91"/>
                  </a:cubicBezTo>
                  <a:cubicBezTo>
                    <a:pt x="167" y="88"/>
                    <a:pt x="177" y="78"/>
                    <a:pt x="170" y="71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 flipH="1">
              <a:off x="3033271" y="2169318"/>
              <a:ext cx="693738" cy="965200"/>
            </a:xfrm>
            <a:custGeom>
              <a:avLst/>
              <a:gdLst>
                <a:gd name="T0" fmla="*/ 204 w 253"/>
                <a:gd name="T1" fmla="*/ 131 h 351"/>
                <a:gd name="T2" fmla="*/ 110 w 253"/>
                <a:gd name="T3" fmla="*/ 138 h 351"/>
                <a:gd name="T4" fmla="*/ 107 w 253"/>
                <a:gd name="T5" fmla="*/ 131 h 351"/>
                <a:gd name="T6" fmla="*/ 81 w 253"/>
                <a:gd name="T7" fmla="*/ 78 h 351"/>
                <a:gd name="T8" fmla="*/ 1 w 253"/>
                <a:gd name="T9" fmla="*/ 1 h 351"/>
                <a:gd name="T10" fmla="*/ 1 w 253"/>
                <a:gd name="T11" fmla="*/ 2 h 351"/>
                <a:gd name="T12" fmla="*/ 80 w 253"/>
                <a:gd name="T13" fmla="*/ 86 h 351"/>
                <a:gd name="T14" fmla="*/ 106 w 253"/>
                <a:gd name="T15" fmla="*/ 138 h 351"/>
                <a:gd name="T16" fmla="*/ 126 w 253"/>
                <a:gd name="T17" fmla="*/ 187 h 351"/>
                <a:gd name="T18" fmla="*/ 127 w 253"/>
                <a:gd name="T19" fmla="*/ 188 h 351"/>
                <a:gd name="T20" fmla="*/ 112 w 253"/>
                <a:gd name="T21" fmla="*/ 279 h 351"/>
                <a:gd name="T22" fmla="*/ 167 w 253"/>
                <a:gd name="T23" fmla="*/ 349 h 351"/>
                <a:gd name="T24" fmla="*/ 208 w 253"/>
                <a:gd name="T25" fmla="*/ 336 h 351"/>
                <a:gd name="T26" fmla="*/ 213 w 253"/>
                <a:gd name="T27" fmla="*/ 290 h 351"/>
                <a:gd name="T28" fmla="*/ 130 w 253"/>
                <a:gd name="T29" fmla="*/ 187 h 351"/>
                <a:gd name="T30" fmla="*/ 129 w 253"/>
                <a:gd name="T31" fmla="*/ 187 h 351"/>
                <a:gd name="T32" fmla="*/ 128 w 253"/>
                <a:gd name="T33" fmla="*/ 187 h 351"/>
                <a:gd name="T34" fmla="*/ 128 w 253"/>
                <a:gd name="T35" fmla="*/ 186 h 351"/>
                <a:gd name="T36" fmla="*/ 116 w 253"/>
                <a:gd name="T37" fmla="*/ 150 h 351"/>
                <a:gd name="T38" fmla="*/ 128 w 253"/>
                <a:gd name="T39" fmla="*/ 163 h 351"/>
                <a:gd name="T40" fmla="*/ 169 w 253"/>
                <a:gd name="T41" fmla="*/ 193 h 351"/>
                <a:gd name="T42" fmla="*/ 236 w 253"/>
                <a:gd name="T43" fmla="*/ 200 h 351"/>
                <a:gd name="T44" fmla="*/ 204 w 253"/>
                <a:gd name="T45" fmla="*/ 13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3" h="351">
                  <a:moveTo>
                    <a:pt x="204" y="131"/>
                  </a:moveTo>
                  <a:cubicBezTo>
                    <a:pt x="176" y="119"/>
                    <a:pt x="136" y="119"/>
                    <a:pt x="110" y="138"/>
                  </a:cubicBezTo>
                  <a:cubicBezTo>
                    <a:pt x="109" y="135"/>
                    <a:pt x="108" y="133"/>
                    <a:pt x="107" y="131"/>
                  </a:cubicBezTo>
                  <a:cubicBezTo>
                    <a:pt x="100" y="113"/>
                    <a:pt x="91" y="95"/>
                    <a:pt x="81" y="78"/>
                  </a:cubicBezTo>
                  <a:cubicBezTo>
                    <a:pt x="62" y="46"/>
                    <a:pt x="36" y="16"/>
                    <a:pt x="1" y="1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34" y="24"/>
                    <a:pt x="61" y="51"/>
                    <a:pt x="80" y="86"/>
                  </a:cubicBezTo>
                  <a:cubicBezTo>
                    <a:pt x="90" y="103"/>
                    <a:pt x="98" y="120"/>
                    <a:pt x="106" y="138"/>
                  </a:cubicBezTo>
                  <a:cubicBezTo>
                    <a:pt x="112" y="154"/>
                    <a:pt x="118" y="172"/>
                    <a:pt x="126" y="187"/>
                  </a:cubicBezTo>
                  <a:cubicBezTo>
                    <a:pt x="126" y="188"/>
                    <a:pt x="126" y="188"/>
                    <a:pt x="127" y="188"/>
                  </a:cubicBezTo>
                  <a:cubicBezTo>
                    <a:pt x="108" y="212"/>
                    <a:pt x="107" y="251"/>
                    <a:pt x="112" y="279"/>
                  </a:cubicBezTo>
                  <a:cubicBezTo>
                    <a:pt x="117" y="309"/>
                    <a:pt x="133" y="343"/>
                    <a:pt x="167" y="349"/>
                  </a:cubicBezTo>
                  <a:cubicBezTo>
                    <a:pt x="182" y="351"/>
                    <a:pt x="199" y="350"/>
                    <a:pt x="208" y="336"/>
                  </a:cubicBezTo>
                  <a:cubicBezTo>
                    <a:pt x="216" y="322"/>
                    <a:pt x="216" y="305"/>
                    <a:pt x="213" y="290"/>
                  </a:cubicBezTo>
                  <a:cubicBezTo>
                    <a:pt x="203" y="244"/>
                    <a:pt x="168" y="212"/>
                    <a:pt x="130" y="187"/>
                  </a:cubicBezTo>
                  <a:cubicBezTo>
                    <a:pt x="130" y="187"/>
                    <a:pt x="129" y="187"/>
                    <a:pt x="129" y="187"/>
                  </a:cubicBezTo>
                  <a:cubicBezTo>
                    <a:pt x="129" y="187"/>
                    <a:pt x="128" y="187"/>
                    <a:pt x="128" y="187"/>
                  </a:cubicBezTo>
                  <a:cubicBezTo>
                    <a:pt x="128" y="187"/>
                    <a:pt x="128" y="186"/>
                    <a:pt x="128" y="186"/>
                  </a:cubicBezTo>
                  <a:cubicBezTo>
                    <a:pt x="125" y="174"/>
                    <a:pt x="121" y="162"/>
                    <a:pt x="116" y="150"/>
                  </a:cubicBezTo>
                  <a:cubicBezTo>
                    <a:pt x="119" y="155"/>
                    <a:pt x="124" y="159"/>
                    <a:pt x="128" y="163"/>
                  </a:cubicBezTo>
                  <a:cubicBezTo>
                    <a:pt x="140" y="174"/>
                    <a:pt x="154" y="185"/>
                    <a:pt x="169" y="193"/>
                  </a:cubicBezTo>
                  <a:cubicBezTo>
                    <a:pt x="184" y="202"/>
                    <a:pt x="222" y="223"/>
                    <a:pt x="236" y="200"/>
                  </a:cubicBezTo>
                  <a:cubicBezTo>
                    <a:pt x="253" y="173"/>
                    <a:pt x="229" y="141"/>
                    <a:pt x="204" y="131"/>
                  </a:cubicBezTo>
                  <a:close/>
                </a:path>
              </a:pathLst>
            </a:custGeom>
            <a:solidFill>
              <a:srgbClr val="31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 flipH="1">
              <a:off x="3647634" y="2150268"/>
              <a:ext cx="241300" cy="363538"/>
            </a:xfrm>
            <a:custGeom>
              <a:avLst/>
              <a:gdLst>
                <a:gd name="T0" fmla="*/ 85 w 88"/>
                <a:gd name="T1" fmla="*/ 88 h 132"/>
                <a:gd name="T2" fmla="*/ 34 w 88"/>
                <a:gd name="T3" fmla="*/ 81 h 132"/>
                <a:gd name="T4" fmla="*/ 17 w 88"/>
                <a:gd name="T5" fmla="*/ 44 h 132"/>
                <a:gd name="T6" fmla="*/ 2 w 88"/>
                <a:gd name="T7" fmla="*/ 1 h 132"/>
                <a:gd name="T8" fmla="*/ 0 w 88"/>
                <a:gd name="T9" fmla="*/ 2 h 132"/>
                <a:gd name="T10" fmla="*/ 15 w 88"/>
                <a:gd name="T11" fmla="*/ 48 h 132"/>
                <a:gd name="T12" fmla="*/ 32 w 88"/>
                <a:gd name="T13" fmla="*/ 84 h 132"/>
                <a:gd name="T14" fmla="*/ 32 w 88"/>
                <a:gd name="T15" fmla="*/ 86 h 132"/>
                <a:gd name="T16" fmla="*/ 28 w 88"/>
                <a:gd name="T17" fmla="*/ 123 h 132"/>
                <a:gd name="T18" fmla="*/ 47 w 88"/>
                <a:gd name="T19" fmla="*/ 112 h 132"/>
                <a:gd name="T20" fmla="*/ 68 w 88"/>
                <a:gd name="T21" fmla="*/ 121 h 132"/>
                <a:gd name="T22" fmla="*/ 70 w 88"/>
                <a:gd name="T23" fmla="*/ 118 h 132"/>
                <a:gd name="T24" fmla="*/ 68 w 88"/>
                <a:gd name="T25" fmla="*/ 103 h 132"/>
                <a:gd name="T26" fmla="*/ 83 w 88"/>
                <a:gd name="T27" fmla="*/ 103 h 132"/>
                <a:gd name="T28" fmla="*/ 85 w 88"/>
                <a:gd name="T29" fmla="*/ 8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132">
                  <a:moveTo>
                    <a:pt x="85" y="88"/>
                  </a:moveTo>
                  <a:cubicBezTo>
                    <a:pt x="74" y="71"/>
                    <a:pt x="48" y="68"/>
                    <a:pt x="34" y="81"/>
                  </a:cubicBezTo>
                  <a:cubicBezTo>
                    <a:pt x="29" y="69"/>
                    <a:pt x="22" y="56"/>
                    <a:pt x="17" y="44"/>
                  </a:cubicBezTo>
                  <a:cubicBezTo>
                    <a:pt x="11" y="30"/>
                    <a:pt x="7" y="15"/>
                    <a:pt x="2" y="1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3" y="18"/>
                    <a:pt x="9" y="33"/>
                    <a:pt x="15" y="48"/>
                  </a:cubicBezTo>
                  <a:cubicBezTo>
                    <a:pt x="20" y="60"/>
                    <a:pt x="25" y="73"/>
                    <a:pt x="32" y="84"/>
                  </a:cubicBezTo>
                  <a:cubicBezTo>
                    <a:pt x="31" y="85"/>
                    <a:pt x="31" y="86"/>
                    <a:pt x="32" y="86"/>
                  </a:cubicBezTo>
                  <a:cubicBezTo>
                    <a:pt x="21" y="95"/>
                    <a:pt x="17" y="113"/>
                    <a:pt x="28" y="123"/>
                  </a:cubicBezTo>
                  <a:cubicBezTo>
                    <a:pt x="38" y="132"/>
                    <a:pt x="45" y="121"/>
                    <a:pt x="47" y="112"/>
                  </a:cubicBezTo>
                  <a:cubicBezTo>
                    <a:pt x="52" y="118"/>
                    <a:pt x="59" y="121"/>
                    <a:pt x="68" y="121"/>
                  </a:cubicBezTo>
                  <a:cubicBezTo>
                    <a:pt x="69" y="121"/>
                    <a:pt x="71" y="119"/>
                    <a:pt x="70" y="118"/>
                  </a:cubicBezTo>
                  <a:cubicBezTo>
                    <a:pt x="70" y="113"/>
                    <a:pt x="70" y="108"/>
                    <a:pt x="68" y="103"/>
                  </a:cubicBezTo>
                  <a:cubicBezTo>
                    <a:pt x="73" y="105"/>
                    <a:pt x="78" y="106"/>
                    <a:pt x="83" y="103"/>
                  </a:cubicBezTo>
                  <a:cubicBezTo>
                    <a:pt x="88" y="100"/>
                    <a:pt x="88" y="92"/>
                    <a:pt x="85" y="88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 flipH="1">
              <a:off x="3844484" y="2274093"/>
              <a:ext cx="730250" cy="911225"/>
            </a:xfrm>
            <a:custGeom>
              <a:avLst/>
              <a:gdLst>
                <a:gd name="T0" fmla="*/ 213 w 266"/>
                <a:gd name="T1" fmla="*/ 328 h 331"/>
                <a:gd name="T2" fmla="*/ 212 w 266"/>
                <a:gd name="T3" fmla="*/ 326 h 331"/>
                <a:gd name="T4" fmla="*/ 228 w 266"/>
                <a:gd name="T5" fmla="*/ 273 h 331"/>
                <a:gd name="T6" fmla="*/ 223 w 266"/>
                <a:gd name="T7" fmla="*/ 222 h 331"/>
                <a:gd name="T8" fmla="*/ 161 w 266"/>
                <a:gd name="T9" fmla="*/ 175 h 331"/>
                <a:gd name="T10" fmla="*/ 161 w 266"/>
                <a:gd name="T11" fmla="*/ 175 h 331"/>
                <a:gd name="T12" fmla="*/ 94 w 266"/>
                <a:gd name="T13" fmla="*/ 86 h 331"/>
                <a:gd name="T14" fmla="*/ 72 w 266"/>
                <a:gd name="T15" fmla="*/ 59 h 331"/>
                <a:gd name="T16" fmla="*/ 139 w 266"/>
                <a:gd name="T17" fmla="*/ 69 h 331"/>
                <a:gd name="T18" fmla="*/ 179 w 266"/>
                <a:gd name="T19" fmla="*/ 86 h 331"/>
                <a:gd name="T20" fmla="*/ 179 w 266"/>
                <a:gd name="T21" fmla="*/ 87 h 331"/>
                <a:gd name="T22" fmla="*/ 248 w 266"/>
                <a:gd name="T23" fmla="*/ 167 h 331"/>
                <a:gd name="T24" fmla="*/ 250 w 266"/>
                <a:gd name="T25" fmla="*/ 165 h 331"/>
                <a:gd name="T26" fmla="*/ 250 w 266"/>
                <a:gd name="T27" fmla="*/ 164 h 331"/>
                <a:gd name="T28" fmla="*/ 250 w 266"/>
                <a:gd name="T29" fmla="*/ 164 h 331"/>
                <a:gd name="T30" fmla="*/ 183 w 266"/>
                <a:gd name="T31" fmla="*/ 84 h 331"/>
                <a:gd name="T32" fmla="*/ 135 w 266"/>
                <a:gd name="T33" fmla="*/ 64 h 331"/>
                <a:gd name="T34" fmla="*/ 70 w 266"/>
                <a:gd name="T35" fmla="*/ 58 h 331"/>
                <a:gd name="T36" fmla="*/ 49 w 266"/>
                <a:gd name="T37" fmla="*/ 33 h 331"/>
                <a:gd name="T38" fmla="*/ 1 w 266"/>
                <a:gd name="T39" fmla="*/ 0 h 331"/>
                <a:gd name="T40" fmla="*/ 1 w 266"/>
                <a:gd name="T41" fmla="*/ 2 h 331"/>
                <a:gd name="T42" fmla="*/ 52 w 266"/>
                <a:gd name="T43" fmla="*/ 43 h 331"/>
                <a:gd name="T44" fmla="*/ 67 w 266"/>
                <a:gd name="T45" fmla="*/ 59 h 331"/>
                <a:gd name="T46" fmla="*/ 67 w 266"/>
                <a:gd name="T47" fmla="*/ 60 h 331"/>
                <a:gd name="T48" fmla="*/ 67 w 266"/>
                <a:gd name="T49" fmla="*/ 60 h 331"/>
                <a:gd name="T50" fmla="*/ 95 w 266"/>
                <a:gd name="T51" fmla="*/ 92 h 331"/>
                <a:gd name="T52" fmla="*/ 101 w 266"/>
                <a:gd name="T53" fmla="*/ 132 h 331"/>
                <a:gd name="T54" fmla="*/ 101 w 266"/>
                <a:gd name="T55" fmla="*/ 140 h 331"/>
                <a:gd name="T56" fmla="*/ 100 w 266"/>
                <a:gd name="T57" fmla="*/ 140 h 331"/>
                <a:gd name="T58" fmla="*/ 83 w 266"/>
                <a:gd name="T59" fmla="*/ 198 h 331"/>
                <a:gd name="T60" fmla="*/ 88 w 266"/>
                <a:gd name="T61" fmla="*/ 234 h 331"/>
                <a:gd name="T62" fmla="*/ 89 w 266"/>
                <a:gd name="T63" fmla="*/ 268 h 331"/>
                <a:gd name="T64" fmla="*/ 92 w 266"/>
                <a:gd name="T65" fmla="*/ 268 h 331"/>
                <a:gd name="T66" fmla="*/ 92 w 266"/>
                <a:gd name="T67" fmla="*/ 266 h 331"/>
                <a:gd name="T68" fmla="*/ 105 w 266"/>
                <a:gd name="T69" fmla="*/ 142 h 331"/>
                <a:gd name="T70" fmla="*/ 104 w 266"/>
                <a:gd name="T71" fmla="*/ 129 h 331"/>
                <a:gd name="T72" fmla="*/ 98 w 266"/>
                <a:gd name="T73" fmla="*/ 96 h 331"/>
                <a:gd name="T74" fmla="*/ 144 w 266"/>
                <a:gd name="T75" fmla="*/ 157 h 331"/>
                <a:gd name="T76" fmla="*/ 158 w 266"/>
                <a:gd name="T77" fmla="*/ 179 h 331"/>
                <a:gd name="T78" fmla="*/ 168 w 266"/>
                <a:gd name="T79" fmla="*/ 252 h 331"/>
                <a:gd name="T80" fmla="*/ 190 w 266"/>
                <a:gd name="T81" fmla="*/ 289 h 331"/>
                <a:gd name="T82" fmla="*/ 210 w 266"/>
                <a:gd name="T83" fmla="*/ 329 h 331"/>
                <a:gd name="T84" fmla="*/ 213 w 266"/>
                <a:gd name="T85" fmla="*/ 32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66" h="331">
                  <a:moveTo>
                    <a:pt x="213" y="328"/>
                  </a:moveTo>
                  <a:cubicBezTo>
                    <a:pt x="213" y="327"/>
                    <a:pt x="212" y="327"/>
                    <a:pt x="212" y="326"/>
                  </a:cubicBezTo>
                  <a:cubicBezTo>
                    <a:pt x="222" y="311"/>
                    <a:pt x="226" y="290"/>
                    <a:pt x="228" y="273"/>
                  </a:cubicBezTo>
                  <a:cubicBezTo>
                    <a:pt x="230" y="256"/>
                    <a:pt x="230" y="237"/>
                    <a:pt x="223" y="222"/>
                  </a:cubicBezTo>
                  <a:cubicBezTo>
                    <a:pt x="213" y="199"/>
                    <a:pt x="189" y="169"/>
                    <a:pt x="161" y="175"/>
                  </a:cubicBezTo>
                  <a:cubicBezTo>
                    <a:pt x="161" y="175"/>
                    <a:pt x="161" y="175"/>
                    <a:pt x="161" y="175"/>
                  </a:cubicBezTo>
                  <a:cubicBezTo>
                    <a:pt x="142" y="143"/>
                    <a:pt x="118" y="113"/>
                    <a:pt x="94" y="86"/>
                  </a:cubicBezTo>
                  <a:cubicBezTo>
                    <a:pt x="87" y="77"/>
                    <a:pt x="79" y="68"/>
                    <a:pt x="72" y="59"/>
                  </a:cubicBezTo>
                  <a:cubicBezTo>
                    <a:pt x="94" y="54"/>
                    <a:pt x="118" y="62"/>
                    <a:pt x="139" y="69"/>
                  </a:cubicBezTo>
                  <a:cubicBezTo>
                    <a:pt x="153" y="74"/>
                    <a:pt x="166" y="79"/>
                    <a:pt x="179" y="86"/>
                  </a:cubicBezTo>
                  <a:cubicBezTo>
                    <a:pt x="179" y="86"/>
                    <a:pt x="179" y="87"/>
                    <a:pt x="179" y="87"/>
                  </a:cubicBezTo>
                  <a:cubicBezTo>
                    <a:pt x="178" y="127"/>
                    <a:pt x="224" y="143"/>
                    <a:pt x="248" y="167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50" y="165"/>
                    <a:pt x="250" y="164"/>
                    <a:pt x="250" y="164"/>
                  </a:cubicBezTo>
                  <a:cubicBezTo>
                    <a:pt x="250" y="164"/>
                    <a:pt x="250" y="164"/>
                    <a:pt x="250" y="164"/>
                  </a:cubicBezTo>
                  <a:cubicBezTo>
                    <a:pt x="266" y="128"/>
                    <a:pt x="223" y="69"/>
                    <a:pt x="183" y="84"/>
                  </a:cubicBezTo>
                  <a:cubicBezTo>
                    <a:pt x="168" y="75"/>
                    <a:pt x="151" y="69"/>
                    <a:pt x="135" y="64"/>
                  </a:cubicBezTo>
                  <a:cubicBezTo>
                    <a:pt x="116" y="58"/>
                    <a:pt x="90" y="50"/>
                    <a:pt x="70" y="58"/>
                  </a:cubicBezTo>
                  <a:cubicBezTo>
                    <a:pt x="63" y="49"/>
                    <a:pt x="56" y="41"/>
                    <a:pt x="49" y="33"/>
                  </a:cubicBezTo>
                  <a:cubicBezTo>
                    <a:pt x="36" y="20"/>
                    <a:pt x="20" y="3"/>
                    <a:pt x="1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22" y="11"/>
                    <a:pt x="38" y="26"/>
                    <a:pt x="52" y="43"/>
                  </a:cubicBezTo>
                  <a:cubicBezTo>
                    <a:pt x="57" y="48"/>
                    <a:pt x="62" y="54"/>
                    <a:pt x="67" y="59"/>
                  </a:cubicBezTo>
                  <a:cubicBezTo>
                    <a:pt x="66" y="59"/>
                    <a:pt x="67" y="60"/>
                    <a:pt x="67" y="60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77" y="70"/>
                    <a:pt x="86" y="81"/>
                    <a:pt x="95" y="92"/>
                  </a:cubicBezTo>
                  <a:cubicBezTo>
                    <a:pt x="98" y="105"/>
                    <a:pt x="101" y="118"/>
                    <a:pt x="101" y="132"/>
                  </a:cubicBezTo>
                  <a:cubicBezTo>
                    <a:pt x="101" y="135"/>
                    <a:pt x="101" y="137"/>
                    <a:pt x="101" y="140"/>
                  </a:cubicBezTo>
                  <a:cubicBezTo>
                    <a:pt x="101" y="140"/>
                    <a:pt x="101" y="140"/>
                    <a:pt x="100" y="140"/>
                  </a:cubicBezTo>
                  <a:cubicBezTo>
                    <a:pt x="84" y="155"/>
                    <a:pt x="81" y="177"/>
                    <a:pt x="83" y="198"/>
                  </a:cubicBezTo>
                  <a:cubicBezTo>
                    <a:pt x="84" y="210"/>
                    <a:pt x="86" y="222"/>
                    <a:pt x="88" y="234"/>
                  </a:cubicBezTo>
                  <a:cubicBezTo>
                    <a:pt x="89" y="246"/>
                    <a:pt x="89" y="257"/>
                    <a:pt x="89" y="268"/>
                  </a:cubicBezTo>
                  <a:cubicBezTo>
                    <a:pt x="89" y="270"/>
                    <a:pt x="92" y="270"/>
                    <a:pt x="92" y="268"/>
                  </a:cubicBezTo>
                  <a:cubicBezTo>
                    <a:pt x="92" y="267"/>
                    <a:pt x="92" y="266"/>
                    <a:pt x="92" y="266"/>
                  </a:cubicBezTo>
                  <a:cubicBezTo>
                    <a:pt x="111" y="230"/>
                    <a:pt x="153" y="170"/>
                    <a:pt x="105" y="142"/>
                  </a:cubicBezTo>
                  <a:cubicBezTo>
                    <a:pt x="104" y="137"/>
                    <a:pt x="104" y="133"/>
                    <a:pt x="104" y="129"/>
                  </a:cubicBezTo>
                  <a:cubicBezTo>
                    <a:pt x="103" y="118"/>
                    <a:pt x="103" y="106"/>
                    <a:pt x="98" y="96"/>
                  </a:cubicBezTo>
                  <a:cubicBezTo>
                    <a:pt x="115" y="116"/>
                    <a:pt x="130" y="136"/>
                    <a:pt x="144" y="157"/>
                  </a:cubicBezTo>
                  <a:cubicBezTo>
                    <a:pt x="149" y="164"/>
                    <a:pt x="153" y="171"/>
                    <a:pt x="158" y="179"/>
                  </a:cubicBezTo>
                  <a:cubicBezTo>
                    <a:pt x="155" y="204"/>
                    <a:pt x="157" y="229"/>
                    <a:pt x="168" y="252"/>
                  </a:cubicBezTo>
                  <a:cubicBezTo>
                    <a:pt x="174" y="265"/>
                    <a:pt x="182" y="277"/>
                    <a:pt x="190" y="289"/>
                  </a:cubicBezTo>
                  <a:cubicBezTo>
                    <a:pt x="198" y="302"/>
                    <a:pt x="204" y="315"/>
                    <a:pt x="210" y="329"/>
                  </a:cubicBezTo>
                  <a:cubicBezTo>
                    <a:pt x="211" y="331"/>
                    <a:pt x="213" y="330"/>
                    <a:pt x="213" y="328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 flipH="1">
              <a:off x="4515996" y="2491581"/>
              <a:ext cx="546100" cy="498475"/>
            </a:xfrm>
            <a:custGeom>
              <a:avLst/>
              <a:gdLst>
                <a:gd name="T0" fmla="*/ 145 w 199"/>
                <a:gd name="T1" fmla="*/ 150 h 181"/>
                <a:gd name="T2" fmla="*/ 169 w 199"/>
                <a:gd name="T3" fmla="*/ 142 h 181"/>
                <a:gd name="T4" fmla="*/ 176 w 199"/>
                <a:gd name="T5" fmla="*/ 118 h 181"/>
                <a:gd name="T6" fmla="*/ 184 w 199"/>
                <a:gd name="T7" fmla="*/ 88 h 181"/>
                <a:gd name="T8" fmla="*/ 130 w 199"/>
                <a:gd name="T9" fmla="*/ 107 h 181"/>
                <a:gd name="T10" fmla="*/ 128 w 199"/>
                <a:gd name="T11" fmla="*/ 107 h 181"/>
                <a:gd name="T12" fmla="*/ 128 w 199"/>
                <a:gd name="T13" fmla="*/ 108 h 181"/>
                <a:gd name="T14" fmla="*/ 90 w 199"/>
                <a:gd name="T15" fmla="*/ 87 h 181"/>
                <a:gd name="T16" fmla="*/ 54 w 199"/>
                <a:gd name="T17" fmla="*/ 57 h 181"/>
                <a:gd name="T18" fmla="*/ 25 w 199"/>
                <a:gd name="T19" fmla="*/ 22 h 181"/>
                <a:gd name="T20" fmla="*/ 2 w 199"/>
                <a:gd name="T21" fmla="*/ 0 h 181"/>
                <a:gd name="T22" fmla="*/ 1 w 199"/>
                <a:gd name="T23" fmla="*/ 1 h 181"/>
                <a:gd name="T24" fmla="*/ 59 w 199"/>
                <a:gd name="T25" fmla="*/ 68 h 181"/>
                <a:gd name="T26" fmla="*/ 126 w 199"/>
                <a:gd name="T27" fmla="*/ 111 h 181"/>
                <a:gd name="T28" fmla="*/ 115 w 199"/>
                <a:gd name="T29" fmla="*/ 133 h 181"/>
                <a:gd name="T30" fmla="*/ 111 w 199"/>
                <a:gd name="T31" fmla="*/ 159 h 181"/>
                <a:gd name="T32" fmla="*/ 145 w 199"/>
                <a:gd name="T33" fmla="*/ 15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9" h="181">
                  <a:moveTo>
                    <a:pt x="145" y="150"/>
                  </a:moveTo>
                  <a:cubicBezTo>
                    <a:pt x="153" y="154"/>
                    <a:pt x="164" y="149"/>
                    <a:pt x="169" y="142"/>
                  </a:cubicBezTo>
                  <a:cubicBezTo>
                    <a:pt x="175" y="135"/>
                    <a:pt x="178" y="126"/>
                    <a:pt x="176" y="118"/>
                  </a:cubicBezTo>
                  <a:cubicBezTo>
                    <a:pt x="188" y="114"/>
                    <a:pt x="199" y="96"/>
                    <a:pt x="184" y="88"/>
                  </a:cubicBezTo>
                  <a:cubicBezTo>
                    <a:pt x="164" y="78"/>
                    <a:pt x="144" y="94"/>
                    <a:pt x="130" y="107"/>
                  </a:cubicBezTo>
                  <a:cubicBezTo>
                    <a:pt x="129" y="107"/>
                    <a:pt x="129" y="107"/>
                    <a:pt x="128" y="107"/>
                  </a:cubicBezTo>
                  <a:cubicBezTo>
                    <a:pt x="128" y="107"/>
                    <a:pt x="128" y="108"/>
                    <a:pt x="128" y="108"/>
                  </a:cubicBezTo>
                  <a:cubicBezTo>
                    <a:pt x="115" y="100"/>
                    <a:pt x="102" y="95"/>
                    <a:pt x="90" y="87"/>
                  </a:cubicBezTo>
                  <a:cubicBezTo>
                    <a:pt x="77" y="78"/>
                    <a:pt x="65" y="69"/>
                    <a:pt x="54" y="57"/>
                  </a:cubicBezTo>
                  <a:cubicBezTo>
                    <a:pt x="44" y="46"/>
                    <a:pt x="34" y="34"/>
                    <a:pt x="25" y="22"/>
                  </a:cubicBezTo>
                  <a:cubicBezTo>
                    <a:pt x="18" y="14"/>
                    <a:pt x="11" y="5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22" y="22"/>
                    <a:pt x="37" y="47"/>
                    <a:pt x="59" y="68"/>
                  </a:cubicBezTo>
                  <a:cubicBezTo>
                    <a:pt x="78" y="85"/>
                    <a:pt x="101" y="102"/>
                    <a:pt x="126" y="111"/>
                  </a:cubicBezTo>
                  <a:cubicBezTo>
                    <a:pt x="121" y="118"/>
                    <a:pt x="118" y="125"/>
                    <a:pt x="115" y="133"/>
                  </a:cubicBezTo>
                  <a:cubicBezTo>
                    <a:pt x="112" y="141"/>
                    <a:pt x="109" y="151"/>
                    <a:pt x="111" y="159"/>
                  </a:cubicBezTo>
                  <a:cubicBezTo>
                    <a:pt x="118" y="181"/>
                    <a:pt x="140" y="162"/>
                    <a:pt x="145" y="150"/>
                  </a:cubicBezTo>
                  <a:close/>
                </a:path>
              </a:pathLst>
            </a:custGeom>
            <a:solidFill>
              <a:srgbClr val="FF9D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 flipH="1">
              <a:off x="4636646" y="2458243"/>
              <a:ext cx="307975" cy="201613"/>
            </a:xfrm>
            <a:custGeom>
              <a:avLst/>
              <a:gdLst>
                <a:gd name="T0" fmla="*/ 110 w 112"/>
                <a:gd name="T1" fmla="*/ 6 h 73"/>
                <a:gd name="T2" fmla="*/ 46 w 112"/>
                <a:gd name="T3" fmla="*/ 15 h 73"/>
                <a:gd name="T4" fmla="*/ 1 w 112"/>
                <a:gd name="T5" fmla="*/ 61 h 73"/>
                <a:gd name="T6" fmla="*/ 1 w 112"/>
                <a:gd name="T7" fmla="*/ 61 h 73"/>
                <a:gd name="T8" fmla="*/ 1 w 112"/>
                <a:gd name="T9" fmla="*/ 63 h 73"/>
                <a:gd name="T10" fmla="*/ 1 w 112"/>
                <a:gd name="T11" fmla="*/ 64 h 73"/>
                <a:gd name="T12" fmla="*/ 2 w 112"/>
                <a:gd name="T13" fmla="*/ 64 h 73"/>
                <a:gd name="T14" fmla="*/ 2 w 112"/>
                <a:gd name="T15" fmla="*/ 64 h 73"/>
                <a:gd name="T16" fmla="*/ 66 w 112"/>
                <a:gd name="T17" fmla="*/ 56 h 73"/>
                <a:gd name="T18" fmla="*/ 109 w 112"/>
                <a:gd name="T19" fmla="*/ 9 h 73"/>
                <a:gd name="T20" fmla="*/ 110 w 112"/>
                <a:gd name="T21" fmla="*/ 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73">
                  <a:moveTo>
                    <a:pt x="110" y="6"/>
                  </a:moveTo>
                  <a:cubicBezTo>
                    <a:pt x="89" y="0"/>
                    <a:pt x="64" y="6"/>
                    <a:pt x="46" y="15"/>
                  </a:cubicBezTo>
                  <a:cubicBezTo>
                    <a:pt x="27" y="25"/>
                    <a:pt x="7" y="39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0" y="62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0" y="73"/>
                    <a:pt x="49" y="65"/>
                    <a:pt x="66" y="56"/>
                  </a:cubicBezTo>
                  <a:cubicBezTo>
                    <a:pt x="84" y="47"/>
                    <a:pt x="104" y="30"/>
                    <a:pt x="109" y="9"/>
                  </a:cubicBezTo>
                  <a:cubicBezTo>
                    <a:pt x="111" y="9"/>
                    <a:pt x="112" y="7"/>
                    <a:pt x="110" y="6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 flipH="1">
              <a:off x="4843021" y="2683668"/>
              <a:ext cx="142875" cy="341313"/>
            </a:xfrm>
            <a:custGeom>
              <a:avLst/>
              <a:gdLst>
                <a:gd name="T0" fmla="*/ 19 w 52"/>
                <a:gd name="T1" fmla="*/ 123 h 124"/>
                <a:gd name="T2" fmla="*/ 47 w 52"/>
                <a:gd name="T3" fmla="*/ 60 h 124"/>
                <a:gd name="T4" fmla="*/ 36 w 52"/>
                <a:gd name="T5" fmla="*/ 2 h 124"/>
                <a:gd name="T6" fmla="*/ 36 w 52"/>
                <a:gd name="T7" fmla="*/ 1 h 124"/>
                <a:gd name="T8" fmla="*/ 36 w 52"/>
                <a:gd name="T9" fmla="*/ 0 h 124"/>
                <a:gd name="T10" fmla="*/ 35 w 52"/>
                <a:gd name="T11" fmla="*/ 1 h 124"/>
                <a:gd name="T12" fmla="*/ 35 w 52"/>
                <a:gd name="T13" fmla="*/ 1 h 124"/>
                <a:gd name="T14" fmla="*/ 13 w 52"/>
                <a:gd name="T15" fmla="*/ 120 h 124"/>
                <a:gd name="T16" fmla="*/ 16 w 52"/>
                <a:gd name="T17" fmla="*/ 121 h 124"/>
                <a:gd name="T18" fmla="*/ 19 w 52"/>
                <a:gd name="T1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24">
                  <a:moveTo>
                    <a:pt x="19" y="123"/>
                  </a:moveTo>
                  <a:cubicBezTo>
                    <a:pt x="35" y="106"/>
                    <a:pt x="44" y="82"/>
                    <a:pt x="47" y="60"/>
                  </a:cubicBezTo>
                  <a:cubicBezTo>
                    <a:pt x="50" y="42"/>
                    <a:pt x="52" y="14"/>
                    <a:pt x="36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6" y="0"/>
                    <a:pt x="36" y="0"/>
                  </a:cubicBezTo>
                  <a:cubicBezTo>
                    <a:pt x="35" y="0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0" y="30"/>
                    <a:pt x="0" y="81"/>
                    <a:pt x="13" y="120"/>
                  </a:cubicBezTo>
                  <a:cubicBezTo>
                    <a:pt x="14" y="121"/>
                    <a:pt x="15" y="122"/>
                    <a:pt x="16" y="121"/>
                  </a:cubicBezTo>
                  <a:cubicBezTo>
                    <a:pt x="16" y="123"/>
                    <a:pt x="18" y="124"/>
                    <a:pt x="19" y="123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 flipH="1">
              <a:off x="2636396" y="2543968"/>
              <a:ext cx="392113" cy="569913"/>
            </a:xfrm>
            <a:custGeom>
              <a:avLst/>
              <a:gdLst>
                <a:gd name="T0" fmla="*/ 47 w 143"/>
                <a:gd name="T1" fmla="*/ 202 h 207"/>
                <a:gd name="T2" fmla="*/ 68 w 143"/>
                <a:gd name="T3" fmla="*/ 192 h 207"/>
                <a:gd name="T4" fmla="*/ 61 w 143"/>
                <a:gd name="T5" fmla="*/ 176 h 207"/>
                <a:gd name="T6" fmla="*/ 60 w 143"/>
                <a:gd name="T7" fmla="*/ 175 h 207"/>
                <a:gd name="T8" fmla="*/ 58 w 143"/>
                <a:gd name="T9" fmla="*/ 174 h 207"/>
                <a:gd name="T10" fmla="*/ 71 w 143"/>
                <a:gd name="T11" fmla="*/ 131 h 207"/>
                <a:gd name="T12" fmla="*/ 99 w 143"/>
                <a:gd name="T13" fmla="*/ 181 h 207"/>
                <a:gd name="T14" fmla="*/ 94 w 143"/>
                <a:gd name="T15" fmla="*/ 198 h 207"/>
                <a:gd name="T16" fmla="*/ 107 w 143"/>
                <a:gd name="T17" fmla="*/ 203 h 207"/>
                <a:gd name="T18" fmla="*/ 114 w 143"/>
                <a:gd name="T19" fmla="*/ 189 h 207"/>
                <a:gd name="T20" fmla="*/ 104 w 143"/>
                <a:gd name="T21" fmla="*/ 181 h 207"/>
                <a:gd name="T22" fmla="*/ 88 w 143"/>
                <a:gd name="T23" fmla="*/ 153 h 207"/>
                <a:gd name="T24" fmla="*/ 112 w 143"/>
                <a:gd name="T25" fmla="*/ 162 h 207"/>
                <a:gd name="T26" fmla="*/ 121 w 143"/>
                <a:gd name="T27" fmla="*/ 172 h 207"/>
                <a:gd name="T28" fmla="*/ 135 w 143"/>
                <a:gd name="T29" fmla="*/ 168 h 207"/>
                <a:gd name="T30" fmla="*/ 128 w 143"/>
                <a:gd name="T31" fmla="*/ 152 h 207"/>
                <a:gd name="T32" fmla="*/ 112 w 143"/>
                <a:gd name="T33" fmla="*/ 157 h 207"/>
                <a:gd name="T34" fmla="*/ 112 w 143"/>
                <a:gd name="T35" fmla="*/ 157 h 207"/>
                <a:gd name="T36" fmla="*/ 86 w 143"/>
                <a:gd name="T37" fmla="*/ 150 h 207"/>
                <a:gd name="T38" fmla="*/ 62 w 143"/>
                <a:gd name="T39" fmla="*/ 97 h 207"/>
                <a:gd name="T40" fmla="*/ 117 w 143"/>
                <a:gd name="T41" fmla="*/ 119 h 207"/>
                <a:gd name="T42" fmla="*/ 129 w 143"/>
                <a:gd name="T43" fmla="*/ 130 h 207"/>
                <a:gd name="T44" fmla="*/ 143 w 143"/>
                <a:gd name="T45" fmla="*/ 118 h 207"/>
                <a:gd name="T46" fmla="*/ 131 w 143"/>
                <a:gd name="T47" fmla="*/ 102 h 207"/>
                <a:gd name="T48" fmla="*/ 119 w 143"/>
                <a:gd name="T49" fmla="*/ 111 h 207"/>
                <a:gd name="T50" fmla="*/ 117 w 143"/>
                <a:gd name="T51" fmla="*/ 113 h 207"/>
                <a:gd name="T52" fmla="*/ 117 w 143"/>
                <a:gd name="T53" fmla="*/ 115 h 207"/>
                <a:gd name="T54" fmla="*/ 61 w 143"/>
                <a:gd name="T55" fmla="*/ 93 h 207"/>
                <a:gd name="T56" fmla="*/ 47 w 143"/>
                <a:gd name="T57" fmla="*/ 33 h 207"/>
                <a:gd name="T58" fmla="*/ 109 w 143"/>
                <a:gd name="T59" fmla="*/ 60 h 207"/>
                <a:gd name="T60" fmla="*/ 124 w 143"/>
                <a:gd name="T61" fmla="*/ 70 h 207"/>
                <a:gd name="T62" fmla="*/ 135 w 143"/>
                <a:gd name="T63" fmla="*/ 58 h 207"/>
                <a:gd name="T64" fmla="*/ 120 w 143"/>
                <a:gd name="T65" fmla="*/ 44 h 207"/>
                <a:gd name="T66" fmla="*/ 109 w 143"/>
                <a:gd name="T67" fmla="*/ 55 h 207"/>
                <a:gd name="T68" fmla="*/ 47 w 143"/>
                <a:gd name="T69" fmla="*/ 30 h 207"/>
                <a:gd name="T70" fmla="*/ 41 w 143"/>
                <a:gd name="T71" fmla="*/ 1 h 207"/>
                <a:gd name="T72" fmla="*/ 40 w 143"/>
                <a:gd name="T73" fmla="*/ 1 h 207"/>
                <a:gd name="T74" fmla="*/ 47 w 143"/>
                <a:gd name="T75" fmla="*/ 61 h 207"/>
                <a:gd name="T76" fmla="*/ 37 w 143"/>
                <a:gd name="T77" fmla="*/ 91 h 207"/>
                <a:gd name="T78" fmla="*/ 23 w 143"/>
                <a:gd name="T79" fmla="*/ 111 h 207"/>
                <a:gd name="T80" fmla="*/ 17 w 143"/>
                <a:gd name="T81" fmla="*/ 110 h 207"/>
                <a:gd name="T82" fmla="*/ 15 w 143"/>
                <a:gd name="T83" fmla="*/ 110 h 207"/>
                <a:gd name="T84" fmla="*/ 5 w 143"/>
                <a:gd name="T85" fmla="*/ 128 h 207"/>
                <a:gd name="T86" fmla="*/ 27 w 143"/>
                <a:gd name="T87" fmla="*/ 140 h 207"/>
                <a:gd name="T88" fmla="*/ 35 w 143"/>
                <a:gd name="T89" fmla="*/ 119 h 207"/>
                <a:gd name="T90" fmla="*/ 28 w 143"/>
                <a:gd name="T91" fmla="*/ 113 h 207"/>
                <a:gd name="T92" fmla="*/ 49 w 143"/>
                <a:gd name="T93" fmla="*/ 68 h 207"/>
                <a:gd name="T94" fmla="*/ 69 w 143"/>
                <a:gd name="T95" fmla="*/ 126 h 207"/>
                <a:gd name="T96" fmla="*/ 68 w 143"/>
                <a:gd name="T97" fmla="*/ 126 h 207"/>
                <a:gd name="T98" fmla="*/ 53 w 143"/>
                <a:gd name="T99" fmla="*/ 174 h 207"/>
                <a:gd name="T100" fmla="*/ 41 w 143"/>
                <a:gd name="T101" fmla="*/ 184 h 207"/>
                <a:gd name="T102" fmla="*/ 47 w 143"/>
                <a:gd name="T103" fmla="*/ 2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3" h="207">
                  <a:moveTo>
                    <a:pt x="47" y="202"/>
                  </a:moveTo>
                  <a:cubicBezTo>
                    <a:pt x="54" y="207"/>
                    <a:pt x="65" y="199"/>
                    <a:pt x="68" y="192"/>
                  </a:cubicBezTo>
                  <a:cubicBezTo>
                    <a:pt x="70" y="185"/>
                    <a:pt x="67" y="178"/>
                    <a:pt x="61" y="176"/>
                  </a:cubicBezTo>
                  <a:cubicBezTo>
                    <a:pt x="61" y="175"/>
                    <a:pt x="60" y="175"/>
                    <a:pt x="60" y="175"/>
                  </a:cubicBezTo>
                  <a:cubicBezTo>
                    <a:pt x="60" y="175"/>
                    <a:pt x="59" y="175"/>
                    <a:pt x="58" y="174"/>
                  </a:cubicBezTo>
                  <a:cubicBezTo>
                    <a:pt x="66" y="162"/>
                    <a:pt x="71" y="146"/>
                    <a:pt x="71" y="131"/>
                  </a:cubicBezTo>
                  <a:cubicBezTo>
                    <a:pt x="79" y="149"/>
                    <a:pt x="89" y="165"/>
                    <a:pt x="99" y="181"/>
                  </a:cubicBezTo>
                  <a:cubicBezTo>
                    <a:pt x="95" y="185"/>
                    <a:pt x="90" y="192"/>
                    <a:pt x="94" y="198"/>
                  </a:cubicBezTo>
                  <a:cubicBezTo>
                    <a:pt x="96" y="202"/>
                    <a:pt x="102" y="204"/>
                    <a:pt x="107" y="203"/>
                  </a:cubicBezTo>
                  <a:cubicBezTo>
                    <a:pt x="114" y="202"/>
                    <a:pt x="116" y="195"/>
                    <a:pt x="114" y="189"/>
                  </a:cubicBezTo>
                  <a:cubicBezTo>
                    <a:pt x="113" y="183"/>
                    <a:pt x="109" y="180"/>
                    <a:pt x="104" y="181"/>
                  </a:cubicBezTo>
                  <a:cubicBezTo>
                    <a:pt x="98" y="172"/>
                    <a:pt x="93" y="163"/>
                    <a:pt x="88" y="153"/>
                  </a:cubicBezTo>
                  <a:cubicBezTo>
                    <a:pt x="95" y="157"/>
                    <a:pt x="104" y="160"/>
                    <a:pt x="112" y="162"/>
                  </a:cubicBezTo>
                  <a:cubicBezTo>
                    <a:pt x="113" y="166"/>
                    <a:pt x="116" y="170"/>
                    <a:pt x="121" y="172"/>
                  </a:cubicBezTo>
                  <a:cubicBezTo>
                    <a:pt x="126" y="173"/>
                    <a:pt x="132" y="172"/>
                    <a:pt x="135" y="168"/>
                  </a:cubicBezTo>
                  <a:cubicBezTo>
                    <a:pt x="138" y="163"/>
                    <a:pt x="133" y="155"/>
                    <a:pt x="128" y="152"/>
                  </a:cubicBezTo>
                  <a:cubicBezTo>
                    <a:pt x="123" y="149"/>
                    <a:pt x="115" y="151"/>
                    <a:pt x="112" y="157"/>
                  </a:cubicBezTo>
                  <a:cubicBezTo>
                    <a:pt x="112" y="157"/>
                    <a:pt x="112" y="157"/>
                    <a:pt x="112" y="157"/>
                  </a:cubicBezTo>
                  <a:cubicBezTo>
                    <a:pt x="103" y="156"/>
                    <a:pt x="95" y="153"/>
                    <a:pt x="86" y="150"/>
                  </a:cubicBezTo>
                  <a:cubicBezTo>
                    <a:pt x="77" y="133"/>
                    <a:pt x="68" y="116"/>
                    <a:pt x="62" y="97"/>
                  </a:cubicBezTo>
                  <a:cubicBezTo>
                    <a:pt x="76" y="111"/>
                    <a:pt x="98" y="117"/>
                    <a:pt x="117" y="119"/>
                  </a:cubicBezTo>
                  <a:cubicBezTo>
                    <a:pt x="119" y="125"/>
                    <a:pt x="122" y="129"/>
                    <a:pt x="129" y="130"/>
                  </a:cubicBezTo>
                  <a:cubicBezTo>
                    <a:pt x="135" y="130"/>
                    <a:pt x="142" y="125"/>
                    <a:pt x="143" y="118"/>
                  </a:cubicBezTo>
                  <a:cubicBezTo>
                    <a:pt x="143" y="111"/>
                    <a:pt x="139" y="101"/>
                    <a:pt x="131" y="102"/>
                  </a:cubicBezTo>
                  <a:cubicBezTo>
                    <a:pt x="126" y="103"/>
                    <a:pt x="121" y="106"/>
                    <a:pt x="119" y="111"/>
                  </a:cubicBezTo>
                  <a:cubicBezTo>
                    <a:pt x="118" y="111"/>
                    <a:pt x="117" y="112"/>
                    <a:pt x="117" y="113"/>
                  </a:cubicBezTo>
                  <a:cubicBezTo>
                    <a:pt x="117" y="113"/>
                    <a:pt x="117" y="114"/>
                    <a:pt x="117" y="115"/>
                  </a:cubicBezTo>
                  <a:cubicBezTo>
                    <a:pt x="96" y="111"/>
                    <a:pt x="77" y="108"/>
                    <a:pt x="61" y="93"/>
                  </a:cubicBezTo>
                  <a:cubicBezTo>
                    <a:pt x="55" y="73"/>
                    <a:pt x="51" y="53"/>
                    <a:pt x="47" y="33"/>
                  </a:cubicBezTo>
                  <a:cubicBezTo>
                    <a:pt x="62" y="48"/>
                    <a:pt x="87" y="57"/>
                    <a:pt x="109" y="60"/>
                  </a:cubicBezTo>
                  <a:cubicBezTo>
                    <a:pt x="110" y="67"/>
                    <a:pt x="118" y="72"/>
                    <a:pt x="124" y="70"/>
                  </a:cubicBezTo>
                  <a:cubicBezTo>
                    <a:pt x="130" y="69"/>
                    <a:pt x="134" y="64"/>
                    <a:pt x="135" y="58"/>
                  </a:cubicBezTo>
                  <a:cubicBezTo>
                    <a:pt x="135" y="50"/>
                    <a:pt x="127" y="44"/>
                    <a:pt x="120" y="44"/>
                  </a:cubicBezTo>
                  <a:cubicBezTo>
                    <a:pt x="113" y="45"/>
                    <a:pt x="109" y="50"/>
                    <a:pt x="109" y="55"/>
                  </a:cubicBezTo>
                  <a:cubicBezTo>
                    <a:pt x="87" y="49"/>
                    <a:pt x="65" y="45"/>
                    <a:pt x="47" y="30"/>
                  </a:cubicBezTo>
                  <a:cubicBezTo>
                    <a:pt x="45" y="20"/>
                    <a:pt x="43" y="10"/>
                    <a:pt x="41" y="1"/>
                  </a:cubicBezTo>
                  <a:cubicBezTo>
                    <a:pt x="41" y="0"/>
                    <a:pt x="40" y="0"/>
                    <a:pt x="40" y="1"/>
                  </a:cubicBezTo>
                  <a:cubicBezTo>
                    <a:pt x="41" y="21"/>
                    <a:pt x="43" y="41"/>
                    <a:pt x="47" y="61"/>
                  </a:cubicBezTo>
                  <a:cubicBezTo>
                    <a:pt x="45" y="71"/>
                    <a:pt x="43" y="81"/>
                    <a:pt x="37" y="91"/>
                  </a:cubicBezTo>
                  <a:cubicBezTo>
                    <a:pt x="33" y="98"/>
                    <a:pt x="28" y="104"/>
                    <a:pt x="23" y="111"/>
                  </a:cubicBezTo>
                  <a:cubicBezTo>
                    <a:pt x="21" y="110"/>
                    <a:pt x="19" y="110"/>
                    <a:pt x="17" y="110"/>
                  </a:cubicBezTo>
                  <a:cubicBezTo>
                    <a:pt x="17" y="110"/>
                    <a:pt x="16" y="109"/>
                    <a:pt x="15" y="110"/>
                  </a:cubicBezTo>
                  <a:cubicBezTo>
                    <a:pt x="6" y="111"/>
                    <a:pt x="0" y="120"/>
                    <a:pt x="5" y="128"/>
                  </a:cubicBezTo>
                  <a:cubicBezTo>
                    <a:pt x="9" y="135"/>
                    <a:pt x="19" y="142"/>
                    <a:pt x="27" y="140"/>
                  </a:cubicBezTo>
                  <a:cubicBezTo>
                    <a:pt x="36" y="138"/>
                    <a:pt x="42" y="126"/>
                    <a:pt x="35" y="119"/>
                  </a:cubicBezTo>
                  <a:cubicBezTo>
                    <a:pt x="34" y="116"/>
                    <a:pt x="31" y="114"/>
                    <a:pt x="28" y="113"/>
                  </a:cubicBezTo>
                  <a:cubicBezTo>
                    <a:pt x="38" y="101"/>
                    <a:pt x="47" y="84"/>
                    <a:pt x="49" y="68"/>
                  </a:cubicBezTo>
                  <a:cubicBezTo>
                    <a:pt x="54" y="88"/>
                    <a:pt x="60" y="107"/>
                    <a:pt x="69" y="126"/>
                  </a:cubicBezTo>
                  <a:cubicBezTo>
                    <a:pt x="69" y="126"/>
                    <a:pt x="68" y="126"/>
                    <a:pt x="68" y="126"/>
                  </a:cubicBezTo>
                  <a:cubicBezTo>
                    <a:pt x="67" y="144"/>
                    <a:pt x="60" y="158"/>
                    <a:pt x="53" y="174"/>
                  </a:cubicBezTo>
                  <a:cubicBezTo>
                    <a:pt x="47" y="174"/>
                    <a:pt x="43" y="178"/>
                    <a:pt x="41" y="184"/>
                  </a:cubicBezTo>
                  <a:cubicBezTo>
                    <a:pt x="39" y="190"/>
                    <a:pt x="41" y="199"/>
                    <a:pt x="47" y="202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 flipH="1">
              <a:off x="3142808" y="1804193"/>
              <a:ext cx="230188" cy="236538"/>
            </a:xfrm>
            <a:custGeom>
              <a:avLst/>
              <a:gdLst>
                <a:gd name="T0" fmla="*/ 73 w 84"/>
                <a:gd name="T1" fmla="*/ 69 h 86"/>
                <a:gd name="T2" fmla="*/ 63 w 84"/>
                <a:gd name="T3" fmla="*/ 53 h 86"/>
                <a:gd name="T4" fmla="*/ 50 w 84"/>
                <a:gd name="T5" fmla="*/ 16 h 86"/>
                <a:gd name="T6" fmla="*/ 41 w 84"/>
                <a:gd name="T7" fmla="*/ 1 h 86"/>
                <a:gd name="T8" fmla="*/ 27 w 84"/>
                <a:gd name="T9" fmla="*/ 9 h 86"/>
                <a:gd name="T10" fmla="*/ 0 w 84"/>
                <a:gd name="T11" fmla="*/ 52 h 86"/>
                <a:gd name="T12" fmla="*/ 0 w 84"/>
                <a:gd name="T13" fmla="*/ 53 h 86"/>
                <a:gd name="T14" fmla="*/ 0 w 84"/>
                <a:gd name="T15" fmla="*/ 53 h 86"/>
                <a:gd name="T16" fmla="*/ 0 w 84"/>
                <a:gd name="T17" fmla="*/ 55 h 86"/>
                <a:gd name="T18" fmla="*/ 1 w 84"/>
                <a:gd name="T19" fmla="*/ 55 h 86"/>
                <a:gd name="T20" fmla="*/ 2 w 84"/>
                <a:gd name="T21" fmla="*/ 55 h 86"/>
                <a:gd name="T22" fmla="*/ 3 w 84"/>
                <a:gd name="T23" fmla="*/ 56 h 86"/>
                <a:gd name="T24" fmla="*/ 3 w 84"/>
                <a:gd name="T25" fmla="*/ 56 h 86"/>
                <a:gd name="T26" fmla="*/ 61 w 84"/>
                <a:gd name="T27" fmla="*/ 80 h 86"/>
                <a:gd name="T28" fmla="*/ 73 w 84"/>
                <a:gd name="T29" fmla="*/ 6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6">
                  <a:moveTo>
                    <a:pt x="73" y="69"/>
                  </a:moveTo>
                  <a:cubicBezTo>
                    <a:pt x="74" y="61"/>
                    <a:pt x="69" y="57"/>
                    <a:pt x="63" y="53"/>
                  </a:cubicBezTo>
                  <a:cubicBezTo>
                    <a:pt x="84" y="42"/>
                    <a:pt x="69" y="11"/>
                    <a:pt x="50" y="16"/>
                  </a:cubicBezTo>
                  <a:cubicBezTo>
                    <a:pt x="49" y="10"/>
                    <a:pt x="47" y="3"/>
                    <a:pt x="41" y="1"/>
                  </a:cubicBezTo>
                  <a:cubicBezTo>
                    <a:pt x="35" y="0"/>
                    <a:pt x="30" y="5"/>
                    <a:pt x="27" y="9"/>
                  </a:cubicBezTo>
                  <a:cubicBezTo>
                    <a:pt x="15" y="22"/>
                    <a:pt x="8" y="37"/>
                    <a:pt x="0" y="52"/>
                  </a:cubicBezTo>
                  <a:cubicBezTo>
                    <a:pt x="0" y="52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0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6"/>
                    <a:pt x="2" y="55"/>
                    <a:pt x="2" y="55"/>
                  </a:cubicBezTo>
                  <a:cubicBezTo>
                    <a:pt x="2" y="55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20" y="68"/>
                    <a:pt x="39" y="86"/>
                    <a:pt x="61" y="80"/>
                  </a:cubicBezTo>
                  <a:cubicBezTo>
                    <a:pt x="66" y="79"/>
                    <a:pt x="72" y="74"/>
                    <a:pt x="73" y="69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 flipH="1">
              <a:off x="3293621" y="1886743"/>
              <a:ext cx="527050" cy="279400"/>
            </a:xfrm>
            <a:custGeom>
              <a:avLst/>
              <a:gdLst>
                <a:gd name="T0" fmla="*/ 175 w 192"/>
                <a:gd name="T1" fmla="*/ 1 h 102"/>
                <a:gd name="T2" fmla="*/ 170 w 192"/>
                <a:gd name="T3" fmla="*/ 9 h 102"/>
                <a:gd name="T4" fmla="*/ 164 w 192"/>
                <a:gd name="T5" fmla="*/ 21 h 102"/>
                <a:gd name="T6" fmla="*/ 164 w 192"/>
                <a:gd name="T7" fmla="*/ 21 h 102"/>
                <a:gd name="T8" fmla="*/ 75 w 192"/>
                <a:gd name="T9" fmla="*/ 42 h 102"/>
                <a:gd name="T10" fmla="*/ 26 w 192"/>
                <a:gd name="T11" fmla="*/ 67 h 102"/>
                <a:gd name="T12" fmla="*/ 0 w 192"/>
                <a:gd name="T13" fmla="*/ 101 h 102"/>
                <a:gd name="T14" fmla="*/ 1 w 192"/>
                <a:gd name="T15" fmla="*/ 102 h 102"/>
                <a:gd name="T16" fmla="*/ 32 w 192"/>
                <a:gd name="T17" fmla="*/ 68 h 102"/>
                <a:gd name="T18" fmla="*/ 82 w 192"/>
                <a:gd name="T19" fmla="*/ 44 h 102"/>
                <a:gd name="T20" fmla="*/ 165 w 192"/>
                <a:gd name="T21" fmla="*/ 26 h 102"/>
                <a:gd name="T22" fmla="*/ 182 w 192"/>
                <a:gd name="T23" fmla="*/ 38 h 102"/>
                <a:gd name="T24" fmla="*/ 185 w 192"/>
                <a:gd name="T25" fmla="*/ 38 h 102"/>
                <a:gd name="T26" fmla="*/ 191 w 192"/>
                <a:gd name="T27" fmla="*/ 16 h 102"/>
                <a:gd name="T28" fmla="*/ 178 w 192"/>
                <a:gd name="T29" fmla="*/ 2 h 102"/>
                <a:gd name="T30" fmla="*/ 175 w 192"/>
                <a:gd name="T31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102">
                  <a:moveTo>
                    <a:pt x="175" y="1"/>
                  </a:moveTo>
                  <a:cubicBezTo>
                    <a:pt x="173" y="4"/>
                    <a:pt x="171" y="7"/>
                    <a:pt x="170" y="9"/>
                  </a:cubicBezTo>
                  <a:cubicBezTo>
                    <a:pt x="168" y="13"/>
                    <a:pt x="166" y="17"/>
                    <a:pt x="164" y="21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34" y="23"/>
                    <a:pt x="103" y="32"/>
                    <a:pt x="75" y="42"/>
                  </a:cubicBezTo>
                  <a:cubicBezTo>
                    <a:pt x="58" y="48"/>
                    <a:pt x="41" y="56"/>
                    <a:pt x="26" y="67"/>
                  </a:cubicBezTo>
                  <a:cubicBezTo>
                    <a:pt x="15" y="75"/>
                    <a:pt x="2" y="87"/>
                    <a:pt x="0" y="101"/>
                  </a:cubicBezTo>
                  <a:cubicBezTo>
                    <a:pt x="0" y="102"/>
                    <a:pt x="0" y="102"/>
                    <a:pt x="1" y="102"/>
                  </a:cubicBezTo>
                  <a:cubicBezTo>
                    <a:pt x="10" y="88"/>
                    <a:pt x="18" y="77"/>
                    <a:pt x="32" y="68"/>
                  </a:cubicBezTo>
                  <a:cubicBezTo>
                    <a:pt x="47" y="57"/>
                    <a:pt x="64" y="50"/>
                    <a:pt x="82" y="44"/>
                  </a:cubicBezTo>
                  <a:cubicBezTo>
                    <a:pt x="109" y="35"/>
                    <a:pt x="137" y="31"/>
                    <a:pt x="165" y="26"/>
                  </a:cubicBezTo>
                  <a:cubicBezTo>
                    <a:pt x="170" y="31"/>
                    <a:pt x="176" y="34"/>
                    <a:pt x="182" y="38"/>
                  </a:cubicBezTo>
                  <a:cubicBezTo>
                    <a:pt x="183" y="39"/>
                    <a:pt x="184" y="39"/>
                    <a:pt x="185" y="38"/>
                  </a:cubicBezTo>
                  <a:cubicBezTo>
                    <a:pt x="190" y="32"/>
                    <a:pt x="192" y="24"/>
                    <a:pt x="191" y="16"/>
                  </a:cubicBezTo>
                  <a:cubicBezTo>
                    <a:pt x="189" y="10"/>
                    <a:pt x="184" y="3"/>
                    <a:pt x="178" y="2"/>
                  </a:cubicBezTo>
                  <a:cubicBezTo>
                    <a:pt x="178" y="1"/>
                    <a:pt x="176" y="0"/>
                    <a:pt x="175" y="1"/>
                  </a:cubicBezTo>
                  <a:close/>
                </a:path>
              </a:pathLst>
            </a:custGeom>
            <a:solidFill>
              <a:srgbClr val="7F7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 flipH="1">
              <a:off x="3866708" y="1743868"/>
              <a:ext cx="417513" cy="444500"/>
            </a:xfrm>
            <a:custGeom>
              <a:avLst/>
              <a:gdLst>
                <a:gd name="T0" fmla="*/ 151 w 152"/>
                <a:gd name="T1" fmla="*/ 45 h 162"/>
                <a:gd name="T2" fmla="*/ 133 w 152"/>
                <a:gd name="T3" fmla="*/ 37 h 162"/>
                <a:gd name="T4" fmla="*/ 126 w 152"/>
                <a:gd name="T5" fmla="*/ 51 h 162"/>
                <a:gd name="T6" fmla="*/ 126 w 152"/>
                <a:gd name="T7" fmla="*/ 51 h 162"/>
                <a:gd name="T8" fmla="*/ 126 w 152"/>
                <a:gd name="T9" fmla="*/ 53 h 162"/>
                <a:gd name="T10" fmla="*/ 90 w 152"/>
                <a:gd name="T11" fmla="*/ 69 h 162"/>
                <a:gd name="T12" fmla="*/ 108 w 152"/>
                <a:gd name="T13" fmla="*/ 22 h 162"/>
                <a:gd name="T14" fmla="*/ 122 w 152"/>
                <a:gd name="T15" fmla="*/ 17 h 162"/>
                <a:gd name="T16" fmla="*/ 119 w 152"/>
                <a:gd name="T17" fmla="*/ 5 h 162"/>
                <a:gd name="T18" fmla="*/ 105 w 152"/>
                <a:gd name="T19" fmla="*/ 8 h 162"/>
                <a:gd name="T20" fmla="*/ 105 w 152"/>
                <a:gd name="T21" fmla="*/ 19 h 162"/>
                <a:gd name="T22" fmla="*/ 96 w 152"/>
                <a:gd name="T23" fmla="*/ 45 h 162"/>
                <a:gd name="T24" fmla="*/ 88 w 152"/>
                <a:gd name="T25" fmla="*/ 24 h 162"/>
                <a:gd name="T26" fmla="*/ 90 w 152"/>
                <a:gd name="T27" fmla="*/ 13 h 162"/>
                <a:gd name="T28" fmla="*/ 79 w 152"/>
                <a:gd name="T29" fmla="*/ 6 h 162"/>
                <a:gd name="T30" fmla="*/ 73 w 152"/>
                <a:gd name="T31" fmla="*/ 18 h 162"/>
                <a:gd name="T32" fmla="*/ 85 w 152"/>
                <a:gd name="T33" fmla="*/ 27 h 162"/>
                <a:gd name="T34" fmla="*/ 85 w 152"/>
                <a:gd name="T35" fmla="*/ 27 h 162"/>
                <a:gd name="T36" fmla="*/ 95 w 152"/>
                <a:gd name="T37" fmla="*/ 48 h 162"/>
                <a:gd name="T38" fmla="*/ 73 w 152"/>
                <a:gd name="T39" fmla="*/ 93 h 162"/>
                <a:gd name="T40" fmla="*/ 57 w 152"/>
                <a:gd name="T41" fmla="*/ 44 h 162"/>
                <a:gd name="T42" fmla="*/ 57 w 152"/>
                <a:gd name="T43" fmla="*/ 31 h 162"/>
                <a:gd name="T44" fmla="*/ 42 w 152"/>
                <a:gd name="T45" fmla="*/ 28 h 162"/>
                <a:gd name="T46" fmla="*/ 38 w 152"/>
                <a:gd name="T47" fmla="*/ 45 h 162"/>
                <a:gd name="T48" fmla="*/ 50 w 152"/>
                <a:gd name="T49" fmla="*/ 48 h 162"/>
                <a:gd name="T50" fmla="*/ 53 w 152"/>
                <a:gd name="T51" fmla="*/ 48 h 162"/>
                <a:gd name="T52" fmla="*/ 54 w 152"/>
                <a:gd name="T53" fmla="*/ 47 h 162"/>
                <a:gd name="T54" fmla="*/ 71 w 152"/>
                <a:gd name="T55" fmla="*/ 97 h 162"/>
                <a:gd name="T56" fmla="*/ 38 w 152"/>
                <a:gd name="T57" fmla="*/ 139 h 162"/>
                <a:gd name="T58" fmla="*/ 22 w 152"/>
                <a:gd name="T59" fmla="*/ 83 h 162"/>
                <a:gd name="T60" fmla="*/ 20 w 152"/>
                <a:gd name="T61" fmla="*/ 67 h 162"/>
                <a:gd name="T62" fmla="*/ 6 w 152"/>
                <a:gd name="T63" fmla="*/ 67 h 162"/>
                <a:gd name="T64" fmla="*/ 6 w 152"/>
                <a:gd name="T65" fmla="*/ 84 h 162"/>
                <a:gd name="T66" fmla="*/ 19 w 152"/>
                <a:gd name="T67" fmla="*/ 86 h 162"/>
                <a:gd name="T68" fmla="*/ 36 w 152"/>
                <a:gd name="T69" fmla="*/ 141 h 162"/>
                <a:gd name="T70" fmla="*/ 20 w 152"/>
                <a:gd name="T71" fmla="*/ 161 h 162"/>
                <a:gd name="T72" fmla="*/ 20 w 152"/>
                <a:gd name="T73" fmla="*/ 162 h 162"/>
                <a:gd name="T74" fmla="*/ 56 w 152"/>
                <a:gd name="T75" fmla="*/ 124 h 162"/>
                <a:gd name="T76" fmla="*/ 82 w 152"/>
                <a:gd name="T77" fmla="*/ 114 h 162"/>
                <a:gd name="T78" fmla="*/ 103 w 152"/>
                <a:gd name="T79" fmla="*/ 112 h 162"/>
                <a:gd name="T80" fmla="*/ 107 w 152"/>
                <a:gd name="T81" fmla="*/ 116 h 162"/>
                <a:gd name="T82" fmla="*/ 107 w 152"/>
                <a:gd name="T83" fmla="*/ 118 h 162"/>
                <a:gd name="T84" fmla="*/ 125 w 152"/>
                <a:gd name="T85" fmla="*/ 114 h 162"/>
                <a:gd name="T86" fmla="*/ 121 w 152"/>
                <a:gd name="T87" fmla="*/ 93 h 162"/>
                <a:gd name="T88" fmla="*/ 102 w 152"/>
                <a:gd name="T89" fmla="*/ 99 h 162"/>
                <a:gd name="T90" fmla="*/ 102 w 152"/>
                <a:gd name="T91" fmla="*/ 108 h 162"/>
                <a:gd name="T92" fmla="*/ 61 w 152"/>
                <a:gd name="T93" fmla="*/ 118 h 162"/>
                <a:gd name="T94" fmla="*/ 88 w 152"/>
                <a:gd name="T95" fmla="*/ 73 h 162"/>
                <a:gd name="T96" fmla="*/ 88 w 152"/>
                <a:gd name="T97" fmla="*/ 73 h 162"/>
                <a:gd name="T98" fmla="*/ 129 w 152"/>
                <a:gd name="T99" fmla="*/ 57 h 162"/>
                <a:gd name="T100" fmla="*/ 142 w 152"/>
                <a:gd name="T101" fmla="*/ 60 h 162"/>
                <a:gd name="T102" fmla="*/ 151 w 152"/>
                <a:gd name="T103" fmla="*/ 4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2" h="162">
                  <a:moveTo>
                    <a:pt x="151" y="45"/>
                  </a:moveTo>
                  <a:cubicBezTo>
                    <a:pt x="150" y="38"/>
                    <a:pt x="139" y="35"/>
                    <a:pt x="133" y="37"/>
                  </a:cubicBezTo>
                  <a:cubicBezTo>
                    <a:pt x="127" y="39"/>
                    <a:pt x="124" y="45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6" y="52"/>
                    <a:pt x="126" y="53"/>
                    <a:pt x="126" y="53"/>
                  </a:cubicBezTo>
                  <a:cubicBezTo>
                    <a:pt x="114" y="55"/>
                    <a:pt x="100" y="60"/>
                    <a:pt x="90" y="69"/>
                  </a:cubicBezTo>
                  <a:cubicBezTo>
                    <a:pt x="98" y="53"/>
                    <a:pt x="104" y="38"/>
                    <a:pt x="108" y="22"/>
                  </a:cubicBezTo>
                  <a:cubicBezTo>
                    <a:pt x="113" y="23"/>
                    <a:pt x="120" y="22"/>
                    <a:pt x="122" y="17"/>
                  </a:cubicBezTo>
                  <a:cubicBezTo>
                    <a:pt x="123" y="12"/>
                    <a:pt x="122" y="7"/>
                    <a:pt x="119" y="5"/>
                  </a:cubicBezTo>
                  <a:cubicBezTo>
                    <a:pt x="114" y="0"/>
                    <a:pt x="108" y="3"/>
                    <a:pt x="105" y="8"/>
                  </a:cubicBezTo>
                  <a:cubicBezTo>
                    <a:pt x="102" y="12"/>
                    <a:pt x="102" y="16"/>
                    <a:pt x="105" y="19"/>
                  </a:cubicBezTo>
                  <a:cubicBezTo>
                    <a:pt x="102" y="28"/>
                    <a:pt x="99" y="36"/>
                    <a:pt x="96" y="45"/>
                  </a:cubicBezTo>
                  <a:cubicBezTo>
                    <a:pt x="94" y="38"/>
                    <a:pt x="92" y="31"/>
                    <a:pt x="88" y="24"/>
                  </a:cubicBezTo>
                  <a:cubicBezTo>
                    <a:pt x="91" y="21"/>
                    <a:pt x="91" y="16"/>
                    <a:pt x="90" y="13"/>
                  </a:cubicBezTo>
                  <a:cubicBezTo>
                    <a:pt x="88" y="9"/>
                    <a:pt x="84" y="5"/>
                    <a:pt x="79" y="6"/>
                  </a:cubicBezTo>
                  <a:cubicBezTo>
                    <a:pt x="74" y="6"/>
                    <a:pt x="72" y="14"/>
                    <a:pt x="73" y="18"/>
                  </a:cubicBezTo>
                  <a:cubicBezTo>
                    <a:pt x="73" y="24"/>
                    <a:pt x="79" y="28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9" y="34"/>
                    <a:pt x="92" y="40"/>
                    <a:pt x="95" y="48"/>
                  </a:cubicBezTo>
                  <a:cubicBezTo>
                    <a:pt x="89" y="64"/>
                    <a:pt x="82" y="79"/>
                    <a:pt x="73" y="93"/>
                  </a:cubicBezTo>
                  <a:cubicBezTo>
                    <a:pt x="74" y="76"/>
                    <a:pt x="66" y="59"/>
                    <a:pt x="57" y="44"/>
                  </a:cubicBezTo>
                  <a:cubicBezTo>
                    <a:pt x="60" y="40"/>
                    <a:pt x="61" y="35"/>
                    <a:pt x="57" y="31"/>
                  </a:cubicBezTo>
                  <a:cubicBezTo>
                    <a:pt x="54" y="26"/>
                    <a:pt x="47" y="24"/>
                    <a:pt x="42" y="28"/>
                  </a:cubicBezTo>
                  <a:cubicBezTo>
                    <a:pt x="37" y="31"/>
                    <a:pt x="33" y="40"/>
                    <a:pt x="38" y="45"/>
                  </a:cubicBezTo>
                  <a:cubicBezTo>
                    <a:pt x="41" y="47"/>
                    <a:pt x="46" y="49"/>
                    <a:pt x="50" y="48"/>
                  </a:cubicBezTo>
                  <a:cubicBezTo>
                    <a:pt x="51" y="49"/>
                    <a:pt x="52" y="49"/>
                    <a:pt x="53" y="48"/>
                  </a:cubicBezTo>
                  <a:cubicBezTo>
                    <a:pt x="53" y="48"/>
                    <a:pt x="54" y="48"/>
                    <a:pt x="54" y="47"/>
                  </a:cubicBezTo>
                  <a:cubicBezTo>
                    <a:pt x="63" y="63"/>
                    <a:pt x="71" y="77"/>
                    <a:pt x="71" y="97"/>
                  </a:cubicBezTo>
                  <a:cubicBezTo>
                    <a:pt x="61" y="112"/>
                    <a:pt x="50" y="125"/>
                    <a:pt x="38" y="139"/>
                  </a:cubicBezTo>
                  <a:cubicBezTo>
                    <a:pt x="40" y="121"/>
                    <a:pt x="32" y="99"/>
                    <a:pt x="22" y="83"/>
                  </a:cubicBezTo>
                  <a:cubicBezTo>
                    <a:pt x="26" y="78"/>
                    <a:pt x="25" y="70"/>
                    <a:pt x="20" y="67"/>
                  </a:cubicBezTo>
                  <a:cubicBezTo>
                    <a:pt x="16" y="64"/>
                    <a:pt x="10" y="64"/>
                    <a:pt x="6" y="67"/>
                  </a:cubicBezTo>
                  <a:cubicBezTo>
                    <a:pt x="0" y="71"/>
                    <a:pt x="1" y="80"/>
                    <a:pt x="6" y="84"/>
                  </a:cubicBezTo>
                  <a:cubicBezTo>
                    <a:pt x="9" y="88"/>
                    <a:pt x="15" y="89"/>
                    <a:pt x="19" y="86"/>
                  </a:cubicBezTo>
                  <a:cubicBezTo>
                    <a:pt x="27" y="104"/>
                    <a:pt x="36" y="120"/>
                    <a:pt x="36" y="141"/>
                  </a:cubicBezTo>
                  <a:cubicBezTo>
                    <a:pt x="31" y="147"/>
                    <a:pt x="25" y="154"/>
                    <a:pt x="20" y="161"/>
                  </a:cubicBezTo>
                  <a:cubicBezTo>
                    <a:pt x="19" y="161"/>
                    <a:pt x="20" y="162"/>
                    <a:pt x="20" y="162"/>
                  </a:cubicBezTo>
                  <a:cubicBezTo>
                    <a:pt x="34" y="150"/>
                    <a:pt x="46" y="138"/>
                    <a:pt x="56" y="124"/>
                  </a:cubicBezTo>
                  <a:cubicBezTo>
                    <a:pt x="65" y="119"/>
                    <a:pt x="73" y="115"/>
                    <a:pt x="82" y="114"/>
                  </a:cubicBezTo>
                  <a:cubicBezTo>
                    <a:pt x="89" y="113"/>
                    <a:pt x="96" y="113"/>
                    <a:pt x="103" y="112"/>
                  </a:cubicBezTo>
                  <a:cubicBezTo>
                    <a:pt x="104" y="113"/>
                    <a:pt x="105" y="115"/>
                    <a:pt x="107" y="116"/>
                  </a:cubicBezTo>
                  <a:cubicBezTo>
                    <a:pt x="106" y="117"/>
                    <a:pt x="106" y="117"/>
                    <a:pt x="107" y="118"/>
                  </a:cubicBezTo>
                  <a:cubicBezTo>
                    <a:pt x="113" y="123"/>
                    <a:pt x="122" y="122"/>
                    <a:pt x="125" y="114"/>
                  </a:cubicBezTo>
                  <a:cubicBezTo>
                    <a:pt x="127" y="108"/>
                    <a:pt x="126" y="98"/>
                    <a:pt x="121" y="93"/>
                  </a:cubicBezTo>
                  <a:cubicBezTo>
                    <a:pt x="114" y="88"/>
                    <a:pt x="103" y="91"/>
                    <a:pt x="102" y="99"/>
                  </a:cubicBezTo>
                  <a:cubicBezTo>
                    <a:pt x="101" y="102"/>
                    <a:pt x="101" y="105"/>
                    <a:pt x="102" y="108"/>
                  </a:cubicBezTo>
                  <a:cubicBezTo>
                    <a:pt x="88" y="107"/>
                    <a:pt x="72" y="111"/>
                    <a:pt x="61" y="118"/>
                  </a:cubicBezTo>
                  <a:cubicBezTo>
                    <a:pt x="71" y="104"/>
                    <a:pt x="80" y="89"/>
                    <a:pt x="88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101" y="64"/>
                    <a:pt x="115" y="61"/>
                    <a:pt x="129" y="57"/>
                  </a:cubicBezTo>
                  <a:cubicBezTo>
                    <a:pt x="132" y="60"/>
                    <a:pt x="138" y="61"/>
                    <a:pt x="142" y="60"/>
                  </a:cubicBezTo>
                  <a:cubicBezTo>
                    <a:pt x="147" y="57"/>
                    <a:pt x="152" y="51"/>
                    <a:pt x="151" y="4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 flipH="1">
              <a:off x="5506596" y="2859881"/>
              <a:ext cx="703263" cy="387350"/>
            </a:xfrm>
            <a:custGeom>
              <a:avLst/>
              <a:gdLst>
                <a:gd name="T0" fmla="*/ 256 w 257"/>
                <a:gd name="T1" fmla="*/ 42 h 141"/>
                <a:gd name="T2" fmla="*/ 221 w 257"/>
                <a:gd name="T3" fmla="*/ 8 h 141"/>
                <a:gd name="T4" fmla="*/ 157 w 257"/>
                <a:gd name="T5" fmla="*/ 0 h 141"/>
                <a:gd name="T6" fmla="*/ 116 w 257"/>
                <a:gd name="T7" fmla="*/ 3 h 141"/>
                <a:gd name="T8" fmla="*/ 91 w 257"/>
                <a:gd name="T9" fmla="*/ 8 h 141"/>
                <a:gd name="T10" fmla="*/ 90 w 257"/>
                <a:gd name="T11" fmla="*/ 7 h 141"/>
                <a:gd name="T12" fmla="*/ 39 w 257"/>
                <a:gd name="T13" fmla="*/ 35 h 141"/>
                <a:gd name="T14" fmla="*/ 7 w 257"/>
                <a:gd name="T15" fmla="*/ 79 h 141"/>
                <a:gd name="T16" fmla="*/ 8 w 257"/>
                <a:gd name="T17" fmla="*/ 118 h 141"/>
                <a:gd name="T18" fmla="*/ 44 w 257"/>
                <a:gd name="T19" fmla="*/ 119 h 141"/>
                <a:gd name="T20" fmla="*/ 44 w 257"/>
                <a:gd name="T21" fmla="*/ 119 h 141"/>
                <a:gd name="T22" fmla="*/ 60 w 257"/>
                <a:gd name="T23" fmla="*/ 136 h 141"/>
                <a:gd name="T24" fmla="*/ 84 w 257"/>
                <a:gd name="T25" fmla="*/ 124 h 141"/>
                <a:gd name="T26" fmla="*/ 127 w 257"/>
                <a:gd name="T27" fmla="*/ 118 h 141"/>
                <a:gd name="T28" fmla="*/ 154 w 257"/>
                <a:gd name="T29" fmla="*/ 130 h 141"/>
                <a:gd name="T30" fmla="*/ 167 w 257"/>
                <a:gd name="T31" fmla="*/ 107 h 141"/>
                <a:gd name="T32" fmla="*/ 198 w 257"/>
                <a:gd name="T33" fmla="*/ 74 h 141"/>
                <a:gd name="T34" fmla="*/ 225 w 257"/>
                <a:gd name="T35" fmla="*/ 77 h 141"/>
                <a:gd name="T36" fmla="*/ 230 w 257"/>
                <a:gd name="T37" fmla="*/ 53 h 141"/>
                <a:gd name="T38" fmla="*/ 256 w 257"/>
                <a:gd name="T39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7" h="141">
                  <a:moveTo>
                    <a:pt x="256" y="42"/>
                  </a:moveTo>
                  <a:cubicBezTo>
                    <a:pt x="257" y="23"/>
                    <a:pt x="237" y="13"/>
                    <a:pt x="221" y="8"/>
                  </a:cubicBezTo>
                  <a:cubicBezTo>
                    <a:pt x="201" y="1"/>
                    <a:pt x="178" y="0"/>
                    <a:pt x="157" y="0"/>
                  </a:cubicBezTo>
                  <a:cubicBezTo>
                    <a:pt x="143" y="0"/>
                    <a:pt x="129" y="1"/>
                    <a:pt x="116" y="3"/>
                  </a:cubicBezTo>
                  <a:cubicBezTo>
                    <a:pt x="109" y="4"/>
                    <a:pt x="98" y="5"/>
                    <a:pt x="91" y="8"/>
                  </a:cubicBezTo>
                  <a:cubicBezTo>
                    <a:pt x="91" y="8"/>
                    <a:pt x="91" y="7"/>
                    <a:pt x="90" y="7"/>
                  </a:cubicBezTo>
                  <a:cubicBezTo>
                    <a:pt x="71" y="9"/>
                    <a:pt x="53" y="23"/>
                    <a:pt x="39" y="35"/>
                  </a:cubicBezTo>
                  <a:cubicBezTo>
                    <a:pt x="25" y="47"/>
                    <a:pt x="13" y="62"/>
                    <a:pt x="7" y="79"/>
                  </a:cubicBezTo>
                  <a:cubicBezTo>
                    <a:pt x="4" y="90"/>
                    <a:pt x="0" y="108"/>
                    <a:pt x="8" y="118"/>
                  </a:cubicBezTo>
                  <a:cubicBezTo>
                    <a:pt x="17" y="129"/>
                    <a:pt x="33" y="125"/>
                    <a:pt x="44" y="119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3" y="129"/>
                    <a:pt x="51" y="135"/>
                    <a:pt x="60" y="136"/>
                  </a:cubicBezTo>
                  <a:cubicBezTo>
                    <a:pt x="70" y="137"/>
                    <a:pt x="79" y="131"/>
                    <a:pt x="84" y="124"/>
                  </a:cubicBezTo>
                  <a:cubicBezTo>
                    <a:pt x="96" y="140"/>
                    <a:pt x="122" y="141"/>
                    <a:pt x="127" y="118"/>
                  </a:cubicBezTo>
                  <a:cubicBezTo>
                    <a:pt x="134" y="126"/>
                    <a:pt x="144" y="133"/>
                    <a:pt x="154" y="130"/>
                  </a:cubicBezTo>
                  <a:cubicBezTo>
                    <a:pt x="166" y="127"/>
                    <a:pt x="168" y="117"/>
                    <a:pt x="167" y="107"/>
                  </a:cubicBezTo>
                  <a:cubicBezTo>
                    <a:pt x="186" y="124"/>
                    <a:pt x="201" y="94"/>
                    <a:pt x="198" y="74"/>
                  </a:cubicBezTo>
                  <a:cubicBezTo>
                    <a:pt x="206" y="78"/>
                    <a:pt x="217" y="82"/>
                    <a:pt x="225" y="77"/>
                  </a:cubicBezTo>
                  <a:cubicBezTo>
                    <a:pt x="233" y="72"/>
                    <a:pt x="232" y="62"/>
                    <a:pt x="230" y="53"/>
                  </a:cubicBezTo>
                  <a:cubicBezTo>
                    <a:pt x="240" y="57"/>
                    <a:pt x="256" y="55"/>
                    <a:pt x="256" y="42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 flipH="1">
              <a:off x="5651058" y="2848768"/>
              <a:ext cx="490538" cy="277813"/>
            </a:xfrm>
            <a:custGeom>
              <a:avLst/>
              <a:gdLst>
                <a:gd name="T0" fmla="*/ 163 w 179"/>
                <a:gd name="T1" fmla="*/ 15 h 101"/>
                <a:gd name="T2" fmla="*/ 64 w 179"/>
                <a:gd name="T3" fmla="*/ 6 h 101"/>
                <a:gd name="T4" fmla="*/ 62 w 179"/>
                <a:gd name="T5" fmla="*/ 9 h 101"/>
                <a:gd name="T6" fmla="*/ 2 w 179"/>
                <a:gd name="T7" fmla="*/ 71 h 101"/>
                <a:gd name="T8" fmla="*/ 11 w 179"/>
                <a:gd name="T9" fmla="*/ 94 h 101"/>
                <a:gd name="T10" fmla="*/ 37 w 179"/>
                <a:gd name="T11" fmla="*/ 85 h 101"/>
                <a:gd name="T12" fmla="*/ 68 w 179"/>
                <a:gd name="T13" fmla="*/ 78 h 101"/>
                <a:gd name="T14" fmla="*/ 106 w 179"/>
                <a:gd name="T15" fmla="*/ 70 h 101"/>
                <a:gd name="T16" fmla="*/ 132 w 179"/>
                <a:gd name="T17" fmla="*/ 53 h 101"/>
                <a:gd name="T18" fmla="*/ 152 w 179"/>
                <a:gd name="T19" fmla="*/ 38 h 101"/>
                <a:gd name="T20" fmla="*/ 172 w 179"/>
                <a:gd name="T21" fmla="*/ 36 h 101"/>
                <a:gd name="T22" fmla="*/ 163 w 179"/>
                <a:gd name="T23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101">
                  <a:moveTo>
                    <a:pt x="163" y="15"/>
                  </a:moveTo>
                  <a:cubicBezTo>
                    <a:pt x="133" y="0"/>
                    <a:pt x="97" y="4"/>
                    <a:pt x="64" y="6"/>
                  </a:cubicBezTo>
                  <a:cubicBezTo>
                    <a:pt x="63" y="6"/>
                    <a:pt x="62" y="8"/>
                    <a:pt x="62" y="9"/>
                  </a:cubicBezTo>
                  <a:cubicBezTo>
                    <a:pt x="37" y="22"/>
                    <a:pt x="10" y="41"/>
                    <a:pt x="2" y="71"/>
                  </a:cubicBezTo>
                  <a:cubicBezTo>
                    <a:pt x="0" y="80"/>
                    <a:pt x="1" y="90"/>
                    <a:pt x="11" y="94"/>
                  </a:cubicBezTo>
                  <a:cubicBezTo>
                    <a:pt x="20" y="98"/>
                    <a:pt x="31" y="91"/>
                    <a:pt x="37" y="85"/>
                  </a:cubicBezTo>
                  <a:cubicBezTo>
                    <a:pt x="43" y="101"/>
                    <a:pt x="60" y="90"/>
                    <a:pt x="68" y="78"/>
                  </a:cubicBezTo>
                  <a:cubicBezTo>
                    <a:pt x="81" y="94"/>
                    <a:pt x="107" y="92"/>
                    <a:pt x="106" y="70"/>
                  </a:cubicBezTo>
                  <a:cubicBezTo>
                    <a:pt x="119" y="80"/>
                    <a:pt x="137" y="66"/>
                    <a:pt x="132" y="53"/>
                  </a:cubicBezTo>
                  <a:cubicBezTo>
                    <a:pt x="143" y="58"/>
                    <a:pt x="156" y="49"/>
                    <a:pt x="152" y="38"/>
                  </a:cubicBezTo>
                  <a:cubicBezTo>
                    <a:pt x="159" y="40"/>
                    <a:pt x="167" y="41"/>
                    <a:pt x="172" y="36"/>
                  </a:cubicBezTo>
                  <a:cubicBezTo>
                    <a:pt x="179" y="29"/>
                    <a:pt x="169" y="18"/>
                    <a:pt x="163" y="1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 flipH="1">
              <a:off x="5012883" y="2604293"/>
              <a:ext cx="468313" cy="409575"/>
            </a:xfrm>
            <a:custGeom>
              <a:avLst/>
              <a:gdLst>
                <a:gd name="T0" fmla="*/ 130 w 171"/>
                <a:gd name="T1" fmla="*/ 147 h 149"/>
                <a:gd name="T2" fmla="*/ 136 w 171"/>
                <a:gd name="T3" fmla="*/ 128 h 149"/>
                <a:gd name="T4" fmla="*/ 122 w 171"/>
                <a:gd name="T5" fmla="*/ 122 h 149"/>
                <a:gd name="T6" fmla="*/ 121 w 171"/>
                <a:gd name="T7" fmla="*/ 122 h 149"/>
                <a:gd name="T8" fmla="*/ 120 w 171"/>
                <a:gd name="T9" fmla="*/ 123 h 149"/>
                <a:gd name="T10" fmla="*/ 100 w 171"/>
                <a:gd name="T11" fmla="*/ 89 h 149"/>
                <a:gd name="T12" fmla="*/ 148 w 171"/>
                <a:gd name="T13" fmla="*/ 102 h 149"/>
                <a:gd name="T14" fmla="*/ 156 w 171"/>
                <a:gd name="T15" fmla="*/ 115 h 149"/>
                <a:gd name="T16" fmla="*/ 167 w 171"/>
                <a:gd name="T17" fmla="*/ 110 h 149"/>
                <a:gd name="T18" fmla="*/ 162 w 171"/>
                <a:gd name="T19" fmla="*/ 97 h 149"/>
                <a:gd name="T20" fmla="*/ 151 w 171"/>
                <a:gd name="T21" fmla="*/ 98 h 149"/>
                <a:gd name="T22" fmla="*/ 124 w 171"/>
                <a:gd name="T23" fmla="*/ 92 h 149"/>
                <a:gd name="T24" fmla="*/ 144 w 171"/>
                <a:gd name="T25" fmla="*/ 82 h 149"/>
                <a:gd name="T26" fmla="*/ 156 w 171"/>
                <a:gd name="T27" fmla="*/ 82 h 149"/>
                <a:gd name="T28" fmla="*/ 162 w 171"/>
                <a:gd name="T29" fmla="*/ 71 h 149"/>
                <a:gd name="T30" fmla="*/ 148 w 171"/>
                <a:gd name="T31" fmla="*/ 66 h 149"/>
                <a:gd name="T32" fmla="*/ 141 w 171"/>
                <a:gd name="T33" fmla="*/ 79 h 149"/>
                <a:gd name="T34" fmla="*/ 141 w 171"/>
                <a:gd name="T35" fmla="*/ 79 h 149"/>
                <a:gd name="T36" fmla="*/ 121 w 171"/>
                <a:gd name="T37" fmla="*/ 91 h 149"/>
                <a:gd name="T38" fmla="*/ 74 w 171"/>
                <a:gd name="T39" fmla="*/ 74 h 149"/>
                <a:gd name="T40" fmla="*/ 121 w 171"/>
                <a:gd name="T41" fmla="*/ 53 h 149"/>
                <a:gd name="T42" fmla="*/ 134 w 171"/>
                <a:gd name="T43" fmla="*/ 52 h 149"/>
                <a:gd name="T44" fmla="*/ 136 w 171"/>
                <a:gd name="T45" fmla="*/ 36 h 149"/>
                <a:gd name="T46" fmla="*/ 118 w 171"/>
                <a:gd name="T47" fmla="*/ 34 h 149"/>
                <a:gd name="T48" fmla="*/ 117 w 171"/>
                <a:gd name="T49" fmla="*/ 47 h 149"/>
                <a:gd name="T50" fmla="*/ 116 w 171"/>
                <a:gd name="T51" fmla="*/ 50 h 149"/>
                <a:gd name="T52" fmla="*/ 117 w 171"/>
                <a:gd name="T53" fmla="*/ 51 h 149"/>
                <a:gd name="T54" fmla="*/ 70 w 171"/>
                <a:gd name="T55" fmla="*/ 73 h 149"/>
                <a:gd name="T56" fmla="*/ 25 w 171"/>
                <a:gd name="T57" fmla="*/ 45 h 149"/>
                <a:gd name="T58" fmla="*/ 79 w 171"/>
                <a:gd name="T59" fmla="*/ 23 h 149"/>
                <a:gd name="T60" fmla="*/ 94 w 171"/>
                <a:gd name="T61" fmla="*/ 20 h 149"/>
                <a:gd name="T62" fmla="*/ 93 w 171"/>
                <a:gd name="T63" fmla="*/ 5 h 149"/>
                <a:gd name="T64" fmla="*/ 75 w 171"/>
                <a:gd name="T65" fmla="*/ 7 h 149"/>
                <a:gd name="T66" fmla="*/ 76 w 171"/>
                <a:gd name="T67" fmla="*/ 20 h 149"/>
                <a:gd name="T68" fmla="*/ 23 w 171"/>
                <a:gd name="T69" fmla="*/ 43 h 149"/>
                <a:gd name="T70" fmla="*/ 1 w 171"/>
                <a:gd name="T71" fmla="*/ 29 h 149"/>
                <a:gd name="T72" fmla="*/ 0 w 171"/>
                <a:gd name="T73" fmla="*/ 30 h 149"/>
                <a:gd name="T74" fmla="*/ 42 w 171"/>
                <a:gd name="T75" fmla="*/ 61 h 149"/>
                <a:gd name="T76" fmla="*/ 54 w 171"/>
                <a:gd name="T77" fmla="*/ 86 h 149"/>
                <a:gd name="T78" fmla="*/ 59 w 171"/>
                <a:gd name="T79" fmla="*/ 107 h 149"/>
                <a:gd name="T80" fmla="*/ 55 w 171"/>
                <a:gd name="T81" fmla="*/ 111 h 149"/>
                <a:gd name="T82" fmla="*/ 53 w 171"/>
                <a:gd name="T83" fmla="*/ 111 h 149"/>
                <a:gd name="T84" fmla="*/ 59 w 171"/>
                <a:gd name="T85" fmla="*/ 129 h 149"/>
                <a:gd name="T86" fmla="*/ 79 w 171"/>
                <a:gd name="T87" fmla="*/ 122 h 149"/>
                <a:gd name="T88" fmla="*/ 71 w 171"/>
                <a:gd name="T89" fmla="*/ 104 h 149"/>
                <a:gd name="T90" fmla="*/ 63 w 171"/>
                <a:gd name="T91" fmla="*/ 105 h 149"/>
                <a:gd name="T92" fmla="*/ 48 w 171"/>
                <a:gd name="T93" fmla="*/ 65 h 149"/>
                <a:gd name="T94" fmla="*/ 95 w 171"/>
                <a:gd name="T95" fmla="*/ 87 h 149"/>
                <a:gd name="T96" fmla="*/ 96 w 171"/>
                <a:gd name="T97" fmla="*/ 88 h 149"/>
                <a:gd name="T98" fmla="*/ 116 w 171"/>
                <a:gd name="T99" fmla="*/ 126 h 149"/>
                <a:gd name="T100" fmla="*/ 115 w 171"/>
                <a:gd name="T101" fmla="*/ 140 h 149"/>
                <a:gd name="T102" fmla="*/ 130 w 171"/>
                <a:gd name="T103" fmla="*/ 14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" h="149">
                  <a:moveTo>
                    <a:pt x="130" y="147"/>
                  </a:moveTo>
                  <a:cubicBezTo>
                    <a:pt x="138" y="145"/>
                    <a:pt x="139" y="134"/>
                    <a:pt x="136" y="128"/>
                  </a:cubicBezTo>
                  <a:cubicBezTo>
                    <a:pt x="134" y="122"/>
                    <a:pt x="127" y="120"/>
                    <a:pt x="122" y="122"/>
                  </a:cubicBezTo>
                  <a:cubicBezTo>
                    <a:pt x="122" y="122"/>
                    <a:pt x="121" y="122"/>
                    <a:pt x="121" y="122"/>
                  </a:cubicBezTo>
                  <a:cubicBezTo>
                    <a:pt x="121" y="123"/>
                    <a:pt x="120" y="123"/>
                    <a:pt x="120" y="123"/>
                  </a:cubicBezTo>
                  <a:cubicBezTo>
                    <a:pt x="116" y="111"/>
                    <a:pt x="109" y="98"/>
                    <a:pt x="100" y="89"/>
                  </a:cubicBezTo>
                  <a:cubicBezTo>
                    <a:pt x="116" y="95"/>
                    <a:pt x="132" y="99"/>
                    <a:pt x="148" y="102"/>
                  </a:cubicBezTo>
                  <a:cubicBezTo>
                    <a:pt x="148" y="107"/>
                    <a:pt x="150" y="114"/>
                    <a:pt x="156" y="115"/>
                  </a:cubicBezTo>
                  <a:cubicBezTo>
                    <a:pt x="160" y="116"/>
                    <a:pt x="165" y="114"/>
                    <a:pt x="167" y="110"/>
                  </a:cubicBezTo>
                  <a:cubicBezTo>
                    <a:pt x="171" y="105"/>
                    <a:pt x="167" y="100"/>
                    <a:pt x="162" y="97"/>
                  </a:cubicBezTo>
                  <a:cubicBezTo>
                    <a:pt x="158" y="94"/>
                    <a:pt x="154" y="95"/>
                    <a:pt x="151" y="98"/>
                  </a:cubicBezTo>
                  <a:cubicBezTo>
                    <a:pt x="142" y="97"/>
                    <a:pt x="133" y="94"/>
                    <a:pt x="124" y="92"/>
                  </a:cubicBezTo>
                  <a:cubicBezTo>
                    <a:pt x="131" y="90"/>
                    <a:pt x="138" y="86"/>
                    <a:pt x="144" y="82"/>
                  </a:cubicBezTo>
                  <a:cubicBezTo>
                    <a:pt x="147" y="84"/>
                    <a:pt x="152" y="84"/>
                    <a:pt x="156" y="82"/>
                  </a:cubicBezTo>
                  <a:cubicBezTo>
                    <a:pt x="159" y="80"/>
                    <a:pt x="163" y="76"/>
                    <a:pt x="162" y="71"/>
                  </a:cubicBezTo>
                  <a:cubicBezTo>
                    <a:pt x="161" y="66"/>
                    <a:pt x="153" y="65"/>
                    <a:pt x="148" y="66"/>
                  </a:cubicBezTo>
                  <a:cubicBezTo>
                    <a:pt x="143" y="67"/>
                    <a:pt x="140" y="74"/>
                    <a:pt x="141" y="79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35" y="84"/>
                    <a:pt x="128" y="88"/>
                    <a:pt x="121" y="91"/>
                  </a:cubicBezTo>
                  <a:cubicBezTo>
                    <a:pt x="105" y="87"/>
                    <a:pt x="89" y="82"/>
                    <a:pt x="74" y="74"/>
                  </a:cubicBezTo>
                  <a:cubicBezTo>
                    <a:pt x="91" y="74"/>
                    <a:pt x="108" y="64"/>
                    <a:pt x="121" y="53"/>
                  </a:cubicBezTo>
                  <a:cubicBezTo>
                    <a:pt x="125" y="56"/>
                    <a:pt x="130" y="56"/>
                    <a:pt x="134" y="52"/>
                  </a:cubicBezTo>
                  <a:cubicBezTo>
                    <a:pt x="138" y="48"/>
                    <a:pt x="139" y="41"/>
                    <a:pt x="136" y="36"/>
                  </a:cubicBezTo>
                  <a:cubicBezTo>
                    <a:pt x="132" y="32"/>
                    <a:pt x="123" y="29"/>
                    <a:pt x="118" y="34"/>
                  </a:cubicBezTo>
                  <a:cubicBezTo>
                    <a:pt x="116" y="38"/>
                    <a:pt x="115" y="43"/>
                    <a:pt x="117" y="47"/>
                  </a:cubicBezTo>
                  <a:cubicBezTo>
                    <a:pt x="116" y="48"/>
                    <a:pt x="116" y="49"/>
                    <a:pt x="116" y="50"/>
                  </a:cubicBezTo>
                  <a:cubicBezTo>
                    <a:pt x="117" y="50"/>
                    <a:pt x="117" y="50"/>
                    <a:pt x="117" y="51"/>
                  </a:cubicBezTo>
                  <a:cubicBezTo>
                    <a:pt x="103" y="61"/>
                    <a:pt x="89" y="71"/>
                    <a:pt x="70" y="73"/>
                  </a:cubicBezTo>
                  <a:cubicBezTo>
                    <a:pt x="54" y="65"/>
                    <a:pt x="39" y="55"/>
                    <a:pt x="25" y="45"/>
                  </a:cubicBezTo>
                  <a:cubicBezTo>
                    <a:pt x="43" y="45"/>
                    <a:pt x="64" y="34"/>
                    <a:pt x="79" y="23"/>
                  </a:cubicBezTo>
                  <a:cubicBezTo>
                    <a:pt x="84" y="26"/>
                    <a:pt x="91" y="24"/>
                    <a:pt x="94" y="20"/>
                  </a:cubicBezTo>
                  <a:cubicBezTo>
                    <a:pt x="97" y="15"/>
                    <a:pt x="96" y="9"/>
                    <a:pt x="93" y="5"/>
                  </a:cubicBezTo>
                  <a:cubicBezTo>
                    <a:pt x="88" y="0"/>
                    <a:pt x="80" y="2"/>
                    <a:pt x="75" y="7"/>
                  </a:cubicBezTo>
                  <a:cubicBezTo>
                    <a:pt x="72" y="11"/>
                    <a:pt x="72" y="16"/>
                    <a:pt x="76" y="20"/>
                  </a:cubicBezTo>
                  <a:cubicBezTo>
                    <a:pt x="58" y="30"/>
                    <a:pt x="43" y="41"/>
                    <a:pt x="23" y="43"/>
                  </a:cubicBezTo>
                  <a:cubicBezTo>
                    <a:pt x="15" y="39"/>
                    <a:pt x="8" y="34"/>
                    <a:pt x="1" y="29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13" y="42"/>
                    <a:pt x="27" y="52"/>
                    <a:pt x="42" y="61"/>
                  </a:cubicBezTo>
                  <a:cubicBezTo>
                    <a:pt x="47" y="69"/>
                    <a:pt x="52" y="77"/>
                    <a:pt x="54" y="86"/>
                  </a:cubicBezTo>
                  <a:cubicBezTo>
                    <a:pt x="56" y="93"/>
                    <a:pt x="57" y="100"/>
                    <a:pt x="59" y="107"/>
                  </a:cubicBezTo>
                  <a:cubicBezTo>
                    <a:pt x="57" y="108"/>
                    <a:pt x="56" y="109"/>
                    <a:pt x="55" y="111"/>
                  </a:cubicBezTo>
                  <a:cubicBezTo>
                    <a:pt x="54" y="110"/>
                    <a:pt x="54" y="110"/>
                    <a:pt x="53" y="111"/>
                  </a:cubicBezTo>
                  <a:cubicBezTo>
                    <a:pt x="49" y="118"/>
                    <a:pt x="51" y="127"/>
                    <a:pt x="59" y="129"/>
                  </a:cubicBezTo>
                  <a:cubicBezTo>
                    <a:pt x="66" y="130"/>
                    <a:pt x="75" y="128"/>
                    <a:pt x="79" y="122"/>
                  </a:cubicBezTo>
                  <a:cubicBezTo>
                    <a:pt x="83" y="115"/>
                    <a:pt x="80" y="105"/>
                    <a:pt x="71" y="104"/>
                  </a:cubicBezTo>
                  <a:cubicBezTo>
                    <a:pt x="68" y="104"/>
                    <a:pt x="66" y="104"/>
                    <a:pt x="63" y="105"/>
                  </a:cubicBezTo>
                  <a:cubicBezTo>
                    <a:pt x="62" y="91"/>
                    <a:pt x="57" y="76"/>
                    <a:pt x="48" y="65"/>
                  </a:cubicBezTo>
                  <a:cubicBezTo>
                    <a:pt x="63" y="74"/>
                    <a:pt x="79" y="81"/>
                    <a:pt x="95" y="87"/>
                  </a:cubicBezTo>
                  <a:cubicBezTo>
                    <a:pt x="95" y="88"/>
                    <a:pt x="95" y="88"/>
                    <a:pt x="96" y="88"/>
                  </a:cubicBezTo>
                  <a:cubicBezTo>
                    <a:pt x="106" y="99"/>
                    <a:pt x="111" y="112"/>
                    <a:pt x="116" y="126"/>
                  </a:cubicBezTo>
                  <a:cubicBezTo>
                    <a:pt x="113" y="130"/>
                    <a:pt x="113" y="135"/>
                    <a:pt x="115" y="140"/>
                  </a:cubicBezTo>
                  <a:cubicBezTo>
                    <a:pt x="118" y="145"/>
                    <a:pt x="124" y="149"/>
                    <a:pt x="130" y="147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 flipH="1">
              <a:off x="2569721" y="1756568"/>
              <a:ext cx="1054100" cy="588963"/>
            </a:xfrm>
            <a:custGeom>
              <a:avLst/>
              <a:gdLst>
                <a:gd name="T0" fmla="*/ 309 w 384"/>
                <a:gd name="T1" fmla="*/ 175 h 214"/>
                <a:gd name="T2" fmla="*/ 254 w 384"/>
                <a:gd name="T3" fmla="*/ 134 h 214"/>
                <a:gd name="T4" fmla="*/ 204 w 384"/>
                <a:gd name="T5" fmla="*/ 129 h 214"/>
                <a:gd name="T6" fmla="*/ 186 w 384"/>
                <a:gd name="T7" fmla="*/ 130 h 214"/>
                <a:gd name="T8" fmla="*/ 220 w 384"/>
                <a:gd name="T9" fmla="*/ 112 h 214"/>
                <a:gd name="T10" fmla="*/ 220 w 384"/>
                <a:gd name="T11" fmla="*/ 111 h 214"/>
                <a:gd name="T12" fmla="*/ 221 w 384"/>
                <a:gd name="T13" fmla="*/ 112 h 214"/>
                <a:gd name="T14" fmla="*/ 222 w 384"/>
                <a:gd name="T15" fmla="*/ 112 h 214"/>
                <a:gd name="T16" fmla="*/ 353 w 384"/>
                <a:gd name="T17" fmla="*/ 93 h 214"/>
                <a:gd name="T18" fmla="*/ 380 w 384"/>
                <a:gd name="T19" fmla="*/ 57 h 214"/>
                <a:gd name="T20" fmla="*/ 359 w 384"/>
                <a:gd name="T21" fmla="*/ 19 h 214"/>
                <a:gd name="T22" fmla="*/ 271 w 384"/>
                <a:gd name="T23" fmla="*/ 32 h 214"/>
                <a:gd name="T24" fmla="*/ 220 w 384"/>
                <a:gd name="T25" fmla="*/ 109 h 214"/>
                <a:gd name="T26" fmla="*/ 219 w 384"/>
                <a:gd name="T27" fmla="*/ 109 h 214"/>
                <a:gd name="T28" fmla="*/ 171 w 384"/>
                <a:gd name="T29" fmla="*/ 131 h 214"/>
                <a:gd name="T30" fmla="*/ 117 w 384"/>
                <a:gd name="T31" fmla="*/ 153 h 214"/>
                <a:gd name="T32" fmla="*/ 1 w 384"/>
                <a:gd name="T33" fmla="*/ 160 h 214"/>
                <a:gd name="T34" fmla="*/ 1 w 384"/>
                <a:gd name="T35" fmla="*/ 161 h 214"/>
                <a:gd name="T36" fmla="*/ 112 w 384"/>
                <a:gd name="T37" fmla="*/ 159 h 214"/>
                <a:gd name="T38" fmla="*/ 167 w 384"/>
                <a:gd name="T39" fmla="*/ 138 h 214"/>
                <a:gd name="T40" fmla="*/ 174 w 384"/>
                <a:gd name="T41" fmla="*/ 135 h 214"/>
                <a:gd name="T42" fmla="*/ 238 w 384"/>
                <a:gd name="T43" fmla="*/ 204 h 214"/>
                <a:gd name="T44" fmla="*/ 309 w 384"/>
                <a:gd name="T45" fmla="*/ 17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84" h="214">
                  <a:moveTo>
                    <a:pt x="309" y="175"/>
                  </a:moveTo>
                  <a:cubicBezTo>
                    <a:pt x="314" y="149"/>
                    <a:pt x="272" y="138"/>
                    <a:pt x="254" y="134"/>
                  </a:cubicBezTo>
                  <a:cubicBezTo>
                    <a:pt x="238" y="130"/>
                    <a:pt x="221" y="129"/>
                    <a:pt x="204" y="129"/>
                  </a:cubicBezTo>
                  <a:cubicBezTo>
                    <a:pt x="198" y="129"/>
                    <a:pt x="192" y="129"/>
                    <a:pt x="186" y="130"/>
                  </a:cubicBezTo>
                  <a:cubicBezTo>
                    <a:pt x="198" y="124"/>
                    <a:pt x="209" y="118"/>
                    <a:pt x="220" y="112"/>
                  </a:cubicBezTo>
                  <a:cubicBezTo>
                    <a:pt x="220" y="112"/>
                    <a:pt x="220" y="111"/>
                    <a:pt x="220" y="111"/>
                  </a:cubicBezTo>
                  <a:cubicBezTo>
                    <a:pt x="220" y="111"/>
                    <a:pt x="221" y="112"/>
                    <a:pt x="221" y="112"/>
                  </a:cubicBezTo>
                  <a:cubicBezTo>
                    <a:pt x="221" y="112"/>
                    <a:pt x="221" y="112"/>
                    <a:pt x="222" y="112"/>
                  </a:cubicBezTo>
                  <a:cubicBezTo>
                    <a:pt x="267" y="120"/>
                    <a:pt x="314" y="120"/>
                    <a:pt x="353" y="93"/>
                  </a:cubicBezTo>
                  <a:cubicBezTo>
                    <a:pt x="365" y="84"/>
                    <a:pt x="377" y="72"/>
                    <a:pt x="380" y="57"/>
                  </a:cubicBezTo>
                  <a:cubicBezTo>
                    <a:pt x="384" y="40"/>
                    <a:pt x="372" y="27"/>
                    <a:pt x="359" y="19"/>
                  </a:cubicBezTo>
                  <a:cubicBezTo>
                    <a:pt x="331" y="0"/>
                    <a:pt x="296" y="14"/>
                    <a:pt x="271" y="32"/>
                  </a:cubicBezTo>
                  <a:cubicBezTo>
                    <a:pt x="248" y="50"/>
                    <a:pt x="223" y="79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02" y="115"/>
                    <a:pt x="187" y="124"/>
                    <a:pt x="171" y="131"/>
                  </a:cubicBezTo>
                  <a:cubicBezTo>
                    <a:pt x="153" y="139"/>
                    <a:pt x="135" y="147"/>
                    <a:pt x="117" y="153"/>
                  </a:cubicBezTo>
                  <a:cubicBezTo>
                    <a:pt x="78" y="165"/>
                    <a:pt x="41" y="166"/>
                    <a:pt x="1" y="160"/>
                  </a:cubicBezTo>
                  <a:cubicBezTo>
                    <a:pt x="0" y="160"/>
                    <a:pt x="0" y="161"/>
                    <a:pt x="1" y="161"/>
                  </a:cubicBezTo>
                  <a:cubicBezTo>
                    <a:pt x="37" y="173"/>
                    <a:pt x="76" y="169"/>
                    <a:pt x="112" y="159"/>
                  </a:cubicBezTo>
                  <a:cubicBezTo>
                    <a:pt x="131" y="153"/>
                    <a:pt x="149" y="146"/>
                    <a:pt x="167" y="138"/>
                  </a:cubicBezTo>
                  <a:cubicBezTo>
                    <a:pt x="169" y="137"/>
                    <a:pt x="172" y="136"/>
                    <a:pt x="174" y="135"/>
                  </a:cubicBezTo>
                  <a:cubicBezTo>
                    <a:pt x="180" y="167"/>
                    <a:pt x="209" y="193"/>
                    <a:pt x="238" y="204"/>
                  </a:cubicBezTo>
                  <a:cubicBezTo>
                    <a:pt x="263" y="214"/>
                    <a:pt x="302" y="206"/>
                    <a:pt x="309" y="175"/>
                  </a:cubicBezTo>
                  <a:close/>
                </a:path>
              </a:pathLst>
            </a:custGeom>
            <a:solidFill>
              <a:srgbClr val="21B3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4" name="任意多边形 63"/>
            <p:cNvSpPr>
              <a:spLocks/>
            </p:cNvSpPr>
            <p:nvPr/>
          </p:nvSpPr>
          <p:spPr bwMode="auto">
            <a:xfrm flipH="1">
              <a:off x="2279515" y="2151412"/>
              <a:ext cx="3967738" cy="601386"/>
            </a:xfrm>
            <a:custGeom>
              <a:avLst/>
              <a:gdLst>
                <a:gd name="connsiteX0" fmla="*/ 3967738 w 3967738"/>
                <a:gd name="connsiteY0" fmla="*/ 521937 h 601386"/>
                <a:gd name="connsiteX1" fmla="*/ 3926548 w 3967738"/>
                <a:gd name="connsiteY1" fmla="*/ 522431 h 601386"/>
                <a:gd name="connsiteX2" fmla="*/ 3936569 w 3967738"/>
                <a:gd name="connsiteY2" fmla="*/ 524836 h 601386"/>
                <a:gd name="connsiteX3" fmla="*/ 2324394 w 3967738"/>
                <a:gd name="connsiteY3" fmla="*/ 597 h 601386"/>
                <a:gd name="connsiteX4" fmla="*/ 2224728 w 3967738"/>
                <a:gd name="connsiteY4" fmla="*/ 1214 h 601386"/>
                <a:gd name="connsiteX5" fmla="*/ 2092403 w 3967738"/>
                <a:gd name="connsiteY5" fmla="*/ 12310 h 601386"/>
                <a:gd name="connsiteX6" fmla="*/ 1640184 w 3967738"/>
                <a:gd name="connsiteY6" fmla="*/ 119657 h 601386"/>
                <a:gd name="connsiteX7" fmla="*/ 1261964 w 3967738"/>
                <a:gd name="connsiteY7" fmla="*/ 290310 h 601386"/>
                <a:gd name="connsiteX8" fmla="*/ 1256483 w 3967738"/>
                <a:gd name="connsiteY8" fmla="*/ 290310 h 601386"/>
                <a:gd name="connsiteX9" fmla="*/ 294490 w 3967738"/>
                <a:gd name="connsiteY9" fmla="*/ 576567 h 601386"/>
                <a:gd name="connsiteX10" fmla="*/ 91890 w 3967738"/>
                <a:gd name="connsiteY10" fmla="*/ 524270 h 601386"/>
                <a:gd name="connsiteX11" fmla="*/ 0 w 3967738"/>
                <a:gd name="connsiteY11" fmla="*/ 486802 h 601386"/>
                <a:gd name="connsiteX12" fmla="*/ 0 w 3967738"/>
                <a:gd name="connsiteY12" fmla="*/ 500852 h 601386"/>
                <a:gd name="connsiteX13" fmla="*/ 77716 w 3967738"/>
                <a:gd name="connsiteY13" fmla="*/ 534635 h 601386"/>
                <a:gd name="connsiteX14" fmla="*/ 554858 w 3967738"/>
                <a:gd name="connsiteY14" fmla="*/ 593082 h 601386"/>
                <a:gd name="connsiteX15" fmla="*/ 1248261 w 3967738"/>
                <a:gd name="connsiteY15" fmla="*/ 306825 h 601386"/>
                <a:gd name="connsiteX16" fmla="*/ 1725146 w 3967738"/>
                <a:gd name="connsiteY16" fmla="*/ 108647 h 601386"/>
                <a:gd name="connsiteX17" fmla="*/ 2265068 w 3967738"/>
                <a:gd name="connsiteY17" fmla="*/ 15063 h 601386"/>
                <a:gd name="connsiteX18" fmla="*/ 2788546 w 3967738"/>
                <a:gd name="connsiteY18" fmla="*/ 125161 h 601386"/>
                <a:gd name="connsiteX19" fmla="*/ 3210617 w 3967738"/>
                <a:gd name="connsiteY19" fmla="*/ 345359 h 601386"/>
                <a:gd name="connsiteX20" fmla="*/ 3396815 w 3967738"/>
                <a:gd name="connsiteY20" fmla="*/ 433438 h 601386"/>
                <a:gd name="connsiteX21" fmla="*/ 3539265 w 3967738"/>
                <a:gd name="connsiteY21" fmla="*/ 481084 h 601386"/>
                <a:gd name="connsiteX22" fmla="*/ 3542119 w 3967738"/>
                <a:gd name="connsiteY22" fmla="*/ 466814 h 601386"/>
                <a:gd name="connsiteX23" fmla="*/ 3484689 w 3967738"/>
                <a:gd name="connsiteY23" fmla="*/ 449953 h 601386"/>
                <a:gd name="connsiteX24" fmla="*/ 3051655 w 3967738"/>
                <a:gd name="connsiteY24" fmla="*/ 240765 h 601386"/>
                <a:gd name="connsiteX25" fmla="*/ 2618621 w 3967738"/>
                <a:gd name="connsiteY25" fmla="*/ 45340 h 601386"/>
                <a:gd name="connsiteX26" fmla="*/ 2324394 w 3967738"/>
                <a:gd name="connsiteY26" fmla="*/ 597 h 6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7738" h="601386">
                  <a:moveTo>
                    <a:pt x="3967738" y="521937"/>
                  </a:moveTo>
                  <a:lnTo>
                    <a:pt x="3926548" y="522431"/>
                  </a:lnTo>
                  <a:lnTo>
                    <a:pt x="3936569" y="524836"/>
                  </a:lnTo>
                  <a:close/>
                  <a:moveTo>
                    <a:pt x="2324394" y="597"/>
                  </a:moveTo>
                  <a:cubicBezTo>
                    <a:pt x="2291196" y="-383"/>
                    <a:pt x="2257938" y="-141"/>
                    <a:pt x="2224728" y="1214"/>
                  </a:cubicBezTo>
                  <a:cubicBezTo>
                    <a:pt x="2180448" y="3021"/>
                    <a:pt x="2136254" y="6805"/>
                    <a:pt x="2092403" y="12310"/>
                  </a:cubicBezTo>
                  <a:cubicBezTo>
                    <a:pt x="1938922" y="31577"/>
                    <a:pt x="1785442" y="70112"/>
                    <a:pt x="1640184" y="119657"/>
                  </a:cubicBezTo>
                  <a:cubicBezTo>
                    <a:pt x="1511370" y="166449"/>
                    <a:pt x="1379815" y="218746"/>
                    <a:pt x="1261964" y="290310"/>
                  </a:cubicBezTo>
                  <a:cubicBezTo>
                    <a:pt x="1261964" y="290310"/>
                    <a:pt x="1259224" y="290310"/>
                    <a:pt x="1256483" y="290310"/>
                  </a:cubicBezTo>
                  <a:cubicBezTo>
                    <a:pt x="960485" y="447201"/>
                    <a:pt x="645302" y="628864"/>
                    <a:pt x="294490" y="576567"/>
                  </a:cubicBezTo>
                  <a:cubicBezTo>
                    <a:pt x="224601" y="566245"/>
                    <a:pt x="157282" y="548010"/>
                    <a:pt x="91890" y="524270"/>
                  </a:cubicBezTo>
                  <a:lnTo>
                    <a:pt x="0" y="486802"/>
                  </a:lnTo>
                  <a:lnTo>
                    <a:pt x="0" y="500852"/>
                  </a:lnTo>
                  <a:lnTo>
                    <a:pt x="77716" y="534635"/>
                  </a:lnTo>
                  <a:cubicBezTo>
                    <a:pt x="230596" y="590501"/>
                    <a:pt x="390414" y="615790"/>
                    <a:pt x="554858" y="593082"/>
                  </a:cubicBezTo>
                  <a:cubicBezTo>
                    <a:pt x="804264" y="557300"/>
                    <a:pt x="1034485" y="433438"/>
                    <a:pt x="1248261" y="306825"/>
                  </a:cubicBezTo>
                  <a:cubicBezTo>
                    <a:pt x="1404482" y="229755"/>
                    <a:pt x="1557962" y="160944"/>
                    <a:pt x="1725146" y="108647"/>
                  </a:cubicBezTo>
                  <a:cubicBezTo>
                    <a:pt x="1900552" y="56350"/>
                    <a:pt x="2081440" y="17815"/>
                    <a:pt x="2265068" y="15063"/>
                  </a:cubicBezTo>
                  <a:cubicBezTo>
                    <a:pt x="2445956" y="12310"/>
                    <a:pt x="2624103" y="53597"/>
                    <a:pt x="2788546" y="125161"/>
                  </a:cubicBezTo>
                  <a:cubicBezTo>
                    <a:pt x="2933804" y="188468"/>
                    <a:pt x="3070840" y="271043"/>
                    <a:pt x="3210617" y="345359"/>
                  </a:cubicBezTo>
                  <a:cubicBezTo>
                    <a:pt x="3270913" y="377701"/>
                    <a:pt x="3333093" y="407462"/>
                    <a:pt x="3396815" y="433438"/>
                  </a:cubicBezTo>
                  <a:lnTo>
                    <a:pt x="3539265" y="481084"/>
                  </a:lnTo>
                  <a:lnTo>
                    <a:pt x="3542119" y="466814"/>
                  </a:lnTo>
                  <a:lnTo>
                    <a:pt x="3484689" y="449953"/>
                  </a:lnTo>
                  <a:cubicBezTo>
                    <a:pt x="3331209" y="400409"/>
                    <a:pt x="3191432" y="317835"/>
                    <a:pt x="3051655" y="240765"/>
                  </a:cubicBezTo>
                  <a:cubicBezTo>
                    <a:pt x="2911878" y="163696"/>
                    <a:pt x="2772102" y="92132"/>
                    <a:pt x="2618621" y="45340"/>
                  </a:cubicBezTo>
                  <a:cubicBezTo>
                    <a:pt x="2523038" y="17472"/>
                    <a:pt x="2423987" y="3537"/>
                    <a:pt x="2324394" y="597"/>
                  </a:cubicBezTo>
                  <a:close/>
                </a:path>
              </a:pathLst>
            </a:custGeom>
            <a:solidFill>
              <a:srgbClr val="B3A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 flipH="1">
              <a:off x="5798696" y="2694781"/>
              <a:ext cx="304800" cy="333375"/>
            </a:xfrm>
            <a:custGeom>
              <a:avLst/>
              <a:gdLst>
                <a:gd name="T0" fmla="*/ 109 w 111"/>
                <a:gd name="T1" fmla="*/ 75 h 121"/>
                <a:gd name="T2" fmla="*/ 49 w 111"/>
                <a:gd name="T3" fmla="*/ 63 h 121"/>
                <a:gd name="T4" fmla="*/ 3 w 111"/>
                <a:gd name="T5" fmla="*/ 0 h 121"/>
                <a:gd name="T6" fmla="*/ 0 w 111"/>
                <a:gd name="T7" fmla="*/ 2 h 121"/>
                <a:gd name="T8" fmla="*/ 46 w 111"/>
                <a:gd name="T9" fmla="*/ 64 h 121"/>
                <a:gd name="T10" fmla="*/ 5 w 111"/>
                <a:gd name="T11" fmla="*/ 111 h 121"/>
                <a:gd name="T12" fmla="*/ 6 w 111"/>
                <a:gd name="T13" fmla="*/ 112 h 121"/>
                <a:gd name="T14" fmla="*/ 38 w 111"/>
                <a:gd name="T15" fmla="*/ 109 h 121"/>
                <a:gd name="T16" fmla="*/ 38 w 111"/>
                <a:gd name="T17" fmla="*/ 109 h 121"/>
                <a:gd name="T18" fmla="*/ 53 w 111"/>
                <a:gd name="T19" fmla="*/ 114 h 121"/>
                <a:gd name="T20" fmla="*/ 65 w 111"/>
                <a:gd name="T21" fmla="*/ 100 h 121"/>
                <a:gd name="T22" fmla="*/ 81 w 111"/>
                <a:gd name="T23" fmla="*/ 104 h 121"/>
                <a:gd name="T24" fmla="*/ 89 w 111"/>
                <a:gd name="T25" fmla="*/ 90 h 121"/>
                <a:gd name="T26" fmla="*/ 106 w 111"/>
                <a:gd name="T27" fmla="*/ 89 h 121"/>
                <a:gd name="T28" fmla="*/ 109 w 111"/>
                <a:gd name="T29" fmla="*/ 7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121">
                  <a:moveTo>
                    <a:pt x="109" y="75"/>
                  </a:moveTo>
                  <a:cubicBezTo>
                    <a:pt x="101" y="53"/>
                    <a:pt x="66" y="58"/>
                    <a:pt x="49" y="63"/>
                  </a:cubicBezTo>
                  <a:cubicBezTo>
                    <a:pt x="41" y="38"/>
                    <a:pt x="21" y="18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18" y="21"/>
                    <a:pt x="35" y="40"/>
                    <a:pt x="46" y="64"/>
                  </a:cubicBezTo>
                  <a:cubicBezTo>
                    <a:pt x="28" y="72"/>
                    <a:pt x="6" y="89"/>
                    <a:pt x="5" y="111"/>
                  </a:cubicBezTo>
                  <a:cubicBezTo>
                    <a:pt x="5" y="111"/>
                    <a:pt x="5" y="112"/>
                    <a:pt x="6" y="112"/>
                  </a:cubicBezTo>
                  <a:cubicBezTo>
                    <a:pt x="14" y="121"/>
                    <a:pt x="31" y="117"/>
                    <a:pt x="38" y="109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41" y="114"/>
                    <a:pt x="47" y="117"/>
                    <a:pt x="53" y="114"/>
                  </a:cubicBezTo>
                  <a:cubicBezTo>
                    <a:pt x="58" y="111"/>
                    <a:pt x="64" y="106"/>
                    <a:pt x="65" y="100"/>
                  </a:cubicBezTo>
                  <a:cubicBezTo>
                    <a:pt x="70" y="103"/>
                    <a:pt x="75" y="106"/>
                    <a:pt x="81" y="104"/>
                  </a:cubicBezTo>
                  <a:cubicBezTo>
                    <a:pt x="86" y="101"/>
                    <a:pt x="89" y="96"/>
                    <a:pt x="89" y="90"/>
                  </a:cubicBezTo>
                  <a:cubicBezTo>
                    <a:pt x="95" y="93"/>
                    <a:pt x="101" y="93"/>
                    <a:pt x="106" y="89"/>
                  </a:cubicBezTo>
                  <a:cubicBezTo>
                    <a:pt x="110" y="86"/>
                    <a:pt x="111" y="79"/>
                    <a:pt x="109" y="75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 flipH="1">
              <a:off x="4696971" y="1980405"/>
              <a:ext cx="493713" cy="571500"/>
            </a:xfrm>
            <a:custGeom>
              <a:avLst/>
              <a:gdLst>
                <a:gd name="T0" fmla="*/ 175 w 180"/>
                <a:gd name="T1" fmla="*/ 36 h 208"/>
                <a:gd name="T2" fmla="*/ 159 w 180"/>
                <a:gd name="T3" fmla="*/ 35 h 208"/>
                <a:gd name="T4" fmla="*/ 151 w 180"/>
                <a:gd name="T5" fmla="*/ 21 h 208"/>
                <a:gd name="T6" fmla="*/ 135 w 180"/>
                <a:gd name="T7" fmla="*/ 24 h 208"/>
                <a:gd name="T8" fmla="*/ 124 w 180"/>
                <a:gd name="T9" fmla="*/ 10 h 208"/>
                <a:gd name="T10" fmla="*/ 109 w 180"/>
                <a:gd name="T11" fmla="*/ 14 h 208"/>
                <a:gd name="T12" fmla="*/ 108 w 180"/>
                <a:gd name="T13" fmla="*/ 14 h 208"/>
                <a:gd name="T14" fmla="*/ 76 w 180"/>
                <a:gd name="T15" fmla="*/ 10 h 208"/>
                <a:gd name="T16" fmla="*/ 75 w 180"/>
                <a:gd name="T17" fmla="*/ 11 h 208"/>
                <a:gd name="T18" fmla="*/ 115 w 180"/>
                <a:gd name="T19" fmla="*/ 59 h 208"/>
                <a:gd name="T20" fmla="*/ 46 w 180"/>
                <a:gd name="T21" fmla="*/ 138 h 208"/>
                <a:gd name="T22" fmla="*/ 0 w 180"/>
                <a:gd name="T23" fmla="*/ 208 h 208"/>
                <a:gd name="T24" fmla="*/ 0 w 180"/>
                <a:gd name="T25" fmla="*/ 208 h 208"/>
                <a:gd name="T26" fmla="*/ 1 w 180"/>
                <a:gd name="T27" fmla="*/ 208 h 208"/>
                <a:gd name="T28" fmla="*/ 2 w 180"/>
                <a:gd name="T29" fmla="*/ 207 h 208"/>
                <a:gd name="T30" fmla="*/ 4 w 180"/>
                <a:gd name="T31" fmla="*/ 206 h 208"/>
                <a:gd name="T32" fmla="*/ 58 w 180"/>
                <a:gd name="T33" fmla="*/ 131 h 208"/>
                <a:gd name="T34" fmla="*/ 117 w 180"/>
                <a:gd name="T35" fmla="*/ 61 h 208"/>
                <a:gd name="T36" fmla="*/ 177 w 180"/>
                <a:gd name="T37" fmla="*/ 51 h 208"/>
                <a:gd name="T38" fmla="*/ 175 w 180"/>
                <a:gd name="T39" fmla="*/ 3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08">
                  <a:moveTo>
                    <a:pt x="175" y="36"/>
                  </a:moveTo>
                  <a:cubicBezTo>
                    <a:pt x="171" y="32"/>
                    <a:pt x="164" y="32"/>
                    <a:pt x="159" y="35"/>
                  </a:cubicBezTo>
                  <a:cubicBezTo>
                    <a:pt x="159" y="29"/>
                    <a:pt x="156" y="23"/>
                    <a:pt x="151" y="21"/>
                  </a:cubicBezTo>
                  <a:cubicBezTo>
                    <a:pt x="146" y="19"/>
                    <a:pt x="140" y="21"/>
                    <a:pt x="135" y="24"/>
                  </a:cubicBezTo>
                  <a:cubicBezTo>
                    <a:pt x="134" y="18"/>
                    <a:pt x="129" y="13"/>
                    <a:pt x="124" y="10"/>
                  </a:cubicBezTo>
                  <a:cubicBezTo>
                    <a:pt x="118" y="7"/>
                    <a:pt x="112" y="9"/>
                    <a:pt x="109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02" y="6"/>
                    <a:pt x="85" y="0"/>
                    <a:pt x="76" y="10"/>
                  </a:cubicBezTo>
                  <a:cubicBezTo>
                    <a:pt x="76" y="10"/>
                    <a:pt x="75" y="10"/>
                    <a:pt x="75" y="11"/>
                  </a:cubicBezTo>
                  <a:cubicBezTo>
                    <a:pt x="75" y="32"/>
                    <a:pt x="97" y="50"/>
                    <a:pt x="115" y="59"/>
                  </a:cubicBezTo>
                  <a:cubicBezTo>
                    <a:pt x="98" y="91"/>
                    <a:pt x="72" y="113"/>
                    <a:pt x="46" y="138"/>
                  </a:cubicBezTo>
                  <a:cubicBezTo>
                    <a:pt x="26" y="157"/>
                    <a:pt x="4" y="180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" y="208"/>
                    <a:pt x="1" y="208"/>
                    <a:pt x="1" y="208"/>
                  </a:cubicBezTo>
                  <a:cubicBezTo>
                    <a:pt x="1" y="208"/>
                    <a:pt x="2" y="208"/>
                    <a:pt x="2" y="207"/>
                  </a:cubicBezTo>
                  <a:cubicBezTo>
                    <a:pt x="3" y="207"/>
                    <a:pt x="3" y="206"/>
                    <a:pt x="4" y="206"/>
                  </a:cubicBezTo>
                  <a:cubicBezTo>
                    <a:pt x="13" y="175"/>
                    <a:pt x="35" y="153"/>
                    <a:pt x="58" y="131"/>
                  </a:cubicBezTo>
                  <a:cubicBezTo>
                    <a:pt x="80" y="111"/>
                    <a:pt x="106" y="89"/>
                    <a:pt x="117" y="61"/>
                  </a:cubicBezTo>
                  <a:cubicBezTo>
                    <a:pt x="134" y="66"/>
                    <a:pt x="169" y="72"/>
                    <a:pt x="177" y="51"/>
                  </a:cubicBezTo>
                  <a:cubicBezTo>
                    <a:pt x="180" y="46"/>
                    <a:pt x="179" y="40"/>
                    <a:pt x="175" y="36"/>
                  </a:cubicBezTo>
                  <a:close/>
                </a:path>
              </a:pathLst>
            </a:custGeom>
            <a:solidFill>
              <a:srgbClr val="FF78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 flipH="1">
              <a:off x="2584009" y="2062955"/>
              <a:ext cx="139700" cy="342900"/>
            </a:xfrm>
            <a:custGeom>
              <a:avLst/>
              <a:gdLst>
                <a:gd name="T0" fmla="*/ 19 w 51"/>
                <a:gd name="T1" fmla="*/ 3 h 125"/>
                <a:gd name="T2" fmla="*/ 17 w 51"/>
                <a:gd name="T3" fmla="*/ 4 h 125"/>
                <a:gd name="T4" fmla="*/ 33 w 51"/>
                <a:gd name="T5" fmla="*/ 124 h 125"/>
                <a:gd name="T6" fmla="*/ 33 w 51"/>
                <a:gd name="T7" fmla="*/ 124 h 125"/>
                <a:gd name="T8" fmla="*/ 34 w 51"/>
                <a:gd name="T9" fmla="*/ 125 h 125"/>
                <a:gd name="T10" fmla="*/ 35 w 51"/>
                <a:gd name="T11" fmla="*/ 124 h 125"/>
                <a:gd name="T12" fmla="*/ 34 w 51"/>
                <a:gd name="T13" fmla="*/ 123 h 125"/>
                <a:gd name="T14" fmla="*/ 48 w 51"/>
                <a:gd name="T15" fmla="*/ 66 h 125"/>
                <a:gd name="T16" fmla="*/ 23 w 51"/>
                <a:gd name="T17" fmla="*/ 2 h 125"/>
                <a:gd name="T18" fmla="*/ 19 w 51"/>
                <a:gd name="T19" fmla="*/ 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125">
                  <a:moveTo>
                    <a:pt x="19" y="3"/>
                  </a:moveTo>
                  <a:cubicBezTo>
                    <a:pt x="18" y="3"/>
                    <a:pt x="17" y="3"/>
                    <a:pt x="17" y="4"/>
                  </a:cubicBezTo>
                  <a:cubicBezTo>
                    <a:pt x="1" y="43"/>
                    <a:pt x="0" y="93"/>
                    <a:pt x="33" y="124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3" y="124"/>
                    <a:pt x="33" y="125"/>
                    <a:pt x="34" y="125"/>
                  </a:cubicBezTo>
                  <a:cubicBezTo>
                    <a:pt x="34" y="125"/>
                    <a:pt x="35" y="124"/>
                    <a:pt x="35" y="124"/>
                  </a:cubicBezTo>
                  <a:cubicBezTo>
                    <a:pt x="34" y="124"/>
                    <a:pt x="34" y="124"/>
                    <a:pt x="34" y="123"/>
                  </a:cubicBezTo>
                  <a:cubicBezTo>
                    <a:pt x="51" y="112"/>
                    <a:pt x="50" y="83"/>
                    <a:pt x="48" y="66"/>
                  </a:cubicBezTo>
                  <a:cubicBezTo>
                    <a:pt x="45" y="43"/>
                    <a:pt x="37" y="19"/>
                    <a:pt x="23" y="2"/>
                  </a:cubicBezTo>
                  <a:cubicBezTo>
                    <a:pt x="21" y="0"/>
                    <a:pt x="19" y="1"/>
                    <a:pt x="19" y="3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 flipH="1">
              <a:off x="2258571" y="2108993"/>
              <a:ext cx="555625" cy="530225"/>
            </a:xfrm>
            <a:custGeom>
              <a:avLst/>
              <a:gdLst>
                <a:gd name="T0" fmla="*/ 181 w 203"/>
                <a:gd name="T1" fmla="*/ 65 h 193"/>
                <a:gd name="T2" fmla="*/ 176 w 203"/>
                <a:gd name="T3" fmla="*/ 40 h 193"/>
                <a:gd name="T4" fmla="*/ 151 w 203"/>
                <a:gd name="T5" fmla="*/ 32 h 193"/>
                <a:gd name="T6" fmla="*/ 118 w 203"/>
                <a:gd name="T7" fmla="*/ 21 h 193"/>
                <a:gd name="T8" fmla="*/ 121 w 203"/>
                <a:gd name="T9" fmla="*/ 47 h 193"/>
                <a:gd name="T10" fmla="*/ 131 w 203"/>
                <a:gd name="T11" fmla="*/ 70 h 193"/>
                <a:gd name="T12" fmla="*/ 62 w 203"/>
                <a:gd name="T13" fmla="*/ 110 h 193"/>
                <a:gd name="T14" fmla="*/ 47 w 203"/>
                <a:gd name="T15" fmla="*/ 124 h 193"/>
                <a:gd name="T16" fmla="*/ 46 w 203"/>
                <a:gd name="T17" fmla="*/ 126 h 193"/>
                <a:gd name="T18" fmla="*/ 1 w 203"/>
                <a:gd name="T19" fmla="*/ 174 h 193"/>
                <a:gd name="T20" fmla="*/ 2 w 203"/>
                <a:gd name="T21" fmla="*/ 175 h 193"/>
                <a:gd name="T22" fmla="*/ 26 w 203"/>
                <a:gd name="T23" fmla="*/ 154 h 193"/>
                <a:gd name="T24" fmla="*/ 46 w 203"/>
                <a:gd name="T25" fmla="*/ 131 h 193"/>
                <a:gd name="T26" fmla="*/ 89 w 203"/>
                <a:gd name="T27" fmla="*/ 176 h 193"/>
                <a:gd name="T28" fmla="*/ 152 w 203"/>
                <a:gd name="T29" fmla="*/ 188 h 193"/>
                <a:gd name="T30" fmla="*/ 152 w 203"/>
                <a:gd name="T31" fmla="*/ 185 h 193"/>
                <a:gd name="T32" fmla="*/ 111 w 203"/>
                <a:gd name="T33" fmla="*/ 136 h 193"/>
                <a:gd name="T34" fmla="*/ 54 w 203"/>
                <a:gd name="T35" fmla="*/ 123 h 193"/>
                <a:gd name="T36" fmla="*/ 57 w 203"/>
                <a:gd name="T37" fmla="*/ 120 h 193"/>
                <a:gd name="T38" fmla="*/ 94 w 203"/>
                <a:gd name="T39" fmla="*/ 92 h 193"/>
                <a:gd name="T40" fmla="*/ 133 w 203"/>
                <a:gd name="T41" fmla="*/ 73 h 193"/>
                <a:gd name="T42" fmla="*/ 133 w 203"/>
                <a:gd name="T43" fmla="*/ 73 h 193"/>
                <a:gd name="T44" fmla="*/ 134 w 203"/>
                <a:gd name="T45" fmla="*/ 74 h 193"/>
                <a:gd name="T46" fmla="*/ 187 w 203"/>
                <a:gd name="T47" fmla="*/ 95 h 193"/>
                <a:gd name="T48" fmla="*/ 181 w 203"/>
                <a:gd name="T49" fmla="*/ 65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193">
                  <a:moveTo>
                    <a:pt x="181" y="65"/>
                  </a:moveTo>
                  <a:cubicBezTo>
                    <a:pt x="183" y="57"/>
                    <a:pt x="181" y="48"/>
                    <a:pt x="176" y="40"/>
                  </a:cubicBezTo>
                  <a:cubicBezTo>
                    <a:pt x="171" y="33"/>
                    <a:pt x="160" y="28"/>
                    <a:pt x="151" y="32"/>
                  </a:cubicBezTo>
                  <a:cubicBezTo>
                    <a:pt x="147" y="19"/>
                    <a:pt x="126" y="0"/>
                    <a:pt x="118" y="21"/>
                  </a:cubicBezTo>
                  <a:cubicBezTo>
                    <a:pt x="115" y="29"/>
                    <a:pt x="118" y="40"/>
                    <a:pt x="121" y="47"/>
                  </a:cubicBezTo>
                  <a:cubicBezTo>
                    <a:pt x="123" y="55"/>
                    <a:pt x="126" y="63"/>
                    <a:pt x="131" y="70"/>
                  </a:cubicBezTo>
                  <a:cubicBezTo>
                    <a:pt x="106" y="77"/>
                    <a:pt x="81" y="93"/>
                    <a:pt x="62" y="110"/>
                  </a:cubicBezTo>
                  <a:cubicBezTo>
                    <a:pt x="56" y="115"/>
                    <a:pt x="52" y="119"/>
                    <a:pt x="47" y="124"/>
                  </a:cubicBezTo>
                  <a:cubicBezTo>
                    <a:pt x="46" y="124"/>
                    <a:pt x="46" y="125"/>
                    <a:pt x="46" y="126"/>
                  </a:cubicBezTo>
                  <a:cubicBezTo>
                    <a:pt x="31" y="142"/>
                    <a:pt x="17" y="159"/>
                    <a:pt x="1" y="174"/>
                  </a:cubicBezTo>
                  <a:cubicBezTo>
                    <a:pt x="0" y="175"/>
                    <a:pt x="1" y="176"/>
                    <a:pt x="2" y="175"/>
                  </a:cubicBezTo>
                  <a:cubicBezTo>
                    <a:pt x="11" y="170"/>
                    <a:pt x="19" y="162"/>
                    <a:pt x="26" y="154"/>
                  </a:cubicBezTo>
                  <a:cubicBezTo>
                    <a:pt x="33" y="146"/>
                    <a:pt x="39" y="138"/>
                    <a:pt x="46" y="131"/>
                  </a:cubicBezTo>
                  <a:cubicBezTo>
                    <a:pt x="52" y="151"/>
                    <a:pt x="71" y="166"/>
                    <a:pt x="89" y="176"/>
                  </a:cubicBezTo>
                  <a:cubicBezTo>
                    <a:pt x="107" y="185"/>
                    <a:pt x="132" y="193"/>
                    <a:pt x="152" y="188"/>
                  </a:cubicBezTo>
                  <a:cubicBezTo>
                    <a:pt x="154" y="187"/>
                    <a:pt x="154" y="185"/>
                    <a:pt x="152" y="185"/>
                  </a:cubicBezTo>
                  <a:cubicBezTo>
                    <a:pt x="147" y="164"/>
                    <a:pt x="128" y="146"/>
                    <a:pt x="111" y="136"/>
                  </a:cubicBezTo>
                  <a:cubicBezTo>
                    <a:pt x="96" y="127"/>
                    <a:pt x="72" y="119"/>
                    <a:pt x="54" y="123"/>
                  </a:cubicBezTo>
                  <a:cubicBezTo>
                    <a:pt x="55" y="122"/>
                    <a:pt x="56" y="121"/>
                    <a:pt x="57" y="120"/>
                  </a:cubicBezTo>
                  <a:cubicBezTo>
                    <a:pt x="68" y="109"/>
                    <a:pt x="80" y="100"/>
                    <a:pt x="94" y="92"/>
                  </a:cubicBezTo>
                  <a:cubicBezTo>
                    <a:pt x="106" y="85"/>
                    <a:pt x="120" y="80"/>
                    <a:pt x="133" y="73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33" y="74"/>
                    <a:pt x="134" y="74"/>
                    <a:pt x="134" y="74"/>
                  </a:cubicBezTo>
                  <a:cubicBezTo>
                    <a:pt x="148" y="88"/>
                    <a:pt x="167" y="104"/>
                    <a:pt x="187" y="95"/>
                  </a:cubicBezTo>
                  <a:cubicBezTo>
                    <a:pt x="203" y="88"/>
                    <a:pt x="193" y="70"/>
                    <a:pt x="181" y="65"/>
                  </a:cubicBezTo>
                  <a:close/>
                </a:path>
              </a:pathLst>
            </a:custGeom>
            <a:solidFill>
              <a:srgbClr val="FEC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92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1630FC-7090-4D1C-93D5-113C82941F4E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EDFCFC-F8E9-4049-95DD-C79391CC7BFF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幻灯片编号占位符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BE5E81-E012-42C1-892B-1E2892457684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05DBCF-E3D4-4FC7-9203-C0C05B2BAA55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长方形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10A522-F0F5-43AE-870D-B1652467F5E7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4571CF06-CFCF-4651-AD58-EA72AF9A9AA5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A78803E1-1726-4879-80E3-452B390141DD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长方形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cn" dirty="0"/>
              <a:t>单击此处编辑母版标题样式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cn" dirty="0"/>
              <a:t>单击此处编辑母版文本样式</a:t>
            </a:r>
          </a:p>
          <a:p>
            <a:pPr lvl="1" rtl="0"/>
            <a:r>
              <a:rPr lang="zh-cn" dirty="0"/>
              <a:t>第二级</a:t>
            </a:r>
          </a:p>
          <a:p>
            <a:pPr lvl="2" rtl="0"/>
            <a:r>
              <a:rPr lang="zh-cn" dirty="0"/>
              <a:t>第三级</a:t>
            </a:r>
          </a:p>
          <a:p>
            <a:pPr lvl="3" rtl="0"/>
            <a:r>
              <a:rPr lang="zh-cn" dirty="0"/>
              <a:t>第四级</a:t>
            </a:r>
          </a:p>
          <a:p>
            <a:pPr lvl="4" rtl="0"/>
            <a:r>
              <a:rPr lang="zh-cn" dirty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4ECCA8BC-1B61-46E2-9581-00FC2FDA063C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EA7AD192-E8CD-690F-ACFB-5A9B455E03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新宋体" panose="02010609030101010101" pitchFamily="49" charset="-122"/>
          <a:ea typeface="新宋体" panose="02010609030101010101" pitchFamily="49" charset="-122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jpe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34" Type="http://schemas.openxmlformats.org/officeDocument/2006/relationships/image" Target="../media/image9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96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32" Type="http://schemas.openxmlformats.org/officeDocument/2006/relationships/image" Target="../media/image95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9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31" Type="http://schemas.openxmlformats.org/officeDocument/2006/relationships/image" Target="../media/image9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30" Type="http://schemas.openxmlformats.org/officeDocument/2006/relationships/image" Target="../media/image93.png"/><Relationship Id="rId35" Type="http://schemas.openxmlformats.org/officeDocument/2006/relationships/image" Target="../media/image98.png"/><Relationship Id="rId8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microsoft.com/office/2007/relationships/hdphoto" Target="../media/hdphoto6.wdp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D85C5E-06EC-AB55-D464-B839E5AE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916D7F-7461-56DD-0A31-6FBEE0A9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5A1B2F-8137-BB0C-27DE-6EA8205EF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7"/>
            <a:ext cx="12192000" cy="6858000"/>
          </a:xfrm>
          <a:prstGeom prst="rect">
            <a:avLst/>
          </a:prstGeom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67846D8C-D993-5F19-EA84-D8EF1BDBF62E}"/>
              </a:ext>
            </a:extLst>
          </p:cNvPr>
          <p:cNvSpPr txBox="1">
            <a:spLocks/>
          </p:cNvSpPr>
          <p:nvPr/>
        </p:nvSpPr>
        <p:spPr>
          <a:xfrm>
            <a:off x="2991806" y="5218435"/>
            <a:ext cx="6269347" cy="10214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solidFill>
                  <a:schemeClr val="bg2"/>
                </a:solidFill>
              </a:rPr>
              <a:t>薛涛</a:t>
            </a:r>
            <a:endParaRPr lang="en-US" altLang="zh-CN" sz="2400" b="1" dirty="0">
              <a:solidFill>
                <a:schemeClr val="bg2"/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2"/>
                </a:solidFill>
              </a:rPr>
              <a:t>2025</a:t>
            </a:r>
            <a:r>
              <a:rPr lang="zh-CN" altLang="en-US" sz="1400" dirty="0">
                <a:solidFill>
                  <a:schemeClr val="bg2"/>
                </a:solidFill>
              </a:rPr>
              <a:t>年</a:t>
            </a:r>
            <a:r>
              <a:rPr lang="en-US" altLang="zh-CN" sz="1400" dirty="0">
                <a:solidFill>
                  <a:schemeClr val="bg2"/>
                </a:solidFill>
              </a:rPr>
              <a:t>5</a:t>
            </a:r>
            <a:r>
              <a:rPr lang="zh-CN" altLang="en-US" sz="1400" dirty="0">
                <a:solidFill>
                  <a:schemeClr val="bg2"/>
                </a:solidFill>
              </a:rPr>
              <a:t>月</a:t>
            </a:r>
            <a:r>
              <a:rPr lang="en-US" altLang="zh-CN" sz="1400" dirty="0">
                <a:solidFill>
                  <a:schemeClr val="bg2"/>
                </a:solidFill>
              </a:rPr>
              <a:t>30</a:t>
            </a:r>
            <a:r>
              <a:rPr lang="zh-CN" altLang="en-US" sz="1400" dirty="0">
                <a:solidFill>
                  <a:schemeClr val="bg2"/>
                </a:solidFill>
              </a:rPr>
              <a:t>日于岳麓山</a:t>
            </a:r>
            <a:endParaRPr lang="zh-cn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0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85" y="25057"/>
            <a:ext cx="10058400" cy="1450757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长跑</a:t>
            </a:r>
            <a:r>
              <a:rPr lang="en-US" altLang="zh-CN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了解必经阶段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4CC868E-C5CD-8AD6-DFAB-1AADFE3C0E67}"/>
              </a:ext>
            </a:extLst>
          </p:cNvPr>
          <p:cNvSpPr txBox="1"/>
          <p:nvPr/>
        </p:nvSpPr>
        <p:spPr>
          <a:xfrm>
            <a:off x="825590" y="2089505"/>
            <a:ext cx="6359433" cy="1525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知识技能化到知识产品化到知识型管理</a:t>
            </a:r>
          </a:p>
          <a:p>
            <a:pPr>
              <a:lnSpc>
                <a:spcPct val="150000"/>
              </a:lnSpc>
            </a:pPr>
            <a:r>
              <a:rPr lang="en-US" altLang="zh-CN" sz="5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20-30-40-50</a:t>
            </a:r>
            <a:r>
              <a:rPr lang="zh-CN" altLang="en-US" sz="5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5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+5</a:t>
            </a:r>
            <a:r>
              <a:rPr lang="zh-CN" altLang="en-US" sz="5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95368D-303B-DEFA-723E-609F87431E73}"/>
              </a:ext>
            </a:extLst>
          </p:cNvPr>
          <p:cNvSpPr txBox="1"/>
          <p:nvPr/>
        </p:nvSpPr>
        <p:spPr>
          <a:xfrm>
            <a:off x="370936" y="4051946"/>
            <a:ext cx="10963537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活在当下是得过且过吗？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以认真对待当下及平和对待过去未来，来活在未来的当下</a:t>
            </a:r>
            <a:endParaRPr lang="en-US" altLang="zh-CN" sz="2000" b="1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（收入曲线的选择）</a:t>
            </a:r>
            <a:endParaRPr lang="en-US" altLang="zh-CN" sz="2000" b="1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逐渐能平视内外世界（祛魅和祛恐的递进、更难在祛恶）</a:t>
            </a:r>
            <a:endParaRPr lang="en-US" altLang="zh-CN" sz="2000" b="1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与年龄匹配，与未来衔接</a:t>
            </a:r>
            <a:endParaRPr lang="en-US" altLang="zh-CN" sz="2000" b="1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AD1005-300A-F2B7-ED72-F37892FD6767}"/>
              </a:ext>
            </a:extLst>
          </p:cNvPr>
          <p:cNvSpPr txBox="1"/>
          <p:nvPr/>
        </p:nvSpPr>
        <p:spPr>
          <a:xfrm>
            <a:off x="7240555" y="1607907"/>
            <a:ext cx="4354677" cy="444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岁前比共性，同质优者胜，（记忆力，低级理解力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一维因果律）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b="1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岁后比差异，异质稀缺者胜   （认知力</a:t>
            </a:r>
            <a:r>
              <a:rPr lang="en-US" altLang="zh-CN" b="1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b="1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三维及以上，讲故事能力）         </a:t>
            </a:r>
            <a:endParaRPr lang="en-US" altLang="zh-CN" b="1" u="sng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看态度  需要勤勉，也需要基础人生观 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看能力   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而立     智勇与百试知长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看格局   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不惑     悦纳与扬长避短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看心态  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知天命  伐谋与惜时如金</a:t>
            </a:r>
            <a:endParaRPr lang="zh-CN" alt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884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16E072-BCC5-768B-4C89-C7D840E0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67" y="299505"/>
            <a:ext cx="11454110" cy="1450757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职场进阶规律的经济学原理：用比较优势</a:t>
            </a:r>
            <a:br>
              <a:rPr lang="en-US" altLang="zh-CN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5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交换</a:t>
            </a:r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稀缺资源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CD30B2-95D0-BBB4-2B26-36665C049666}"/>
              </a:ext>
            </a:extLst>
          </p:cNvPr>
          <p:cNvSpPr txBox="1"/>
          <p:nvPr/>
        </p:nvSpPr>
        <p:spPr>
          <a:xfrm>
            <a:off x="436534" y="4781283"/>
            <a:ext cx="11397006" cy="1782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1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、正确选择（分析比较优势做减法和选择）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+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提高效率（修认知和方法论）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=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成为稀缺资源产生超额利润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=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竞争优势</a:t>
            </a:r>
            <a:endParaRPr lang="en-US" altLang="zh-CN" sz="15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2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、更重要的：变自制为自驱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意志力的世纪谎言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要找到乐趣，尤其是格物的乐趣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努力是一种天赋</a:t>
            </a:r>
            <a:endParaRPr lang="en-US" altLang="zh-CN" sz="15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3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、努力是不持久的，兴趣是靠不住的</a:t>
            </a:r>
            <a:endParaRPr lang="en-US" altLang="zh-CN" sz="15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爱好和专业的选择？枯燥的量变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长板获得正循环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隐藏技能或后天习得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复合长板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跑得最快的厨子：高阶比较优势</a:t>
            </a:r>
            <a:endParaRPr lang="en-US" altLang="zh-CN" sz="15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4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</a:t>
            </a:r>
            <a:r>
              <a:rPr lang="zh-CN" altLang="en-US" sz="1500" dirty="0">
                <a:solidFill>
                  <a:srgbClr val="FFFF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管理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是后天可习得的性价比最高的组合技能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13C1F39-0AFA-3D89-AC5B-925F52D99B75}"/>
              </a:ext>
            </a:extLst>
          </p:cNvPr>
          <p:cNvSpPr/>
          <p:nvPr/>
        </p:nvSpPr>
        <p:spPr>
          <a:xfrm>
            <a:off x="436534" y="2792215"/>
            <a:ext cx="324451" cy="324451"/>
          </a:xfrm>
          <a:prstGeom prst="ellipse">
            <a:avLst/>
          </a:prstGeom>
          <a:solidFill>
            <a:srgbClr val="E8D178">
              <a:alpha val="2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箭头: 右 45">
            <a:extLst>
              <a:ext uri="{FF2B5EF4-FFF2-40B4-BE49-F238E27FC236}">
                <a16:creationId xmlns:a16="http://schemas.microsoft.com/office/drawing/2014/main" id="{B8FEB3CE-5BAB-D9C2-5246-681E97B7E981}"/>
              </a:ext>
            </a:extLst>
          </p:cNvPr>
          <p:cNvSpPr/>
          <p:nvPr/>
        </p:nvSpPr>
        <p:spPr>
          <a:xfrm>
            <a:off x="436534" y="2877583"/>
            <a:ext cx="2414337" cy="153718"/>
          </a:xfrm>
          <a:prstGeom prst="rightArrow">
            <a:avLst>
              <a:gd name="adj1" fmla="val 44782"/>
              <a:gd name="adj2" fmla="val 159579"/>
            </a:avLst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B2199EA-3576-C08E-7214-571C270FF857}"/>
              </a:ext>
            </a:extLst>
          </p:cNvPr>
          <p:cNvSpPr txBox="1"/>
          <p:nvPr/>
        </p:nvSpPr>
        <p:spPr>
          <a:xfrm>
            <a:off x="354142" y="1893993"/>
            <a:ext cx="1748531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第一阶段</a:t>
            </a:r>
            <a:endParaRPr lang="en-US" altLang="zh-CN" sz="20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5D74597-30FE-A628-B4D4-6D3A52B545B6}"/>
              </a:ext>
            </a:extLst>
          </p:cNvPr>
          <p:cNvSpPr/>
          <p:nvPr/>
        </p:nvSpPr>
        <p:spPr>
          <a:xfrm>
            <a:off x="485570" y="2841251"/>
            <a:ext cx="226381" cy="226381"/>
          </a:xfrm>
          <a:prstGeom prst="ellipse">
            <a:avLst/>
          </a:prstGeom>
          <a:solidFill>
            <a:srgbClr val="E8D1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C2D20A8E-8F03-3624-6F10-96C941083E0A}"/>
              </a:ext>
            </a:extLst>
          </p:cNvPr>
          <p:cNvSpPr/>
          <p:nvPr/>
        </p:nvSpPr>
        <p:spPr>
          <a:xfrm>
            <a:off x="2864577" y="2792215"/>
            <a:ext cx="324451" cy="324451"/>
          </a:xfrm>
          <a:prstGeom prst="ellipse">
            <a:avLst/>
          </a:prstGeom>
          <a:solidFill>
            <a:srgbClr val="E8D178">
              <a:alpha val="2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箭头: 右 49">
            <a:extLst>
              <a:ext uri="{FF2B5EF4-FFF2-40B4-BE49-F238E27FC236}">
                <a16:creationId xmlns:a16="http://schemas.microsoft.com/office/drawing/2014/main" id="{F30ECF59-9CDA-8E34-E6F3-08621CFCE864}"/>
              </a:ext>
            </a:extLst>
          </p:cNvPr>
          <p:cNvSpPr/>
          <p:nvPr/>
        </p:nvSpPr>
        <p:spPr>
          <a:xfrm>
            <a:off x="2864577" y="2877583"/>
            <a:ext cx="2414337" cy="153718"/>
          </a:xfrm>
          <a:prstGeom prst="rightArrow">
            <a:avLst>
              <a:gd name="adj1" fmla="val 44782"/>
              <a:gd name="adj2" fmla="val 159579"/>
            </a:avLst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10C7854-AF44-1B41-55DD-BA1A72CEF208}"/>
              </a:ext>
            </a:extLst>
          </p:cNvPr>
          <p:cNvSpPr txBox="1"/>
          <p:nvPr/>
        </p:nvSpPr>
        <p:spPr>
          <a:xfrm>
            <a:off x="2782185" y="1893993"/>
            <a:ext cx="1748531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第二阶段</a:t>
            </a:r>
            <a:endParaRPr lang="en-US" altLang="zh-CN" sz="20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9C9FC6DB-18D2-F596-07F4-4D54EAF88327}"/>
              </a:ext>
            </a:extLst>
          </p:cNvPr>
          <p:cNvSpPr/>
          <p:nvPr/>
        </p:nvSpPr>
        <p:spPr>
          <a:xfrm>
            <a:off x="2913613" y="2841251"/>
            <a:ext cx="226381" cy="226381"/>
          </a:xfrm>
          <a:prstGeom prst="ellipse">
            <a:avLst/>
          </a:prstGeom>
          <a:solidFill>
            <a:srgbClr val="E8D1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8349E8B-E6BB-D0E1-8689-FD8A0E80F68F}"/>
              </a:ext>
            </a:extLst>
          </p:cNvPr>
          <p:cNvSpPr txBox="1"/>
          <p:nvPr/>
        </p:nvSpPr>
        <p:spPr>
          <a:xfrm>
            <a:off x="2782185" y="3346233"/>
            <a:ext cx="392189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675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执行层中最具生产力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  <a:p>
            <a:pPr defTabSz="666750">
              <a:lnSpc>
                <a:spcPct val="8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的员工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A0E0982-808E-CD72-43FE-5AD3979C410B}"/>
              </a:ext>
            </a:extLst>
          </p:cNvPr>
          <p:cNvSpPr txBox="1"/>
          <p:nvPr/>
        </p:nvSpPr>
        <p:spPr>
          <a:xfrm>
            <a:off x="2773307" y="4065440"/>
            <a:ext cx="2824770" cy="588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持续增长的个人</a:t>
            </a:r>
            <a:endParaRPr lang="en-US" altLang="zh-CN" sz="1500" dirty="0">
              <a:solidFill>
                <a:prstClr val="white">
                  <a:lumMod val="95000"/>
                </a:prstClr>
              </a:solidFill>
              <a:latin typeface=""/>
              <a:ea typeface="微软雅黑" panose="020B0503020204020204" pitchFamily="34" charset="-122"/>
            </a:endParaRPr>
          </a:p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产出价值</a:t>
            </a: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DF1B72C1-C4ED-54F9-9780-1FE59296199F}"/>
              </a:ext>
            </a:extLst>
          </p:cNvPr>
          <p:cNvSpPr/>
          <p:nvPr/>
        </p:nvSpPr>
        <p:spPr>
          <a:xfrm>
            <a:off x="5305936" y="2792215"/>
            <a:ext cx="324451" cy="324451"/>
          </a:xfrm>
          <a:prstGeom prst="ellipse">
            <a:avLst/>
          </a:prstGeom>
          <a:solidFill>
            <a:srgbClr val="E8D178">
              <a:alpha val="2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0371393D-5B93-9C71-837D-C6CB4F3D24C4}"/>
              </a:ext>
            </a:extLst>
          </p:cNvPr>
          <p:cNvSpPr/>
          <p:nvPr/>
        </p:nvSpPr>
        <p:spPr>
          <a:xfrm>
            <a:off x="5305936" y="2877583"/>
            <a:ext cx="2414337" cy="153718"/>
          </a:xfrm>
          <a:prstGeom prst="rightArrow">
            <a:avLst>
              <a:gd name="adj1" fmla="val 44782"/>
              <a:gd name="adj2" fmla="val 159579"/>
            </a:avLst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7FB6331D-2FE2-9299-EE13-0FFBA0D45EFA}"/>
              </a:ext>
            </a:extLst>
          </p:cNvPr>
          <p:cNvSpPr txBox="1"/>
          <p:nvPr/>
        </p:nvSpPr>
        <p:spPr>
          <a:xfrm>
            <a:off x="5286217" y="1903165"/>
            <a:ext cx="1748531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第三阶段</a:t>
            </a:r>
            <a:endParaRPr lang="en-US" altLang="zh-CN" sz="20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69F80708-1FAC-CE26-86A4-A0EBF507BA03}"/>
              </a:ext>
            </a:extLst>
          </p:cNvPr>
          <p:cNvSpPr/>
          <p:nvPr/>
        </p:nvSpPr>
        <p:spPr>
          <a:xfrm>
            <a:off x="5354972" y="2841251"/>
            <a:ext cx="226381" cy="226381"/>
          </a:xfrm>
          <a:prstGeom prst="ellipse">
            <a:avLst/>
          </a:prstGeom>
          <a:solidFill>
            <a:srgbClr val="E8D1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D1A163E-E798-3182-7DAE-42E3B6DA7D04}"/>
              </a:ext>
            </a:extLst>
          </p:cNvPr>
          <p:cNvSpPr txBox="1"/>
          <p:nvPr/>
        </p:nvSpPr>
        <p:spPr>
          <a:xfrm>
            <a:off x="5253942" y="3332916"/>
            <a:ext cx="247354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长期以来形成的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个人优势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C2B126A-C817-23F5-97CF-6733782FC178}"/>
              </a:ext>
            </a:extLst>
          </p:cNvPr>
          <p:cNvSpPr txBox="1"/>
          <p:nvPr/>
        </p:nvSpPr>
        <p:spPr>
          <a:xfrm>
            <a:off x="4895503" y="4107370"/>
            <a:ext cx="28247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个人能力的最大化使用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9CABF3C5-F84B-B7D1-7CF6-C4F4F056D4BA}"/>
              </a:ext>
            </a:extLst>
          </p:cNvPr>
          <p:cNvSpPr/>
          <p:nvPr/>
        </p:nvSpPr>
        <p:spPr>
          <a:xfrm>
            <a:off x="7733979" y="2792215"/>
            <a:ext cx="324451" cy="324451"/>
          </a:xfrm>
          <a:prstGeom prst="ellipse">
            <a:avLst/>
          </a:prstGeom>
          <a:solidFill>
            <a:srgbClr val="E8D178">
              <a:alpha val="2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箭头: 右 61">
            <a:extLst>
              <a:ext uri="{FF2B5EF4-FFF2-40B4-BE49-F238E27FC236}">
                <a16:creationId xmlns:a16="http://schemas.microsoft.com/office/drawing/2014/main" id="{052A8699-4F5B-DE4A-93A3-A827A28781C7}"/>
              </a:ext>
            </a:extLst>
          </p:cNvPr>
          <p:cNvSpPr/>
          <p:nvPr/>
        </p:nvSpPr>
        <p:spPr>
          <a:xfrm>
            <a:off x="7733979" y="2877583"/>
            <a:ext cx="2414337" cy="153718"/>
          </a:xfrm>
          <a:prstGeom prst="rightArrow">
            <a:avLst>
              <a:gd name="adj1" fmla="val 44782"/>
              <a:gd name="adj2" fmla="val 159579"/>
            </a:avLst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118592FF-943E-5DA4-ADA2-C7CA13E18602}"/>
              </a:ext>
            </a:extLst>
          </p:cNvPr>
          <p:cNvSpPr txBox="1"/>
          <p:nvPr/>
        </p:nvSpPr>
        <p:spPr>
          <a:xfrm>
            <a:off x="7727484" y="1893993"/>
            <a:ext cx="1748531" cy="49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第四阶段</a:t>
            </a:r>
            <a:endParaRPr lang="en-US" altLang="zh-CN" sz="20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3E07C0A5-7A74-2726-E8CE-8F39BA3010B4}"/>
              </a:ext>
            </a:extLst>
          </p:cNvPr>
          <p:cNvSpPr/>
          <p:nvPr/>
        </p:nvSpPr>
        <p:spPr>
          <a:xfrm>
            <a:off x="7783015" y="2841251"/>
            <a:ext cx="226381" cy="226381"/>
          </a:xfrm>
          <a:prstGeom prst="ellipse">
            <a:avLst/>
          </a:prstGeom>
          <a:solidFill>
            <a:srgbClr val="E8D17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056EEC77-DF49-2317-A8C1-DC9416F54AF7}"/>
              </a:ext>
            </a:extLst>
          </p:cNvPr>
          <p:cNvSpPr txBox="1"/>
          <p:nvPr/>
        </p:nvSpPr>
        <p:spPr>
          <a:xfrm>
            <a:off x="7681985" y="3332916"/>
            <a:ext cx="247354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经验能力话语权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口碑人脉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D3317CF-8FF4-61D8-184E-F89EDB270662}"/>
              </a:ext>
            </a:extLst>
          </p:cNvPr>
          <p:cNvSpPr txBox="1"/>
          <p:nvPr/>
        </p:nvSpPr>
        <p:spPr>
          <a:xfrm>
            <a:off x="7113467" y="4096948"/>
            <a:ext cx="28247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个人价值观的实现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5D409906-2293-C48C-413A-C87FD33CE06D}"/>
              </a:ext>
            </a:extLst>
          </p:cNvPr>
          <p:cNvSpPr txBox="1"/>
          <p:nvPr/>
        </p:nvSpPr>
        <p:spPr>
          <a:xfrm>
            <a:off x="354142" y="2348442"/>
            <a:ext cx="1951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年：了解职场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4326ABD-AA53-0BE9-3322-0DA09B946300}"/>
              </a:ext>
            </a:extLst>
          </p:cNvPr>
          <p:cNvSpPr txBox="1"/>
          <p:nvPr/>
        </p:nvSpPr>
        <p:spPr>
          <a:xfrm>
            <a:off x="2773307" y="2348442"/>
            <a:ext cx="23742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3-8</a:t>
            </a:r>
            <a:r>
              <a:rPr lang="zh-CN" altLang="en-US" sz="1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年：能力分化和强化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CF9E825-3495-37F4-B754-B1EF2F0C335D}"/>
              </a:ext>
            </a:extLst>
          </p:cNvPr>
          <p:cNvSpPr txBox="1"/>
          <p:nvPr/>
        </p:nvSpPr>
        <p:spPr>
          <a:xfrm>
            <a:off x="5201350" y="2348442"/>
            <a:ext cx="19515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管理者或技能大牛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CE5997AA-9568-EA69-5A32-E3CAE44A4E23}"/>
              </a:ext>
            </a:extLst>
          </p:cNvPr>
          <p:cNvSpPr txBox="1"/>
          <p:nvPr/>
        </p:nvSpPr>
        <p:spPr>
          <a:xfrm>
            <a:off x="7656026" y="2348442"/>
            <a:ext cx="2331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突破马斯洛</a:t>
            </a:r>
            <a:r>
              <a:rPr lang="en-US" altLang="zh-CN" sz="160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160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认知升维</a:t>
            </a:r>
            <a:endParaRPr lang="zh-CN" altLang="en-US" sz="16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52C8E27-D781-D5AC-2D0C-9CE28D7EA302}"/>
              </a:ext>
            </a:extLst>
          </p:cNvPr>
          <p:cNvSpPr txBox="1"/>
          <p:nvPr/>
        </p:nvSpPr>
        <p:spPr>
          <a:xfrm>
            <a:off x="10589325" y="2462341"/>
            <a:ext cx="1202702" cy="830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700" dirty="0">
                <a:solidFill>
                  <a:srgbClr val="FFC000"/>
                </a:solidFill>
                <a:latin typeface=""/>
                <a:ea typeface="微软雅黑" panose="020B0503020204020204" pitchFamily="34" charset="-122"/>
              </a:rPr>
              <a:t>比较优势</a:t>
            </a:r>
            <a:endParaRPr lang="en-US" altLang="zh-CN" sz="1700" dirty="0">
              <a:solidFill>
                <a:srgbClr val="FFC000"/>
              </a:soli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7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稀缺资源</a:t>
            </a:r>
          </a:p>
        </p:txBody>
      </p:sp>
      <p:sp>
        <p:nvSpPr>
          <p:cNvPr id="72" name="箭头: 上弧形 71">
            <a:extLst>
              <a:ext uri="{FF2B5EF4-FFF2-40B4-BE49-F238E27FC236}">
                <a16:creationId xmlns:a16="http://schemas.microsoft.com/office/drawing/2014/main" id="{C8E742C6-5903-6F7A-E687-CBA9A1D3E5E1}"/>
              </a:ext>
            </a:extLst>
          </p:cNvPr>
          <p:cNvSpPr/>
          <p:nvPr/>
        </p:nvSpPr>
        <p:spPr>
          <a:xfrm rot="5400000">
            <a:off x="11606632" y="2751128"/>
            <a:ext cx="370788" cy="437541"/>
          </a:xfrm>
          <a:prstGeom prst="curvedDownArrow">
            <a:avLst/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箭头: 上弧形 72">
            <a:extLst>
              <a:ext uri="{FF2B5EF4-FFF2-40B4-BE49-F238E27FC236}">
                <a16:creationId xmlns:a16="http://schemas.microsoft.com/office/drawing/2014/main" id="{BDE389B9-415B-6BFB-20A1-6419EB76771A}"/>
              </a:ext>
            </a:extLst>
          </p:cNvPr>
          <p:cNvSpPr/>
          <p:nvPr/>
        </p:nvSpPr>
        <p:spPr>
          <a:xfrm rot="16631653">
            <a:off x="10151716" y="2702413"/>
            <a:ext cx="509048" cy="441149"/>
          </a:xfrm>
          <a:prstGeom prst="curvedDownArrow">
            <a:avLst/>
          </a:prstGeom>
          <a:gradFill>
            <a:gsLst>
              <a:gs pos="0">
                <a:srgbClr val="BDA361">
                  <a:alpha val="0"/>
                </a:srgbClr>
              </a:gs>
              <a:gs pos="100000">
                <a:srgbClr val="E8D178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C6F8895-8FAD-64E0-3038-DC25E42B3529}"/>
              </a:ext>
            </a:extLst>
          </p:cNvPr>
          <p:cNvSpPr txBox="1"/>
          <p:nvPr/>
        </p:nvSpPr>
        <p:spPr>
          <a:xfrm>
            <a:off x="-106396" y="3328037"/>
            <a:ext cx="247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>
                <a:solidFill>
                  <a:srgbClr val="FFC000">
                    <a:lumMod val="20000"/>
                    <a:lumOff val="80000"/>
                  </a:srgbClr>
                </a:solidFill>
                <a:latin typeface=""/>
                <a:ea typeface="微软雅黑" panose="020B0503020204020204" pitchFamily="34" charset="-122"/>
              </a:rPr>
              <a:t>时间成本低</a:t>
            </a:r>
            <a:endParaRPr lang="en-US" altLang="zh-CN" sz="2000" b="1" dirty="0">
              <a:solidFill>
                <a:srgbClr val="FFC000">
                  <a:lumMod val="20000"/>
                  <a:lumOff val="80000"/>
                </a:srgbClr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B645CCDE-9DED-42E4-BD52-C6BC4F95B99C}"/>
              </a:ext>
            </a:extLst>
          </p:cNvPr>
          <p:cNvSpPr txBox="1"/>
          <p:nvPr/>
        </p:nvSpPr>
        <p:spPr>
          <a:xfrm>
            <a:off x="-238791" y="4031777"/>
            <a:ext cx="282477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dirty="0">
                <a:solidFill>
                  <a:prstClr val="white">
                    <a:lumMod val="95000"/>
                  </a:prstClr>
                </a:solidFill>
                <a:latin typeface=""/>
                <a:ea typeface="微软雅黑" panose="020B0503020204020204" pitchFamily="34" charset="-122"/>
              </a:rPr>
              <a:t>更多的工作经验</a:t>
            </a:r>
          </a:p>
        </p:txBody>
      </p:sp>
    </p:spTree>
    <p:extLst>
      <p:ext uri="{BB962C8B-B14F-4D97-AF65-F5344CB8AC3E}">
        <p14:creationId xmlns:p14="http://schemas.microsoft.com/office/powerpoint/2010/main" val="4043620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4691" y="1229953"/>
            <a:ext cx="11227391" cy="825760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人的进阶之路</a:t>
            </a:r>
            <a:r>
              <a:rPr lang="en-US" altLang="zh-CN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一切尽在“管理”</a:t>
            </a:r>
            <a:r>
              <a:rPr lang="zh-CN" altLang="en-US" sz="1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（和，中庸，平衡</a:t>
            </a:r>
            <a:r>
              <a:rPr lang="en-US" altLang="zh-CN" sz="1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</a:t>
            </a:r>
            <a:r>
              <a:rPr lang="zh-CN" altLang="en-US" sz="1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止于至善）</a:t>
            </a:r>
            <a:br>
              <a:rPr lang="en-US" altLang="zh-CN" sz="1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36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（职场修炼到理解生活）</a:t>
            </a:r>
            <a:endParaRPr lang="zh-CN" altLang="en-US" sz="44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4691" y="1919235"/>
            <a:ext cx="8825659" cy="4456112"/>
          </a:xfrm>
        </p:spPr>
        <p:txBody>
          <a:bodyPr>
            <a:normAutofit fontScale="92500" lnSpcReduction="10000"/>
          </a:bodyPr>
          <a:lstStyle/>
          <a:p>
            <a:endParaRPr lang="en-US" altLang="zh-CN" sz="1600" dirty="0"/>
          </a:p>
          <a:p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、由专业知识转向“管理”，并建立认知方法论：思考顶层结构，发现底层逻辑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、学以致用：收集工具满墙与用熟工具的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平衡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，读书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读事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读人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、为什么要在“管理”中提高认知？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目标是管理的基石，“管理的入口是对万物之间关系的理解、思辨和运用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资源有限性是决策的出发点，取舍是决策结果，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判断力的高低是决策力的差距，勤奋是底线，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4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、效率是核心收益和竞争优势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5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、事物的管理升级到人的管理，对外在的管理呼应自己的管理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6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、组织管理之魂：</a:t>
            </a:r>
            <a:r>
              <a:rPr lang="zh-CN" altLang="en-US" sz="16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管理管理者</a:t>
            </a:r>
            <a:endParaRPr lang="en-US" altLang="zh-CN" sz="16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7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对外顺人性，对内逆人性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（八二）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zh-CN" altLang="en-US" sz="16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78" y="3900148"/>
            <a:ext cx="4364304" cy="26021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EAFBB0-2B82-74B6-0A13-5F5F5485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038" y="1598473"/>
            <a:ext cx="3986404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0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759178" y="369359"/>
            <a:ext cx="10287153" cy="1167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如何理解德鲁克的“管理管理者”：</a:t>
            </a:r>
            <a:endParaRPr lang="en-US" altLang="zh-CN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cs typeface="+mn-cs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zh-CN" altLang="en-US" sz="22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“知识工作者”需要自我管理，而不仅仅是被管理；管理者只有首先实现自身的效率，并形成“追随系”，才能高效的管理别人。</a:t>
            </a:r>
          </a:p>
        </p:txBody>
      </p:sp>
      <p:sp>
        <p:nvSpPr>
          <p:cNvPr id="525" name="文本框 524"/>
          <p:cNvSpPr txBox="1"/>
          <p:nvPr/>
        </p:nvSpPr>
        <p:spPr>
          <a:xfrm>
            <a:off x="759178" y="2325826"/>
            <a:ext cx="11110139" cy="450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管理者的必要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专才走向通才：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、个人专长小领域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对广大知识的认知能力相结合，逐渐后移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、复合型人才并不是掌握所有专业，考虑的是事的顶层和人（向上格物归纳，向下实践验证，为道日损）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、目标是准绳，也是知行合一向下实践的基础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、商场如打怪练功的战场，提供了目标和限制条件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、最重要的是换位思考能力和价值增量（利他）出发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、管理不是控制，</a:t>
            </a:r>
            <a:r>
              <a:rPr lang="zh-CN" altLang="en-US" sz="16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的力量（如同教育）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、正向价值观，长期主义才会有跟随，才有企业的成功（三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0719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B94F45-2F5B-ECBB-878D-F9224967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25" y="46412"/>
            <a:ext cx="10058400" cy="1450757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成长型思维模式对应学习型组织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B8CAF8-11B6-3A83-ABBD-BA7A4BFB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511" y="1947864"/>
            <a:ext cx="1836972" cy="19324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D56B4A1-7364-F37C-CADA-8E165B09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3" y="1702876"/>
            <a:ext cx="6159508" cy="43549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66FD58C-3875-2772-73A4-A3D595E83D34}"/>
              </a:ext>
            </a:extLst>
          </p:cNvPr>
          <p:cNvSpPr txBox="1"/>
          <p:nvPr/>
        </p:nvSpPr>
        <p:spPr>
          <a:xfrm>
            <a:off x="7194333" y="3925433"/>
            <a:ext cx="4659468" cy="1607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斯坦福大学心理学教授</a:t>
            </a:r>
            <a:endParaRPr lang="en-US" altLang="zh-CN" sz="20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卡罗尔</a:t>
            </a:r>
            <a:r>
              <a:rPr lang="en-US" altLang="zh-CN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德韦克博士</a:t>
            </a:r>
            <a:r>
              <a:rPr lang="zh-CN" altLang="en-US" sz="20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的专著</a:t>
            </a:r>
            <a:endParaRPr lang="en-US" altLang="zh-CN" sz="20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20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终身成长：重新定义成功的思维模式</a:t>
            </a:r>
            <a:r>
              <a:rPr lang="en-US" altLang="zh-CN" sz="20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0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966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37C55EE-CC22-F5BE-8250-192856331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35" y="1863223"/>
            <a:ext cx="7044077" cy="3962293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A9B5E925-94C6-3491-3FAC-D44B0EFDE7E3}"/>
              </a:ext>
            </a:extLst>
          </p:cNvPr>
          <p:cNvSpPr txBox="1">
            <a:spLocks/>
          </p:cNvSpPr>
          <p:nvPr/>
        </p:nvSpPr>
        <p:spPr>
          <a:xfrm>
            <a:off x="701723" y="2661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3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"/>
                <a:ea typeface="微软雅黑" panose="020B0503020204020204" pitchFamily="34" charset="-122"/>
                <a:cs typeface="+mj-cs"/>
                <a:sym typeface=""/>
              </a:rPr>
              <a:t>认知三格、管理三对</a:t>
            </a:r>
            <a:endParaRPr kumimoji="0" lang="zh-CN" altLang="en-US" sz="43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"/>
              <a:ea typeface="微软雅黑" panose="020B0503020204020204" pitchFamily="34" charset="-122"/>
              <a:cs typeface="+mj-cs"/>
              <a:sym typeface="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0820B3-07FB-132D-221B-E06FADD6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4992" r="4249" b="4212"/>
          <a:stretch/>
        </p:blipFill>
        <p:spPr>
          <a:xfrm>
            <a:off x="693061" y="1809633"/>
            <a:ext cx="3245902" cy="43471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3E805EE-65DF-70CE-A2AD-1ECC47FD813F}"/>
              </a:ext>
            </a:extLst>
          </p:cNvPr>
          <p:cNvSpPr txBox="1"/>
          <p:nvPr/>
        </p:nvSpPr>
        <p:spPr>
          <a:xfrm>
            <a:off x="6396222" y="3340231"/>
            <a:ext cx="1111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5F41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三格</a:t>
            </a:r>
            <a:endParaRPr lang="zh-CN" altLang="en-US" sz="3200" dirty="0">
              <a:solidFill>
                <a:srgbClr val="5F41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0240BD3-905E-9750-F97A-C9F551F5303B}"/>
              </a:ext>
            </a:extLst>
          </p:cNvPr>
          <p:cNvSpPr txBox="1"/>
          <p:nvPr/>
        </p:nvSpPr>
        <p:spPr>
          <a:xfrm>
            <a:off x="7988053" y="3340230"/>
            <a:ext cx="1111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5F41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三对</a:t>
            </a:r>
            <a:endParaRPr lang="zh-CN" altLang="en-US" sz="3200" dirty="0">
              <a:solidFill>
                <a:srgbClr val="5F41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78BC2A3-EEC4-BCA1-46C7-C53657C68A27}"/>
              </a:ext>
            </a:extLst>
          </p:cNvPr>
          <p:cNvSpPr txBox="1"/>
          <p:nvPr/>
        </p:nvSpPr>
        <p:spPr>
          <a:xfrm>
            <a:off x="4851515" y="2743816"/>
            <a:ext cx="1062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格局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C5A8F51-C85D-20C0-9125-81787CD05BFB}"/>
              </a:ext>
            </a:extLst>
          </p:cNvPr>
          <p:cNvSpPr txBox="1"/>
          <p:nvPr/>
        </p:nvSpPr>
        <p:spPr>
          <a:xfrm>
            <a:off x="4681750" y="3505816"/>
            <a:ext cx="1062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格物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301FA09-E163-89E4-F544-209B64A129FF}"/>
              </a:ext>
            </a:extLst>
          </p:cNvPr>
          <p:cNvSpPr txBox="1"/>
          <p:nvPr/>
        </p:nvSpPr>
        <p:spPr>
          <a:xfrm>
            <a:off x="4787947" y="4152712"/>
            <a:ext cx="1062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破格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402BC49-394E-3C5B-36EE-2C873B09850C}"/>
              </a:ext>
            </a:extLst>
          </p:cNvPr>
          <p:cNvSpPr txBox="1"/>
          <p:nvPr/>
        </p:nvSpPr>
        <p:spPr>
          <a:xfrm>
            <a:off x="10051542" y="2611551"/>
            <a:ext cx="2471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个人成长</a:t>
            </a:r>
            <a:endParaRPr lang="en-US" altLang="zh-CN" sz="16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与组织成长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1D13731-F3F5-C604-B912-16FF67C81692}"/>
              </a:ext>
            </a:extLst>
          </p:cNvPr>
          <p:cNvSpPr txBox="1"/>
          <p:nvPr/>
        </p:nvSpPr>
        <p:spPr>
          <a:xfrm>
            <a:off x="10217066" y="3398437"/>
            <a:ext cx="2471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个人战略</a:t>
            </a:r>
            <a:endParaRPr lang="en-US" altLang="zh-CN" sz="16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与组织战略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9024A3-1665-BA3D-C58C-076CE2642289}"/>
              </a:ext>
            </a:extLst>
          </p:cNvPr>
          <p:cNvSpPr txBox="1"/>
          <p:nvPr/>
        </p:nvSpPr>
        <p:spPr>
          <a:xfrm>
            <a:off x="10051542" y="4056306"/>
            <a:ext cx="2895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个人管理</a:t>
            </a:r>
            <a:endParaRPr lang="en-US" altLang="zh-CN" sz="16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与组织管理</a:t>
            </a:r>
            <a:endParaRPr lang="zh-CN" altLang="en-US" sz="1600" b="1" dirty="0">
              <a:solidFill>
                <a:prstClr val="black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57749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E828F9F-CE12-7BE7-69FA-9D1FEEE14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117" y="4641222"/>
            <a:ext cx="10058400" cy="138573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31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工作中三类事：学习、执行和选择（判断、决策）</a:t>
            </a:r>
            <a:br>
              <a:rPr lang="en-US" altLang="zh-CN" sz="17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1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到了职场，更加凸显选择比努力（学习和执行）更重要</a:t>
            </a:r>
            <a:br>
              <a:rPr lang="en-US" altLang="zh-CN" sz="1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1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首先，其实是个人定位和目标的选择</a:t>
            </a:r>
            <a:endParaRPr lang="zh-CN" altLang="en-US" sz="3600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00B2CA-C89F-F229-3C82-F0229F469992}"/>
              </a:ext>
            </a:extLst>
          </p:cNvPr>
          <p:cNvSpPr txBox="1"/>
          <p:nvPr/>
        </p:nvSpPr>
        <p:spPr>
          <a:xfrm>
            <a:off x="916117" y="509886"/>
            <a:ext cx="28600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+mj-cs"/>
              </a:rPr>
              <a:t>02.</a:t>
            </a:r>
            <a:r>
              <a:rPr lang="zh-CN" altLang="en-US" sz="60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  <a:cs typeface="+mj-cs"/>
              </a:rPr>
              <a:t>选择</a:t>
            </a:r>
          </a:p>
        </p:txBody>
      </p:sp>
    </p:spTree>
    <p:extLst>
      <p:ext uri="{BB962C8B-B14F-4D97-AF65-F5344CB8AC3E}">
        <p14:creationId xmlns:p14="http://schemas.microsoft.com/office/powerpoint/2010/main" val="209667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6F09A1F-7605-5C5D-E753-00AC2CECD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767A04F-E42E-EA75-44AD-D5D068368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870" y="268484"/>
            <a:ext cx="10058400" cy="1450757"/>
          </a:xfrm>
        </p:spPr>
        <p:txBody>
          <a:bodyPr>
            <a:normAutofit/>
          </a:bodyPr>
          <a:lstStyle/>
          <a:p>
            <a:pPr algn="r"/>
            <a:r>
              <a:rPr lang="zh-CN" altLang="en-US" sz="6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成功学为什么不靠谱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B44956-F9B0-2983-370E-D29B2345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5427" y="1954349"/>
            <a:ext cx="8519843" cy="2304575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成功学快餐不靠谱，那是别人的生意，你是买单的人；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回忆录也有一定程度的不靠谱，作者会修饰一些事情；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能够真正</a:t>
            </a:r>
            <a:r>
              <a:rPr lang="zh-CN" altLang="en-US" sz="2000" spc="-5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代入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理解（站在过去看过去）是很困难的事。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E0FA538-816C-F651-9BDE-75310A64418A}"/>
              </a:ext>
            </a:extLst>
          </p:cNvPr>
          <p:cNvSpPr txBox="1"/>
          <p:nvPr/>
        </p:nvSpPr>
        <p:spPr>
          <a:xfrm>
            <a:off x="884076" y="4556623"/>
            <a:ext cx="6097554" cy="161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马云：</a:t>
            </a:r>
            <a:r>
              <a:rPr lang="zh-CN" altLang="en-US" sz="1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任何一次成功都不能被复制，创业者多去研究别人失败的经历。天下所有的陷阱都是差不多的，无非是贪婪，无非是你做了不该做的事情。</a:t>
            </a:r>
            <a:endParaRPr lang="en-US" altLang="zh-CN" sz="18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411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02" y="906119"/>
            <a:ext cx="10811660" cy="14507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en-US" altLang="zh-CN" sz="3200" b="1" dirty="0"/>
            </a:b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模糊的正确（不只是运筹学里的动态规划，还包括对反直觉和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直觉</a:t>
            </a: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）</a:t>
            </a:r>
            <a:br>
              <a:rPr lang="en-US" altLang="zh-CN" sz="32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endParaRPr lang="zh-CN" altLang="en-US" sz="32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997902" y="2707386"/>
            <a:ext cx="9977329" cy="378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无数的选择决定了公司，也决定了人生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尽力趋近正确的正确，实际却不少幸运的成为模糊的正确，最可怕的是正确的模糊，当然甚至大部分人却是模糊的模糊。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“决定你是什么的，不是你的能力，而是你的选择”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杨澜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i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题外话：</a:t>
            </a:r>
            <a:endParaRPr lang="en-US" altLang="zh-CN" i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i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为什么家长都支持孩子不停地读书到博士或者进体制内？</a:t>
            </a:r>
            <a:endParaRPr lang="en-US" altLang="zh-CN" i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i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人总是爱追逐确定性（注意对内逆人性才可能成功），但是，能力模型的匹配（前述的比较优势）才应该是做这个选择的出发点</a:t>
            </a:r>
            <a:endParaRPr lang="en-US" altLang="zh-CN" i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645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直接连接符 1030"/>
          <p:cNvCxnSpPr>
            <a:cxnSpLocks/>
          </p:cNvCxnSpPr>
          <p:nvPr/>
        </p:nvCxnSpPr>
        <p:spPr>
          <a:xfrm flipH="1" flipV="1">
            <a:off x="2619177" y="898391"/>
            <a:ext cx="8149351" cy="582106"/>
          </a:xfrm>
          <a:prstGeom prst="line">
            <a:avLst/>
          </a:prstGeom>
          <a:ln w="19050">
            <a:solidFill>
              <a:srgbClr val="52525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456809" y="109366"/>
            <a:ext cx="1210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候鸟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4632551" y="999954"/>
            <a:ext cx="3133286" cy="1563329"/>
            <a:chOff x="4653862" y="1032387"/>
            <a:chExt cx="3133286" cy="1784556"/>
          </a:xfrm>
        </p:grpSpPr>
        <p:grpSp>
          <p:nvGrpSpPr>
            <p:cNvPr id="11" name="组合 10"/>
            <p:cNvGrpSpPr/>
            <p:nvPr/>
          </p:nvGrpSpPr>
          <p:grpSpPr>
            <a:xfrm>
              <a:off x="4653862" y="1032387"/>
              <a:ext cx="3133286" cy="1784556"/>
              <a:chOff x="1202740" y="929148"/>
              <a:chExt cx="3133286" cy="1784556"/>
            </a:xfrm>
          </p:grpSpPr>
          <p:grpSp>
            <p:nvGrpSpPr>
              <p:cNvPr id="4" name="组合 3"/>
              <p:cNvGrpSpPr/>
              <p:nvPr/>
            </p:nvGrpSpPr>
            <p:grpSpPr>
              <a:xfrm>
                <a:off x="1202740" y="929148"/>
                <a:ext cx="3133286" cy="1784556"/>
                <a:chOff x="1982175" y="699061"/>
                <a:chExt cx="1643777" cy="2004624"/>
              </a:xfrm>
            </p:grpSpPr>
            <p:sp>
              <p:nvSpPr>
                <p:cNvPr id="5" name="矩形 4"/>
                <p:cNvSpPr/>
                <p:nvPr/>
              </p:nvSpPr>
              <p:spPr>
                <a:xfrm>
                  <a:off x="1982175" y="699061"/>
                  <a:ext cx="1643777" cy="200462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2312515" y="1545915"/>
                  <a:ext cx="805140" cy="518597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endParaRPr lang="zh-CN" altLang="en-US" sz="2400" dirty="0">
                    <a:latin typeface="华文新魏" panose="02010800040101010101" pitchFamily="2" charset="-122"/>
                    <a:ea typeface="华文新魏" panose="02010800040101010101" pitchFamily="2" charset="-122"/>
                  </a:endParaRPr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2063024" y="864732"/>
                  <a:ext cx="1493293" cy="1673280"/>
                </a:xfrm>
                <a:prstGeom prst="rect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0" name="直接连接符 9"/>
              <p:cNvCxnSpPr/>
              <p:nvPr/>
            </p:nvCxnSpPr>
            <p:spPr>
              <a:xfrm>
                <a:off x="3367136" y="1076632"/>
                <a:ext cx="0" cy="148958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6930186" y="1316293"/>
              <a:ext cx="615553" cy="12167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迁 徙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69796" y="1696298"/>
              <a:ext cx="1980029" cy="456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“生活在别处”</a:t>
              </a:r>
            </a:p>
          </p:txBody>
        </p:sp>
      </p:grpSp>
      <p:cxnSp>
        <p:nvCxnSpPr>
          <p:cNvPr id="15" name="直接连接符 14"/>
          <p:cNvCxnSpPr>
            <a:cxnSpLocks/>
          </p:cNvCxnSpPr>
          <p:nvPr/>
        </p:nvCxnSpPr>
        <p:spPr>
          <a:xfrm>
            <a:off x="5232937" y="817252"/>
            <a:ext cx="1728433" cy="0"/>
          </a:xfrm>
          <a:prstGeom prst="line">
            <a:avLst/>
          </a:prstGeom>
          <a:ln w="5715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342487" y="5047835"/>
            <a:ext cx="2414782" cy="1548985"/>
            <a:chOff x="455" y="2353"/>
            <a:chExt cx="2658" cy="1705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455" y="2353"/>
              <a:ext cx="2658" cy="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2020" y="3507"/>
              <a:ext cx="156" cy="406"/>
            </a:xfrm>
            <a:custGeom>
              <a:avLst/>
              <a:gdLst>
                <a:gd name="T0" fmla="*/ 66 w 156"/>
                <a:gd name="T1" fmla="*/ 10 h 406"/>
                <a:gd name="T2" fmla="*/ 24 w 156"/>
                <a:gd name="T3" fmla="*/ 89 h 406"/>
                <a:gd name="T4" fmla="*/ 24 w 156"/>
                <a:gd name="T5" fmla="*/ 78 h 406"/>
                <a:gd name="T6" fmla="*/ 156 w 156"/>
                <a:gd name="T7" fmla="*/ 406 h 406"/>
                <a:gd name="T8" fmla="*/ 3 w 156"/>
                <a:gd name="T9" fmla="*/ 89 h 406"/>
                <a:gd name="T10" fmla="*/ 0 w 156"/>
                <a:gd name="T11" fmla="*/ 83 h 406"/>
                <a:gd name="T12" fmla="*/ 3 w 156"/>
                <a:gd name="T13" fmla="*/ 78 h 406"/>
                <a:gd name="T14" fmla="*/ 44 w 156"/>
                <a:gd name="T15" fmla="*/ 0 h 406"/>
                <a:gd name="T16" fmla="*/ 66 w 156"/>
                <a:gd name="T17" fmla="*/ 1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406">
                  <a:moveTo>
                    <a:pt x="66" y="10"/>
                  </a:moveTo>
                  <a:lnTo>
                    <a:pt x="24" y="89"/>
                  </a:lnTo>
                  <a:lnTo>
                    <a:pt x="24" y="78"/>
                  </a:lnTo>
                  <a:lnTo>
                    <a:pt x="156" y="406"/>
                  </a:lnTo>
                  <a:lnTo>
                    <a:pt x="3" y="89"/>
                  </a:lnTo>
                  <a:lnTo>
                    <a:pt x="0" y="83"/>
                  </a:lnTo>
                  <a:lnTo>
                    <a:pt x="3" y="78"/>
                  </a:lnTo>
                  <a:lnTo>
                    <a:pt x="44" y="0"/>
                  </a:lnTo>
                  <a:lnTo>
                    <a:pt x="66" y="10"/>
                  </a:lnTo>
                  <a:close/>
                </a:path>
              </a:pathLst>
            </a:custGeom>
            <a:solidFill>
              <a:srgbClr val="1C1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1091" y="2284"/>
              <a:ext cx="1842" cy="1374"/>
            </a:xfrm>
            <a:custGeom>
              <a:avLst/>
              <a:gdLst>
                <a:gd name="T0" fmla="*/ 0 w 1200"/>
                <a:gd name="T1" fmla="*/ 628 h 892"/>
                <a:gd name="T2" fmla="*/ 528 w 1200"/>
                <a:gd name="T3" fmla="*/ 879 h 892"/>
                <a:gd name="T4" fmla="*/ 1155 w 1200"/>
                <a:gd name="T5" fmla="*/ 428 h 892"/>
                <a:gd name="T6" fmla="*/ 785 w 1200"/>
                <a:gd name="T7" fmla="*/ 56 h 892"/>
                <a:gd name="T8" fmla="*/ 0 w 1200"/>
                <a:gd name="T9" fmla="*/ 628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0" h="892">
                  <a:moveTo>
                    <a:pt x="0" y="628"/>
                  </a:moveTo>
                  <a:cubicBezTo>
                    <a:pt x="0" y="628"/>
                    <a:pt x="252" y="867"/>
                    <a:pt x="528" y="879"/>
                  </a:cubicBezTo>
                  <a:cubicBezTo>
                    <a:pt x="805" y="892"/>
                    <a:pt x="1110" y="646"/>
                    <a:pt x="1155" y="428"/>
                  </a:cubicBezTo>
                  <a:cubicBezTo>
                    <a:pt x="1200" y="209"/>
                    <a:pt x="1006" y="0"/>
                    <a:pt x="785" y="56"/>
                  </a:cubicBezTo>
                  <a:cubicBezTo>
                    <a:pt x="453" y="140"/>
                    <a:pt x="350" y="585"/>
                    <a:pt x="0" y="628"/>
                  </a:cubicBez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384" y="3151"/>
              <a:ext cx="817" cy="388"/>
            </a:xfrm>
            <a:custGeom>
              <a:avLst/>
              <a:gdLst>
                <a:gd name="T0" fmla="*/ 519 w 532"/>
                <a:gd name="T1" fmla="*/ 55 h 252"/>
                <a:gd name="T2" fmla="*/ 65 w 532"/>
                <a:gd name="T3" fmla="*/ 0 h 252"/>
                <a:gd name="T4" fmla="*/ 105 w 532"/>
                <a:gd name="T5" fmla="*/ 252 h 252"/>
                <a:gd name="T6" fmla="*/ 532 w 532"/>
                <a:gd name="T7" fmla="*/ 124 h 252"/>
                <a:gd name="T8" fmla="*/ 519 w 532"/>
                <a:gd name="T9" fmla="*/ 5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2" h="252">
                  <a:moveTo>
                    <a:pt x="519" y="55"/>
                  </a:moveTo>
                  <a:cubicBezTo>
                    <a:pt x="519" y="55"/>
                    <a:pt x="173" y="17"/>
                    <a:pt x="65" y="0"/>
                  </a:cubicBezTo>
                  <a:cubicBezTo>
                    <a:pt x="65" y="0"/>
                    <a:pt x="0" y="63"/>
                    <a:pt x="105" y="252"/>
                  </a:cubicBezTo>
                  <a:cubicBezTo>
                    <a:pt x="532" y="124"/>
                    <a:pt x="532" y="124"/>
                    <a:pt x="532" y="124"/>
                  </a:cubicBezTo>
                  <a:lnTo>
                    <a:pt x="519" y="55"/>
                  </a:lnTo>
                  <a:close/>
                </a:path>
              </a:pathLst>
            </a:custGeom>
            <a:solidFill>
              <a:srgbClr val="6364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117" y="2667"/>
              <a:ext cx="1460" cy="857"/>
            </a:xfrm>
            <a:custGeom>
              <a:avLst/>
              <a:gdLst>
                <a:gd name="T0" fmla="*/ 0 w 951"/>
                <a:gd name="T1" fmla="*/ 125 h 556"/>
                <a:gd name="T2" fmla="*/ 526 w 951"/>
                <a:gd name="T3" fmla="*/ 100 h 556"/>
                <a:gd name="T4" fmla="*/ 696 w 951"/>
                <a:gd name="T5" fmla="*/ 428 h 556"/>
                <a:gd name="T6" fmla="*/ 0 w 951"/>
                <a:gd name="T7" fmla="*/ 125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1" h="556">
                  <a:moveTo>
                    <a:pt x="0" y="125"/>
                  </a:moveTo>
                  <a:cubicBezTo>
                    <a:pt x="0" y="125"/>
                    <a:pt x="142" y="241"/>
                    <a:pt x="526" y="100"/>
                  </a:cubicBezTo>
                  <a:cubicBezTo>
                    <a:pt x="801" y="0"/>
                    <a:pt x="951" y="298"/>
                    <a:pt x="696" y="428"/>
                  </a:cubicBezTo>
                  <a:cubicBezTo>
                    <a:pt x="445" y="556"/>
                    <a:pt x="57" y="279"/>
                    <a:pt x="0" y="125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2809" y="2661"/>
              <a:ext cx="304" cy="282"/>
            </a:xfrm>
            <a:custGeom>
              <a:avLst/>
              <a:gdLst>
                <a:gd name="T0" fmla="*/ 19 w 198"/>
                <a:gd name="T1" fmla="*/ 0 h 183"/>
                <a:gd name="T2" fmla="*/ 198 w 198"/>
                <a:gd name="T3" fmla="*/ 86 h 183"/>
                <a:gd name="T4" fmla="*/ 36 w 198"/>
                <a:gd name="T5" fmla="*/ 183 h 183"/>
                <a:gd name="T6" fmla="*/ 19 w 198"/>
                <a:gd name="T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" h="183">
                  <a:moveTo>
                    <a:pt x="19" y="0"/>
                  </a:moveTo>
                  <a:cubicBezTo>
                    <a:pt x="19" y="0"/>
                    <a:pt x="85" y="38"/>
                    <a:pt x="198" y="86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0" y="73"/>
                    <a:pt x="19" y="0"/>
                  </a:cubicBezTo>
                  <a:close/>
                </a:path>
              </a:pathLst>
            </a:custGeom>
            <a:solidFill>
              <a:srgbClr val="FFB8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2795" y="2786"/>
              <a:ext cx="318" cy="38"/>
            </a:xfrm>
            <a:custGeom>
              <a:avLst/>
              <a:gdLst>
                <a:gd name="T0" fmla="*/ 207 w 207"/>
                <a:gd name="T1" fmla="*/ 5 h 25"/>
                <a:gd name="T2" fmla="*/ 157 w 207"/>
                <a:gd name="T3" fmla="*/ 16 h 25"/>
                <a:gd name="T4" fmla="*/ 105 w 207"/>
                <a:gd name="T5" fmla="*/ 23 h 25"/>
                <a:gd name="T6" fmla="*/ 54 w 207"/>
                <a:gd name="T7" fmla="*/ 23 h 25"/>
                <a:gd name="T8" fmla="*/ 28 w 207"/>
                <a:gd name="T9" fmla="*/ 19 h 25"/>
                <a:gd name="T10" fmla="*/ 3 w 207"/>
                <a:gd name="T11" fmla="*/ 9 h 25"/>
                <a:gd name="T12" fmla="*/ 1 w 207"/>
                <a:gd name="T13" fmla="*/ 3 h 25"/>
                <a:gd name="T14" fmla="*/ 7 w 207"/>
                <a:gd name="T15" fmla="*/ 2 h 25"/>
                <a:gd name="T16" fmla="*/ 7 w 207"/>
                <a:gd name="T17" fmla="*/ 2 h 25"/>
                <a:gd name="T18" fmla="*/ 30 w 207"/>
                <a:gd name="T19" fmla="*/ 12 h 25"/>
                <a:gd name="T20" fmla="*/ 54 w 207"/>
                <a:gd name="T21" fmla="*/ 17 h 25"/>
                <a:gd name="T22" fmla="*/ 105 w 207"/>
                <a:gd name="T23" fmla="*/ 19 h 25"/>
                <a:gd name="T24" fmla="*/ 156 w 207"/>
                <a:gd name="T25" fmla="*/ 14 h 25"/>
                <a:gd name="T26" fmla="*/ 207 w 207"/>
                <a:gd name="T27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" h="25">
                  <a:moveTo>
                    <a:pt x="207" y="5"/>
                  </a:moveTo>
                  <a:cubicBezTo>
                    <a:pt x="190" y="9"/>
                    <a:pt x="173" y="13"/>
                    <a:pt x="157" y="16"/>
                  </a:cubicBezTo>
                  <a:cubicBezTo>
                    <a:pt x="140" y="19"/>
                    <a:pt x="123" y="21"/>
                    <a:pt x="105" y="23"/>
                  </a:cubicBezTo>
                  <a:cubicBezTo>
                    <a:pt x="88" y="24"/>
                    <a:pt x="71" y="25"/>
                    <a:pt x="54" y="23"/>
                  </a:cubicBezTo>
                  <a:cubicBezTo>
                    <a:pt x="45" y="23"/>
                    <a:pt x="36" y="21"/>
                    <a:pt x="28" y="19"/>
                  </a:cubicBezTo>
                  <a:cubicBezTo>
                    <a:pt x="19" y="17"/>
                    <a:pt x="11" y="14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4" y="6"/>
                    <a:pt x="22" y="9"/>
                    <a:pt x="30" y="12"/>
                  </a:cubicBezTo>
                  <a:cubicBezTo>
                    <a:pt x="38" y="14"/>
                    <a:pt x="46" y="16"/>
                    <a:pt x="54" y="17"/>
                  </a:cubicBezTo>
                  <a:cubicBezTo>
                    <a:pt x="71" y="19"/>
                    <a:pt x="88" y="19"/>
                    <a:pt x="105" y="19"/>
                  </a:cubicBezTo>
                  <a:cubicBezTo>
                    <a:pt x="122" y="18"/>
                    <a:pt x="139" y="16"/>
                    <a:pt x="156" y="14"/>
                  </a:cubicBezTo>
                  <a:cubicBezTo>
                    <a:pt x="173" y="11"/>
                    <a:pt x="190" y="8"/>
                    <a:pt x="207" y="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2471" y="2519"/>
              <a:ext cx="209" cy="210"/>
            </a:xfrm>
            <a:custGeom>
              <a:avLst/>
              <a:gdLst>
                <a:gd name="T0" fmla="*/ 115 w 136"/>
                <a:gd name="T1" fmla="*/ 107 h 136"/>
                <a:gd name="T2" fmla="*/ 30 w 136"/>
                <a:gd name="T3" fmla="*/ 115 h 136"/>
                <a:gd name="T4" fmla="*/ 21 w 136"/>
                <a:gd name="T5" fmla="*/ 30 h 136"/>
                <a:gd name="T6" fmla="*/ 107 w 136"/>
                <a:gd name="T7" fmla="*/ 21 h 136"/>
                <a:gd name="T8" fmla="*/ 115 w 136"/>
                <a:gd name="T9" fmla="*/ 10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115" y="107"/>
                  </a:moveTo>
                  <a:cubicBezTo>
                    <a:pt x="94" y="133"/>
                    <a:pt x="56" y="136"/>
                    <a:pt x="30" y="115"/>
                  </a:cubicBezTo>
                  <a:cubicBezTo>
                    <a:pt x="4" y="94"/>
                    <a:pt x="0" y="55"/>
                    <a:pt x="21" y="30"/>
                  </a:cubicBezTo>
                  <a:cubicBezTo>
                    <a:pt x="43" y="4"/>
                    <a:pt x="81" y="0"/>
                    <a:pt x="107" y="21"/>
                  </a:cubicBezTo>
                  <a:cubicBezTo>
                    <a:pt x="133" y="43"/>
                    <a:pt x="136" y="81"/>
                    <a:pt x="115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2"/>
            <p:cNvSpPr>
              <a:spLocks/>
            </p:cNvSpPr>
            <p:nvPr/>
          </p:nvSpPr>
          <p:spPr bwMode="auto">
            <a:xfrm>
              <a:off x="2531" y="2601"/>
              <a:ext cx="117" cy="117"/>
            </a:xfrm>
            <a:custGeom>
              <a:avLst/>
              <a:gdLst>
                <a:gd name="T0" fmla="*/ 64 w 76"/>
                <a:gd name="T1" fmla="*/ 59 h 76"/>
                <a:gd name="T2" fmla="*/ 16 w 76"/>
                <a:gd name="T3" fmla="*/ 64 h 76"/>
                <a:gd name="T4" fmla="*/ 12 w 76"/>
                <a:gd name="T5" fmla="*/ 16 h 76"/>
                <a:gd name="T6" fmla="*/ 60 w 76"/>
                <a:gd name="T7" fmla="*/ 11 h 76"/>
                <a:gd name="T8" fmla="*/ 64 w 76"/>
                <a:gd name="T9" fmla="*/ 5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76">
                  <a:moveTo>
                    <a:pt x="64" y="59"/>
                  </a:moveTo>
                  <a:cubicBezTo>
                    <a:pt x="52" y="74"/>
                    <a:pt x="31" y="76"/>
                    <a:pt x="16" y="64"/>
                  </a:cubicBezTo>
                  <a:cubicBezTo>
                    <a:pt x="2" y="52"/>
                    <a:pt x="0" y="31"/>
                    <a:pt x="12" y="16"/>
                  </a:cubicBezTo>
                  <a:cubicBezTo>
                    <a:pt x="24" y="2"/>
                    <a:pt x="45" y="0"/>
                    <a:pt x="60" y="11"/>
                  </a:cubicBezTo>
                  <a:cubicBezTo>
                    <a:pt x="74" y="23"/>
                    <a:pt x="76" y="45"/>
                    <a:pt x="64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1905" y="3605"/>
              <a:ext cx="199" cy="453"/>
            </a:xfrm>
            <a:custGeom>
              <a:avLst/>
              <a:gdLst>
                <a:gd name="T0" fmla="*/ 66 w 199"/>
                <a:gd name="T1" fmla="*/ 11 h 453"/>
                <a:gd name="T2" fmla="*/ 24 w 199"/>
                <a:gd name="T3" fmla="*/ 90 h 453"/>
                <a:gd name="T4" fmla="*/ 24 w 199"/>
                <a:gd name="T5" fmla="*/ 79 h 453"/>
                <a:gd name="T6" fmla="*/ 199 w 199"/>
                <a:gd name="T7" fmla="*/ 453 h 453"/>
                <a:gd name="T8" fmla="*/ 3 w 199"/>
                <a:gd name="T9" fmla="*/ 90 h 453"/>
                <a:gd name="T10" fmla="*/ 0 w 199"/>
                <a:gd name="T11" fmla="*/ 85 h 453"/>
                <a:gd name="T12" fmla="*/ 3 w 199"/>
                <a:gd name="T13" fmla="*/ 79 h 453"/>
                <a:gd name="T14" fmla="*/ 46 w 199"/>
                <a:gd name="T15" fmla="*/ 0 h 453"/>
                <a:gd name="T16" fmla="*/ 66 w 199"/>
                <a:gd name="T17" fmla="*/ 11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453">
                  <a:moveTo>
                    <a:pt x="66" y="11"/>
                  </a:moveTo>
                  <a:lnTo>
                    <a:pt x="24" y="90"/>
                  </a:lnTo>
                  <a:lnTo>
                    <a:pt x="24" y="79"/>
                  </a:lnTo>
                  <a:lnTo>
                    <a:pt x="199" y="453"/>
                  </a:lnTo>
                  <a:lnTo>
                    <a:pt x="3" y="90"/>
                  </a:lnTo>
                  <a:lnTo>
                    <a:pt x="0" y="85"/>
                  </a:lnTo>
                  <a:lnTo>
                    <a:pt x="3" y="79"/>
                  </a:lnTo>
                  <a:lnTo>
                    <a:pt x="46" y="0"/>
                  </a:lnTo>
                  <a:lnTo>
                    <a:pt x="66" y="11"/>
                  </a:lnTo>
                  <a:close/>
                </a:path>
              </a:pathLst>
            </a:custGeom>
            <a:solidFill>
              <a:srgbClr val="1C1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" name="任意多边形: 形状 28"/>
          <p:cNvSpPr/>
          <p:nvPr/>
        </p:nvSpPr>
        <p:spPr>
          <a:xfrm>
            <a:off x="1466903" y="2641485"/>
            <a:ext cx="10550769" cy="3124859"/>
          </a:xfrm>
          <a:custGeom>
            <a:avLst/>
            <a:gdLst>
              <a:gd name="connsiteX0" fmla="*/ 0 w 10550769"/>
              <a:gd name="connsiteY0" fmla="*/ 2252002 h 3124859"/>
              <a:gd name="connsiteX1" fmla="*/ 211015 w 10550769"/>
              <a:gd name="connsiteY1" fmla="*/ 1689294 h 3124859"/>
              <a:gd name="connsiteX2" fmla="*/ 478302 w 10550769"/>
              <a:gd name="connsiteY2" fmla="*/ 1379805 h 3124859"/>
              <a:gd name="connsiteX3" fmla="*/ 815926 w 10550769"/>
              <a:gd name="connsiteY3" fmla="*/ 1239128 h 3124859"/>
              <a:gd name="connsiteX4" fmla="*/ 1294228 w 10550769"/>
              <a:gd name="connsiteY4" fmla="*/ 1323534 h 3124859"/>
              <a:gd name="connsiteX5" fmla="*/ 1561514 w 10550769"/>
              <a:gd name="connsiteY5" fmla="*/ 1759633 h 3124859"/>
              <a:gd name="connsiteX6" fmla="*/ 1688123 w 10550769"/>
              <a:gd name="connsiteY6" fmla="*/ 2040987 h 3124859"/>
              <a:gd name="connsiteX7" fmla="*/ 2096086 w 10550769"/>
              <a:gd name="connsiteY7" fmla="*/ 2744371 h 3124859"/>
              <a:gd name="connsiteX8" fmla="*/ 2968283 w 10550769"/>
              <a:gd name="connsiteY8" fmla="*/ 3124199 h 3124859"/>
              <a:gd name="connsiteX9" fmla="*/ 3938954 w 10550769"/>
              <a:gd name="connsiteY9" fmla="*/ 2659965 h 3124859"/>
              <a:gd name="connsiteX10" fmla="*/ 4248443 w 10550769"/>
              <a:gd name="connsiteY10" fmla="*/ 2139461 h 3124859"/>
              <a:gd name="connsiteX11" fmla="*/ 4051495 w 10550769"/>
              <a:gd name="connsiteY11" fmla="*/ 1379805 h 3124859"/>
              <a:gd name="connsiteX12" fmla="*/ 4192172 w 10550769"/>
              <a:gd name="connsiteY12" fmla="*/ 718624 h 3124859"/>
              <a:gd name="connsiteX13" fmla="*/ 4895557 w 10550769"/>
              <a:gd name="connsiteY13" fmla="*/ 437270 h 3124859"/>
              <a:gd name="connsiteX14" fmla="*/ 5570806 w 10550769"/>
              <a:gd name="connsiteY14" fmla="*/ 943707 h 3124859"/>
              <a:gd name="connsiteX15" fmla="*/ 5852160 w 10550769"/>
              <a:gd name="connsiteY15" fmla="*/ 1492347 h 3124859"/>
              <a:gd name="connsiteX16" fmla="*/ 6288258 w 10550769"/>
              <a:gd name="connsiteY16" fmla="*/ 1998784 h 3124859"/>
              <a:gd name="connsiteX17" fmla="*/ 6865034 w 10550769"/>
              <a:gd name="connsiteY17" fmla="*/ 2167596 h 3124859"/>
              <a:gd name="connsiteX18" fmla="*/ 7498080 w 10550769"/>
              <a:gd name="connsiteY18" fmla="*/ 1858107 h 3124859"/>
              <a:gd name="connsiteX19" fmla="*/ 7680960 w 10550769"/>
              <a:gd name="connsiteY19" fmla="*/ 1112519 h 3124859"/>
              <a:gd name="connsiteX20" fmla="*/ 7793502 w 10550769"/>
              <a:gd name="connsiteY20" fmla="*/ 479473 h 3124859"/>
              <a:gd name="connsiteX21" fmla="*/ 8314006 w 10550769"/>
              <a:gd name="connsiteY21" fmla="*/ 15239 h 3124859"/>
              <a:gd name="connsiteX22" fmla="*/ 8806375 w 10550769"/>
              <a:gd name="connsiteY22" fmla="*/ 141848 h 3124859"/>
              <a:gd name="connsiteX23" fmla="*/ 9298745 w 10550769"/>
              <a:gd name="connsiteY23" fmla="*/ 437270 h 3124859"/>
              <a:gd name="connsiteX24" fmla="*/ 9509760 w 10550769"/>
              <a:gd name="connsiteY24" fmla="*/ 521676 h 3124859"/>
              <a:gd name="connsiteX25" fmla="*/ 10339754 w 10550769"/>
              <a:gd name="connsiteY25" fmla="*/ 563879 h 3124859"/>
              <a:gd name="connsiteX26" fmla="*/ 10550769 w 10550769"/>
              <a:gd name="connsiteY26" fmla="*/ 437270 h 3124859"/>
              <a:gd name="connsiteX27" fmla="*/ 10550769 w 10550769"/>
              <a:gd name="connsiteY27" fmla="*/ 437270 h 312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550769" h="3124859">
                <a:moveTo>
                  <a:pt x="0" y="2252002"/>
                </a:moveTo>
                <a:cubicBezTo>
                  <a:pt x="65649" y="2043331"/>
                  <a:pt x="131298" y="1834660"/>
                  <a:pt x="211015" y="1689294"/>
                </a:cubicBezTo>
                <a:cubicBezTo>
                  <a:pt x="290732" y="1543928"/>
                  <a:pt x="377484" y="1454833"/>
                  <a:pt x="478302" y="1379805"/>
                </a:cubicBezTo>
                <a:cubicBezTo>
                  <a:pt x="579120" y="1304777"/>
                  <a:pt x="679938" y="1248507"/>
                  <a:pt x="815926" y="1239128"/>
                </a:cubicBezTo>
                <a:cubicBezTo>
                  <a:pt x="951914" y="1229749"/>
                  <a:pt x="1169963" y="1236783"/>
                  <a:pt x="1294228" y="1323534"/>
                </a:cubicBezTo>
                <a:cubicBezTo>
                  <a:pt x="1418493" y="1410285"/>
                  <a:pt x="1495865" y="1640058"/>
                  <a:pt x="1561514" y="1759633"/>
                </a:cubicBezTo>
                <a:cubicBezTo>
                  <a:pt x="1627163" y="1879208"/>
                  <a:pt x="1599028" y="1876864"/>
                  <a:pt x="1688123" y="2040987"/>
                </a:cubicBezTo>
                <a:cubicBezTo>
                  <a:pt x="1777218" y="2205110"/>
                  <a:pt x="1882726" y="2563836"/>
                  <a:pt x="2096086" y="2744371"/>
                </a:cubicBezTo>
                <a:cubicBezTo>
                  <a:pt x="2309446" y="2924906"/>
                  <a:pt x="2661138" y="3138267"/>
                  <a:pt x="2968283" y="3124199"/>
                </a:cubicBezTo>
                <a:cubicBezTo>
                  <a:pt x="3275428" y="3110131"/>
                  <a:pt x="3725594" y="2824088"/>
                  <a:pt x="3938954" y="2659965"/>
                </a:cubicBezTo>
                <a:cubicBezTo>
                  <a:pt x="4152314" y="2495842"/>
                  <a:pt x="4229686" y="2352821"/>
                  <a:pt x="4248443" y="2139461"/>
                </a:cubicBezTo>
                <a:cubicBezTo>
                  <a:pt x="4267200" y="1926101"/>
                  <a:pt x="4060873" y="1616611"/>
                  <a:pt x="4051495" y="1379805"/>
                </a:cubicBezTo>
                <a:cubicBezTo>
                  <a:pt x="4042117" y="1142999"/>
                  <a:pt x="4051495" y="875713"/>
                  <a:pt x="4192172" y="718624"/>
                </a:cubicBezTo>
                <a:cubicBezTo>
                  <a:pt x="4332849" y="561535"/>
                  <a:pt x="4665785" y="399756"/>
                  <a:pt x="4895557" y="437270"/>
                </a:cubicBezTo>
                <a:cubicBezTo>
                  <a:pt x="5125329" y="474784"/>
                  <a:pt x="5411372" y="767861"/>
                  <a:pt x="5570806" y="943707"/>
                </a:cubicBezTo>
                <a:cubicBezTo>
                  <a:pt x="5730240" y="1119553"/>
                  <a:pt x="5732585" y="1316501"/>
                  <a:pt x="5852160" y="1492347"/>
                </a:cubicBezTo>
                <a:cubicBezTo>
                  <a:pt x="5971735" y="1668193"/>
                  <a:pt x="6119446" y="1886243"/>
                  <a:pt x="6288258" y="1998784"/>
                </a:cubicBezTo>
                <a:cubicBezTo>
                  <a:pt x="6457070" y="2111325"/>
                  <a:pt x="6663397" y="2191042"/>
                  <a:pt x="6865034" y="2167596"/>
                </a:cubicBezTo>
                <a:cubicBezTo>
                  <a:pt x="7066671" y="2144150"/>
                  <a:pt x="7362092" y="2033953"/>
                  <a:pt x="7498080" y="1858107"/>
                </a:cubicBezTo>
                <a:cubicBezTo>
                  <a:pt x="7634068" y="1682261"/>
                  <a:pt x="7631723" y="1342291"/>
                  <a:pt x="7680960" y="1112519"/>
                </a:cubicBezTo>
                <a:cubicBezTo>
                  <a:pt x="7730197" y="882747"/>
                  <a:pt x="7687994" y="662353"/>
                  <a:pt x="7793502" y="479473"/>
                </a:cubicBezTo>
                <a:cubicBezTo>
                  <a:pt x="7899010" y="296593"/>
                  <a:pt x="8145194" y="71510"/>
                  <a:pt x="8314006" y="15239"/>
                </a:cubicBezTo>
                <a:cubicBezTo>
                  <a:pt x="8482818" y="-41032"/>
                  <a:pt x="8642252" y="71510"/>
                  <a:pt x="8806375" y="141848"/>
                </a:cubicBezTo>
                <a:cubicBezTo>
                  <a:pt x="8970498" y="212186"/>
                  <a:pt x="9181514" y="373965"/>
                  <a:pt x="9298745" y="437270"/>
                </a:cubicBezTo>
                <a:cubicBezTo>
                  <a:pt x="9415976" y="500575"/>
                  <a:pt x="9336259" y="500575"/>
                  <a:pt x="9509760" y="521676"/>
                </a:cubicBezTo>
                <a:cubicBezTo>
                  <a:pt x="9683261" y="542777"/>
                  <a:pt x="10166253" y="577947"/>
                  <a:pt x="10339754" y="563879"/>
                </a:cubicBezTo>
                <a:cubicBezTo>
                  <a:pt x="10513255" y="549811"/>
                  <a:pt x="10550769" y="437270"/>
                  <a:pt x="10550769" y="437270"/>
                </a:cubicBezTo>
                <a:lnTo>
                  <a:pt x="10550769" y="437270"/>
                </a:lnTo>
              </a:path>
            </a:pathLst>
          </a:custGeom>
          <a:noFill/>
          <a:ln w="190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AutoShape 15"/>
          <p:cNvSpPr>
            <a:spLocks noChangeAspect="1" noChangeArrowheads="1" noTextEdit="1"/>
          </p:cNvSpPr>
          <p:nvPr/>
        </p:nvSpPr>
        <p:spPr bwMode="auto">
          <a:xfrm>
            <a:off x="9872736" y="1188998"/>
            <a:ext cx="2322512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17"/>
          <p:cNvSpPr>
            <a:spLocks/>
          </p:cNvSpPr>
          <p:nvPr/>
        </p:nvSpPr>
        <p:spPr bwMode="auto">
          <a:xfrm>
            <a:off x="11425311" y="2479636"/>
            <a:ext cx="153987" cy="777875"/>
          </a:xfrm>
          <a:custGeom>
            <a:avLst/>
            <a:gdLst>
              <a:gd name="T0" fmla="*/ 14 w 97"/>
              <a:gd name="T1" fmla="*/ 0 h 490"/>
              <a:gd name="T2" fmla="*/ 97 w 97"/>
              <a:gd name="T3" fmla="*/ 489 h 490"/>
              <a:gd name="T4" fmla="*/ 91 w 97"/>
              <a:gd name="T5" fmla="*/ 490 h 490"/>
              <a:gd name="T6" fmla="*/ 0 w 97"/>
              <a:gd name="T7" fmla="*/ 3 h 490"/>
              <a:gd name="T8" fmla="*/ 14 w 97"/>
              <a:gd name="T9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490">
                <a:moveTo>
                  <a:pt x="14" y="0"/>
                </a:moveTo>
                <a:lnTo>
                  <a:pt x="97" y="489"/>
                </a:lnTo>
                <a:lnTo>
                  <a:pt x="91" y="490"/>
                </a:lnTo>
                <a:lnTo>
                  <a:pt x="0" y="3"/>
                </a:lnTo>
                <a:lnTo>
                  <a:pt x="14" y="0"/>
                </a:lnTo>
                <a:close/>
              </a:path>
            </a:pathLst>
          </a:custGeom>
          <a:solidFill>
            <a:srgbClr val="7267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18"/>
          <p:cNvSpPr>
            <a:spLocks/>
          </p:cNvSpPr>
          <p:nvPr/>
        </p:nvSpPr>
        <p:spPr bwMode="auto">
          <a:xfrm>
            <a:off x="11525323" y="3240048"/>
            <a:ext cx="190500" cy="93663"/>
          </a:xfrm>
          <a:custGeom>
            <a:avLst/>
            <a:gdLst>
              <a:gd name="T0" fmla="*/ 0 w 120"/>
              <a:gd name="T1" fmla="*/ 59 h 59"/>
              <a:gd name="T2" fmla="*/ 29 w 120"/>
              <a:gd name="T3" fmla="*/ 0 h 59"/>
              <a:gd name="T4" fmla="*/ 120 w 120"/>
              <a:gd name="T5" fmla="*/ 4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0" h="59">
                <a:moveTo>
                  <a:pt x="0" y="59"/>
                </a:moveTo>
                <a:lnTo>
                  <a:pt x="29" y="0"/>
                </a:lnTo>
                <a:lnTo>
                  <a:pt x="120" y="48"/>
                </a:lnTo>
              </a:path>
            </a:pathLst>
          </a:custGeom>
          <a:noFill/>
          <a:ln w="9525" cap="flat">
            <a:solidFill>
              <a:srgbClr val="72675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H="1" flipV="1">
            <a:off x="11571361" y="3240048"/>
            <a:ext cx="49212" cy="115888"/>
          </a:xfrm>
          <a:prstGeom prst="line">
            <a:avLst/>
          </a:prstGeom>
          <a:noFill/>
          <a:ln w="9525" cap="flat">
            <a:solidFill>
              <a:srgbClr val="72675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20"/>
          <p:cNvSpPr>
            <a:spLocks/>
          </p:cNvSpPr>
          <p:nvPr/>
        </p:nvSpPr>
        <p:spPr bwMode="auto">
          <a:xfrm>
            <a:off x="11439598" y="1663661"/>
            <a:ext cx="754062" cy="561975"/>
          </a:xfrm>
          <a:custGeom>
            <a:avLst/>
            <a:gdLst>
              <a:gd name="T0" fmla="*/ 548 w 548"/>
              <a:gd name="T1" fmla="*/ 0 h 407"/>
              <a:gd name="T2" fmla="*/ 0 w 548"/>
              <a:gd name="T3" fmla="*/ 172 h 407"/>
              <a:gd name="T4" fmla="*/ 548 w 548"/>
              <a:gd name="T5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8" h="407">
                <a:moveTo>
                  <a:pt x="548" y="0"/>
                </a:moveTo>
                <a:cubicBezTo>
                  <a:pt x="0" y="172"/>
                  <a:pt x="0" y="172"/>
                  <a:pt x="0" y="172"/>
                </a:cubicBezTo>
                <a:cubicBezTo>
                  <a:pt x="0" y="172"/>
                  <a:pt x="434" y="407"/>
                  <a:pt x="548" y="0"/>
                </a:cubicBezTo>
                <a:close/>
              </a:path>
            </a:pathLst>
          </a:custGeom>
          <a:solidFill>
            <a:srgbClr val="5252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21"/>
          <p:cNvSpPr>
            <a:spLocks/>
          </p:cNvSpPr>
          <p:nvPr/>
        </p:nvSpPr>
        <p:spPr bwMode="auto">
          <a:xfrm>
            <a:off x="9872736" y="823873"/>
            <a:ext cx="2271712" cy="2155825"/>
          </a:xfrm>
          <a:custGeom>
            <a:avLst/>
            <a:gdLst>
              <a:gd name="T0" fmla="*/ 0 w 1649"/>
              <a:gd name="T1" fmla="*/ 1266 h 1563"/>
              <a:gd name="T2" fmla="*/ 766 w 1649"/>
              <a:gd name="T3" fmla="*/ 654 h 1563"/>
              <a:gd name="T4" fmla="*/ 1501 w 1649"/>
              <a:gd name="T5" fmla="*/ 827 h 1563"/>
              <a:gd name="T6" fmla="*/ 0 w 1649"/>
              <a:gd name="T7" fmla="*/ 1266 h 15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9" h="1563">
                <a:moveTo>
                  <a:pt x="0" y="1266"/>
                </a:moveTo>
                <a:cubicBezTo>
                  <a:pt x="0" y="1266"/>
                  <a:pt x="550" y="1417"/>
                  <a:pt x="766" y="654"/>
                </a:cubicBezTo>
                <a:cubicBezTo>
                  <a:pt x="951" y="0"/>
                  <a:pt x="1649" y="245"/>
                  <a:pt x="1501" y="827"/>
                </a:cubicBezTo>
                <a:cubicBezTo>
                  <a:pt x="1355" y="1399"/>
                  <a:pt x="621" y="1563"/>
                  <a:pt x="0" y="1266"/>
                </a:cubicBezTo>
                <a:close/>
              </a:path>
            </a:pathLst>
          </a:custGeom>
          <a:solidFill>
            <a:srgbClr val="AAAAA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39" name="Freeform 22"/>
          <p:cNvSpPr>
            <a:spLocks/>
          </p:cNvSpPr>
          <p:nvPr/>
        </p:nvSpPr>
        <p:spPr bwMode="auto">
          <a:xfrm>
            <a:off x="10944298" y="1247736"/>
            <a:ext cx="195262" cy="161925"/>
          </a:xfrm>
          <a:custGeom>
            <a:avLst/>
            <a:gdLst>
              <a:gd name="T0" fmla="*/ 2 w 142"/>
              <a:gd name="T1" fmla="*/ 0 h 117"/>
              <a:gd name="T2" fmla="*/ 71 w 142"/>
              <a:gd name="T3" fmla="*/ 66 h 117"/>
              <a:gd name="T4" fmla="*/ 0 w 142"/>
              <a:gd name="T5" fmla="*/ 59 h 117"/>
              <a:gd name="T6" fmla="*/ 96 w 142"/>
              <a:gd name="T7" fmla="*/ 117 h 117"/>
              <a:gd name="T8" fmla="*/ 142 w 142"/>
              <a:gd name="T9" fmla="*/ 64 h 117"/>
              <a:gd name="T10" fmla="*/ 2 w 142"/>
              <a:gd name="T11" fmla="*/ 0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2" h="117">
                <a:moveTo>
                  <a:pt x="2" y="0"/>
                </a:moveTo>
                <a:cubicBezTo>
                  <a:pt x="71" y="66"/>
                  <a:pt x="71" y="66"/>
                  <a:pt x="71" y="66"/>
                </a:cubicBezTo>
                <a:cubicBezTo>
                  <a:pt x="0" y="59"/>
                  <a:pt x="0" y="59"/>
                  <a:pt x="0" y="59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111" y="98"/>
                  <a:pt x="126" y="80"/>
                  <a:pt x="142" y="64"/>
                </a:cubicBezTo>
                <a:lnTo>
                  <a:pt x="2" y="0"/>
                </a:lnTo>
                <a:close/>
              </a:path>
            </a:pathLst>
          </a:custGeom>
          <a:solidFill>
            <a:srgbClr val="FFB88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23"/>
          <p:cNvSpPr>
            <a:spLocks/>
          </p:cNvSpPr>
          <p:nvPr/>
        </p:nvSpPr>
        <p:spPr bwMode="auto">
          <a:xfrm>
            <a:off x="11280848" y="1287423"/>
            <a:ext cx="134937" cy="134938"/>
          </a:xfrm>
          <a:custGeom>
            <a:avLst/>
            <a:gdLst>
              <a:gd name="T0" fmla="*/ 89 w 98"/>
              <a:gd name="T1" fmla="*/ 65 h 98"/>
              <a:gd name="T2" fmla="*/ 33 w 98"/>
              <a:gd name="T3" fmla="*/ 89 h 98"/>
              <a:gd name="T4" fmla="*/ 10 w 98"/>
              <a:gd name="T5" fmla="*/ 32 h 98"/>
              <a:gd name="T6" fmla="*/ 66 w 98"/>
              <a:gd name="T7" fmla="*/ 9 h 98"/>
              <a:gd name="T8" fmla="*/ 89 w 98"/>
              <a:gd name="T9" fmla="*/ 65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98">
                <a:moveTo>
                  <a:pt x="89" y="65"/>
                </a:moveTo>
                <a:cubicBezTo>
                  <a:pt x="80" y="87"/>
                  <a:pt x="55" y="98"/>
                  <a:pt x="33" y="89"/>
                </a:cubicBezTo>
                <a:cubicBezTo>
                  <a:pt x="11" y="79"/>
                  <a:pt x="0" y="54"/>
                  <a:pt x="10" y="32"/>
                </a:cubicBezTo>
                <a:cubicBezTo>
                  <a:pt x="19" y="11"/>
                  <a:pt x="44" y="0"/>
                  <a:pt x="66" y="9"/>
                </a:cubicBezTo>
                <a:cubicBezTo>
                  <a:pt x="88" y="18"/>
                  <a:pt x="98" y="43"/>
                  <a:pt x="89" y="6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24"/>
          <p:cNvSpPr>
            <a:spLocks/>
          </p:cNvSpPr>
          <p:nvPr/>
        </p:nvSpPr>
        <p:spPr bwMode="auto">
          <a:xfrm>
            <a:off x="11030023" y="2522498"/>
            <a:ext cx="220662" cy="725488"/>
          </a:xfrm>
          <a:custGeom>
            <a:avLst/>
            <a:gdLst>
              <a:gd name="T0" fmla="*/ 139 w 139"/>
              <a:gd name="T1" fmla="*/ 6 h 457"/>
              <a:gd name="T2" fmla="*/ 6 w 139"/>
              <a:gd name="T3" fmla="*/ 457 h 457"/>
              <a:gd name="T4" fmla="*/ 0 w 139"/>
              <a:gd name="T5" fmla="*/ 455 h 457"/>
              <a:gd name="T6" fmla="*/ 121 w 139"/>
              <a:gd name="T7" fmla="*/ 0 h 457"/>
              <a:gd name="T8" fmla="*/ 139 w 139"/>
              <a:gd name="T9" fmla="*/ 6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" h="457">
                <a:moveTo>
                  <a:pt x="139" y="6"/>
                </a:moveTo>
                <a:lnTo>
                  <a:pt x="6" y="457"/>
                </a:lnTo>
                <a:lnTo>
                  <a:pt x="0" y="455"/>
                </a:lnTo>
                <a:lnTo>
                  <a:pt x="121" y="0"/>
                </a:lnTo>
                <a:lnTo>
                  <a:pt x="139" y="6"/>
                </a:lnTo>
                <a:close/>
              </a:path>
            </a:pathLst>
          </a:custGeom>
          <a:solidFill>
            <a:srgbClr val="7267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25"/>
          <p:cNvSpPr>
            <a:spLocks/>
          </p:cNvSpPr>
          <p:nvPr/>
        </p:nvSpPr>
        <p:spPr bwMode="auto">
          <a:xfrm>
            <a:off x="10958586" y="3227348"/>
            <a:ext cx="127000" cy="66675"/>
          </a:xfrm>
          <a:custGeom>
            <a:avLst/>
            <a:gdLst>
              <a:gd name="T0" fmla="*/ 0 w 80"/>
              <a:gd name="T1" fmla="*/ 39 h 42"/>
              <a:gd name="T2" fmla="*/ 50 w 80"/>
              <a:gd name="T3" fmla="*/ 0 h 42"/>
              <a:gd name="T4" fmla="*/ 80 w 80"/>
              <a:gd name="T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0" h="42">
                <a:moveTo>
                  <a:pt x="0" y="39"/>
                </a:moveTo>
                <a:lnTo>
                  <a:pt x="50" y="0"/>
                </a:lnTo>
                <a:lnTo>
                  <a:pt x="80" y="42"/>
                </a:lnTo>
              </a:path>
            </a:pathLst>
          </a:custGeom>
          <a:noFill/>
          <a:ln w="9525" cap="flat">
            <a:solidFill>
              <a:srgbClr val="72675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 flipV="1">
            <a:off x="11025261" y="3227348"/>
            <a:ext cx="12700" cy="125413"/>
          </a:xfrm>
          <a:prstGeom prst="line">
            <a:avLst/>
          </a:prstGeom>
          <a:noFill/>
          <a:ln w="9525" cap="flat">
            <a:solidFill>
              <a:srgbClr val="726755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27"/>
          <p:cNvSpPr>
            <a:spLocks/>
          </p:cNvSpPr>
          <p:nvPr/>
        </p:nvSpPr>
        <p:spPr bwMode="auto">
          <a:xfrm>
            <a:off x="10941123" y="1977986"/>
            <a:ext cx="790575" cy="490538"/>
          </a:xfrm>
          <a:custGeom>
            <a:avLst/>
            <a:gdLst>
              <a:gd name="T0" fmla="*/ 573 w 573"/>
              <a:gd name="T1" fmla="*/ 0 h 355"/>
              <a:gd name="T2" fmla="*/ 0 w 573"/>
              <a:gd name="T3" fmla="*/ 0 h 355"/>
              <a:gd name="T4" fmla="*/ 573 w 573"/>
              <a:gd name="T5" fmla="*/ 0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3" h="355">
                <a:moveTo>
                  <a:pt x="57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344" y="355"/>
                  <a:pt x="573" y="0"/>
                </a:cubicBezTo>
                <a:close/>
              </a:path>
            </a:pathLst>
          </a:custGeom>
          <a:solidFill>
            <a:srgbClr val="52525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2593739" y="3798277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5456809" y="4214401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8507154" y="4605952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11163785" y="3068167"/>
            <a:ext cx="252000" cy="2520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2281671" y="3262161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</a:t>
            </a:r>
            <a:r>
              <a:rPr lang="zh-CN" altLang="en-US" sz="2400" dirty="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公司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5590443" y="3935316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en-US" altLang="zh-CN" dirty="0"/>
              <a:t>B</a:t>
            </a:r>
            <a:r>
              <a:rPr lang="zh-CN" altLang="en-US" dirty="0"/>
              <a:t>公司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132055" y="4084531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en-US" altLang="zh-CN" dirty="0"/>
              <a:t>C</a:t>
            </a:r>
            <a:r>
              <a:rPr lang="zh-CN" altLang="en-US" dirty="0"/>
              <a:t>公司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10768528" y="3394043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</a:lstStyle>
          <a:p>
            <a:r>
              <a:rPr lang="en-US" altLang="zh-CN" dirty="0"/>
              <a:t>D</a:t>
            </a:r>
            <a:r>
              <a:rPr lang="zh-CN" altLang="en-US" dirty="0"/>
              <a:t>公司</a:t>
            </a:r>
          </a:p>
        </p:txBody>
      </p:sp>
      <p:sp>
        <p:nvSpPr>
          <p:cNvPr id="57" name="AutoShape 29"/>
          <p:cNvSpPr>
            <a:spLocks noChangeAspect="1" noChangeArrowheads="1" noTextEdit="1"/>
          </p:cNvSpPr>
          <p:nvPr/>
        </p:nvSpPr>
        <p:spPr bwMode="auto">
          <a:xfrm>
            <a:off x="361903" y="76643"/>
            <a:ext cx="2119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3" y="76643"/>
            <a:ext cx="2119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Freeform 32"/>
          <p:cNvSpPr>
            <a:spLocks/>
          </p:cNvSpPr>
          <p:nvPr/>
        </p:nvSpPr>
        <p:spPr bwMode="auto">
          <a:xfrm>
            <a:off x="1717628" y="1113281"/>
            <a:ext cx="865187" cy="481013"/>
          </a:xfrm>
          <a:custGeom>
            <a:avLst/>
            <a:gdLst>
              <a:gd name="T0" fmla="*/ 331 w 958"/>
              <a:gd name="T1" fmla="*/ 360 h 531"/>
              <a:gd name="T2" fmla="*/ 547 w 958"/>
              <a:gd name="T3" fmla="*/ 283 h 531"/>
              <a:gd name="T4" fmla="*/ 692 w 958"/>
              <a:gd name="T5" fmla="*/ 340 h 531"/>
              <a:gd name="T6" fmla="*/ 789 w 958"/>
              <a:gd name="T7" fmla="*/ 469 h 531"/>
              <a:gd name="T8" fmla="*/ 622 w 958"/>
              <a:gd name="T9" fmla="*/ 486 h 531"/>
              <a:gd name="T10" fmla="*/ 460 w 958"/>
              <a:gd name="T11" fmla="*/ 436 h 531"/>
              <a:gd name="T12" fmla="*/ 331 w 958"/>
              <a:gd name="T13" fmla="*/ 36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8" h="531">
                <a:moveTo>
                  <a:pt x="331" y="360"/>
                </a:moveTo>
                <a:cubicBezTo>
                  <a:pt x="235" y="225"/>
                  <a:pt x="555" y="0"/>
                  <a:pt x="547" y="283"/>
                </a:cubicBezTo>
                <a:cubicBezTo>
                  <a:pt x="579" y="277"/>
                  <a:pt x="794" y="228"/>
                  <a:pt x="692" y="340"/>
                </a:cubicBezTo>
                <a:cubicBezTo>
                  <a:pt x="689" y="339"/>
                  <a:pt x="958" y="414"/>
                  <a:pt x="789" y="469"/>
                </a:cubicBezTo>
                <a:cubicBezTo>
                  <a:pt x="735" y="470"/>
                  <a:pt x="676" y="478"/>
                  <a:pt x="622" y="486"/>
                </a:cubicBezTo>
                <a:cubicBezTo>
                  <a:pt x="479" y="502"/>
                  <a:pt x="548" y="400"/>
                  <a:pt x="460" y="436"/>
                </a:cubicBezTo>
                <a:cubicBezTo>
                  <a:pt x="230" y="531"/>
                  <a:pt x="0" y="403"/>
                  <a:pt x="331" y="360"/>
                </a:cubicBezTo>
                <a:close/>
              </a:path>
            </a:pathLst>
          </a:custGeom>
          <a:solidFill>
            <a:srgbClr val="D0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33"/>
          <p:cNvSpPr>
            <a:spLocks/>
          </p:cNvSpPr>
          <p:nvPr/>
        </p:nvSpPr>
        <p:spPr bwMode="auto">
          <a:xfrm>
            <a:off x="1685878" y="1064068"/>
            <a:ext cx="717550" cy="471488"/>
          </a:xfrm>
          <a:custGeom>
            <a:avLst/>
            <a:gdLst>
              <a:gd name="T0" fmla="*/ 331 w 793"/>
              <a:gd name="T1" fmla="*/ 361 h 520"/>
              <a:gd name="T2" fmla="*/ 564 w 793"/>
              <a:gd name="T3" fmla="*/ 306 h 520"/>
              <a:gd name="T4" fmla="*/ 621 w 793"/>
              <a:gd name="T5" fmla="*/ 284 h 520"/>
              <a:gd name="T6" fmla="*/ 692 w 793"/>
              <a:gd name="T7" fmla="*/ 342 h 520"/>
              <a:gd name="T8" fmla="*/ 785 w 793"/>
              <a:gd name="T9" fmla="*/ 463 h 520"/>
              <a:gd name="T10" fmla="*/ 622 w 793"/>
              <a:gd name="T11" fmla="*/ 476 h 520"/>
              <a:gd name="T12" fmla="*/ 460 w 793"/>
              <a:gd name="T13" fmla="*/ 426 h 520"/>
              <a:gd name="T14" fmla="*/ 331 w 793"/>
              <a:gd name="T15" fmla="*/ 361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93" h="520">
                <a:moveTo>
                  <a:pt x="331" y="361"/>
                </a:moveTo>
                <a:cubicBezTo>
                  <a:pt x="235" y="227"/>
                  <a:pt x="573" y="0"/>
                  <a:pt x="564" y="306"/>
                </a:cubicBezTo>
                <a:cubicBezTo>
                  <a:pt x="564" y="294"/>
                  <a:pt x="616" y="285"/>
                  <a:pt x="621" y="284"/>
                </a:cubicBezTo>
                <a:cubicBezTo>
                  <a:pt x="690" y="272"/>
                  <a:pt x="793" y="286"/>
                  <a:pt x="692" y="342"/>
                </a:cubicBezTo>
                <a:cubicBezTo>
                  <a:pt x="690" y="343"/>
                  <a:pt x="694" y="417"/>
                  <a:pt x="785" y="463"/>
                </a:cubicBezTo>
                <a:cubicBezTo>
                  <a:pt x="731" y="463"/>
                  <a:pt x="676" y="468"/>
                  <a:pt x="622" y="476"/>
                </a:cubicBezTo>
                <a:cubicBezTo>
                  <a:pt x="515" y="491"/>
                  <a:pt x="548" y="389"/>
                  <a:pt x="460" y="426"/>
                </a:cubicBezTo>
                <a:cubicBezTo>
                  <a:pt x="230" y="520"/>
                  <a:pt x="0" y="404"/>
                  <a:pt x="331" y="361"/>
                </a:cubicBezTo>
                <a:close/>
              </a:path>
            </a:pathLst>
          </a:custGeom>
          <a:solidFill>
            <a:srgbClr val="FFFE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28" y="1081531"/>
            <a:ext cx="7747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 35"/>
          <p:cNvSpPr>
            <a:spLocks/>
          </p:cNvSpPr>
          <p:nvPr/>
        </p:nvSpPr>
        <p:spPr bwMode="auto">
          <a:xfrm>
            <a:off x="331741" y="1543493"/>
            <a:ext cx="1730374" cy="649288"/>
          </a:xfrm>
          <a:custGeom>
            <a:avLst/>
            <a:gdLst>
              <a:gd name="T0" fmla="*/ 704 w 1913"/>
              <a:gd name="T1" fmla="*/ 285 h 718"/>
              <a:gd name="T2" fmla="*/ 1086 w 1913"/>
              <a:gd name="T3" fmla="*/ 156 h 718"/>
              <a:gd name="T4" fmla="*/ 1302 w 1913"/>
              <a:gd name="T5" fmla="*/ 39 h 718"/>
              <a:gd name="T6" fmla="*/ 1580 w 1913"/>
              <a:gd name="T7" fmla="*/ 276 h 718"/>
              <a:gd name="T8" fmla="*/ 1748 w 1913"/>
              <a:gd name="T9" fmla="*/ 577 h 718"/>
              <a:gd name="T10" fmla="*/ 1348 w 1913"/>
              <a:gd name="T11" fmla="*/ 569 h 718"/>
              <a:gd name="T12" fmla="*/ 1314 w 1913"/>
              <a:gd name="T13" fmla="*/ 551 h 718"/>
              <a:gd name="T14" fmla="*/ 911 w 1913"/>
              <a:gd name="T15" fmla="*/ 557 h 718"/>
              <a:gd name="T16" fmla="*/ 707 w 1913"/>
              <a:gd name="T17" fmla="*/ 502 h 718"/>
              <a:gd name="T18" fmla="*/ 535 w 1913"/>
              <a:gd name="T19" fmla="*/ 376 h 718"/>
              <a:gd name="T20" fmla="*/ 704 w 1913"/>
              <a:gd name="T21" fmla="*/ 285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3" h="718">
                <a:moveTo>
                  <a:pt x="704" y="285"/>
                </a:moveTo>
                <a:cubicBezTo>
                  <a:pt x="748" y="97"/>
                  <a:pt x="1031" y="117"/>
                  <a:pt x="1086" y="156"/>
                </a:cubicBezTo>
                <a:cubicBezTo>
                  <a:pt x="1086" y="156"/>
                  <a:pt x="1179" y="66"/>
                  <a:pt x="1302" y="39"/>
                </a:cubicBezTo>
                <a:cubicBezTo>
                  <a:pt x="1477" y="0"/>
                  <a:pt x="1709" y="136"/>
                  <a:pt x="1580" y="276"/>
                </a:cubicBezTo>
                <a:cubicBezTo>
                  <a:pt x="1580" y="353"/>
                  <a:pt x="1913" y="493"/>
                  <a:pt x="1748" y="577"/>
                </a:cubicBezTo>
                <a:cubicBezTo>
                  <a:pt x="1614" y="645"/>
                  <a:pt x="1336" y="718"/>
                  <a:pt x="1348" y="569"/>
                </a:cubicBezTo>
                <a:cubicBezTo>
                  <a:pt x="1355" y="569"/>
                  <a:pt x="1308" y="550"/>
                  <a:pt x="1314" y="551"/>
                </a:cubicBezTo>
                <a:cubicBezTo>
                  <a:pt x="1237" y="682"/>
                  <a:pt x="886" y="704"/>
                  <a:pt x="911" y="557"/>
                </a:cubicBezTo>
                <a:cubicBezTo>
                  <a:pt x="760" y="629"/>
                  <a:pt x="671" y="502"/>
                  <a:pt x="707" y="502"/>
                </a:cubicBezTo>
                <a:cubicBezTo>
                  <a:pt x="23" y="504"/>
                  <a:pt x="0" y="412"/>
                  <a:pt x="535" y="376"/>
                </a:cubicBezTo>
                <a:cubicBezTo>
                  <a:pt x="556" y="240"/>
                  <a:pt x="704" y="285"/>
                  <a:pt x="704" y="285"/>
                </a:cubicBezTo>
                <a:close/>
              </a:path>
            </a:pathLst>
          </a:custGeom>
          <a:solidFill>
            <a:srgbClr val="FFFE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1" y="1613343"/>
            <a:ext cx="1603374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3" y="1546668"/>
            <a:ext cx="172878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8" y="1762568"/>
            <a:ext cx="903287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Freeform 39"/>
          <p:cNvSpPr>
            <a:spLocks/>
          </p:cNvSpPr>
          <p:nvPr/>
        </p:nvSpPr>
        <p:spPr bwMode="auto">
          <a:xfrm>
            <a:off x="558753" y="784668"/>
            <a:ext cx="395287" cy="460375"/>
          </a:xfrm>
          <a:custGeom>
            <a:avLst/>
            <a:gdLst>
              <a:gd name="T0" fmla="*/ 273 w 438"/>
              <a:gd name="T1" fmla="*/ 0 h 509"/>
              <a:gd name="T2" fmla="*/ 438 w 438"/>
              <a:gd name="T3" fmla="*/ 302 h 509"/>
              <a:gd name="T4" fmla="*/ 232 w 438"/>
              <a:gd name="T5" fmla="*/ 428 h 509"/>
              <a:gd name="T6" fmla="*/ 273 w 438"/>
              <a:gd name="T7" fmla="*/ 0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8" h="509">
                <a:moveTo>
                  <a:pt x="273" y="0"/>
                </a:moveTo>
                <a:cubicBezTo>
                  <a:pt x="307" y="84"/>
                  <a:pt x="404" y="289"/>
                  <a:pt x="438" y="302"/>
                </a:cubicBezTo>
                <a:cubicBezTo>
                  <a:pt x="438" y="302"/>
                  <a:pt x="437" y="509"/>
                  <a:pt x="232" y="428"/>
                </a:cubicBezTo>
                <a:cubicBezTo>
                  <a:pt x="0" y="344"/>
                  <a:pt x="273" y="0"/>
                  <a:pt x="273" y="0"/>
                </a:cubicBezTo>
                <a:close/>
              </a:path>
            </a:pathLst>
          </a:custGeom>
          <a:solidFill>
            <a:srgbClr val="F7E4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8" y="795781"/>
            <a:ext cx="4064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reeform 41"/>
          <p:cNvSpPr>
            <a:spLocks/>
          </p:cNvSpPr>
          <p:nvPr/>
        </p:nvSpPr>
        <p:spPr bwMode="auto">
          <a:xfrm>
            <a:off x="553991" y="548131"/>
            <a:ext cx="1273174" cy="1009650"/>
          </a:xfrm>
          <a:custGeom>
            <a:avLst/>
            <a:gdLst>
              <a:gd name="T0" fmla="*/ 134 w 1407"/>
              <a:gd name="T1" fmla="*/ 305 h 1114"/>
              <a:gd name="T2" fmla="*/ 407 w 1407"/>
              <a:gd name="T3" fmla="*/ 509 h 1114"/>
              <a:gd name="T4" fmla="*/ 792 w 1407"/>
              <a:gd name="T5" fmla="*/ 220 h 1114"/>
              <a:gd name="T6" fmla="*/ 1181 w 1407"/>
              <a:gd name="T7" fmla="*/ 136 h 1114"/>
              <a:gd name="T8" fmla="*/ 1233 w 1407"/>
              <a:gd name="T9" fmla="*/ 325 h 1114"/>
              <a:gd name="T10" fmla="*/ 1135 w 1407"/>
              <a:gd name="T11" fmla="*/ 983 h 1114"/>
              <a:gd name="T12" fmla="*/ 559 w 1407"/>
              <a:gd name="T13" fmla="*/ 965 h 1114"/>
              <a:gd name="T14" fmla="*/ 344 w 1407"/>
              <a:gd name="T15" fmla="*/ 717 h 1114"/>
              <a:gd name="T16" fmla="*/ 263 w 1407"/>
              <a:gd name="T17" fmla="*/ 705 h 1114"/>
              <a:gd name="T18" fmla="*/ 134 w 1407"/>
              <a:gd name="T19" fmla="*/ 305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07" h="1114">
                <a:moveTo>
                  <a:pt x="134" y="305"/>
                </a:moveTo>
                <a:cubicBezTo>
                  <a:pt x="199" y="369"/>
                  <a:pt x="370" y="511"/>
                  <a:pt x="407" y="509"/>
                </a:cubicBezTo>
                <a:cubicBezTo>
                  <a:pt x="604" y="497"/>
                  <a:pt x="759" y="283"/>
                  <a:pt x="792" y="220"/>
                </a:cubicBezTo>
                <a:cubicBezTo>
                  <a:pt x="888" y="42"/>
                  <a:pt x="1048" y="0"/>
                  <a:pt x="1181" y="136"/>
                </a:cubicBezTo>
                <a:cubicBezTo>
                  <a:pt x="1303" y="260"/>
                  <a:pt x="1228" y="316"/>
                  <a:pt x="1233" y="325"/>
                </a:cubicBezTo>
                <a:cubicBezTo>
                  <a:pt x="1407" y="656"/>
                  <a:pt x="1262" y="889"/>
                  <a:pt x="1135" y="983"/>
                </a:cubicBezTo>
                <a:cubicBezTo>
                  <a:pt x="960" y="1114"/>
                  <a:pt x="675" y="1062"/>
                  <a:pt x="559" y="965"/>
                </a:cubicBezTo>
                <a:cubicBezTo>
                  <a:pt x="454" y="876"/>
                  <a:pt x="385" y="770"/>
                  <a:pt x="344" y="717"/>
                </a:cubicBezTo>
                <a:cubicBezTo>
                  <a:pt x="315" y="682"/>
                  <a:pt x="344" y="695"/>
                  <a:pt x="263" y="705"/>
                </a:cubicBezTo>
                <a:cubicBezTo>
                  <a:pt x="0" y="717"/>
                  <a:pt x="134" y="305"/>
                  <a:pt x="134" y="305"/>
                </a:cubicBezTo>
                <a:close/>
              </a:path>
            </a:pathLst>
          </a:custGeom>
          <a:solidFill>
            <a:srgbClr val="F7E4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41" y="1214881"/>
            <a:ext cx="5619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Freeform 43"/>
          <p:cNvSpPr>
            <a:spLocks/>
          </p:cNvSpPr>
          <p:nvPr/>
        </p:nvSpPr>
        <p:spPr bwMode="auto">
          <a:xfrm>
            <a:off x="861966" y="608456"/>
            <a:ext cx="915987" cy="931863"/>
          </a:xfrm>
          <a:custGeom>
            <a:avLst/>
            <a:gdLst>
              <a:gd name="T0" fmla="*/ 682 w 1012"/>
              <a:gd name="T1" fmla="*/ 11 h 1029"/>
              <a:gd name="T2" fmla="*/ 479 w 1012"/>
              <a:gd name="T3" fmla="*/ 169 h 1029"/>
              <a:gd name="T4" fmla="*/ 479 w 1012"/>
              <a:gd name="T5" fmla="*/ 169 h 1029"/>
              <a:gd name="T6" fmla="*/ 90 w 1012"/>
              <a:gd name="T7" fmla="*/ 452 h 1029"/>
              <a:gd name="T8" fmla="*/ 10 w 1012"/>
              <a:gd name="T9" fmla="*/ 650 h 1029"/>
              <a:gd name="T10" fmla="*/ 24 w 1012"/>
              <a:gd name="T11" fmla="*/ 648 h 1029"/>
              <a:gd name="T12" fmla="*/ 39 w 1012"/>
              <a:gd name="T13" fmla="*/ 665 h 1029"/>
              <a:gd name="T14" fmla="*/ 56 w 1012"/>
              <a:gd name="T15" fmla="*/ 686 h 1029"/>
              <a:gd name="T16" fmla="*/ 247 w 1012"/>
              <a:gd name="T17" fmla="*/ 917 h 1029"/>
              <a:gd name="T18" fmla="*/ 517 w 1012"/>
              <a:gd name="T19" fmla="*/ 1019 h 1029"/>
              <a:gd name="T20" fmla="*/ 831 w 1012"/>
              <a:gd name="T21" fmla="*/ 942 h 1029"/>
              <a:gd name="T22" fmla="*/ 996 w 1012"/>
              <a:gd name="T23" fmla="*/ 698 h 1029"/>
              <a:gd name="T24" fmla="*/ 1012 w 1012"/>
              <a:gd name="T25" fmla="*/ 572 h 1029"/>
              <a:gd name="T26" fmla="*/ 936 w 1012"/>
              <a:gd name="T27" fmla="*/ 292 h 1029"/>
              <a:gd name="T28" fmla="*/ 682 w 1012"/>
              <a:gd name="T29" fmla="*/ 11 h 1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12" h="1029">
                <a:moveTo>
                  <a:pt x="682" y="11"/>
                </a:moveTo>
                <a:cubicBezTo>
                  <a:pt x="601" y="22"/>
                  <a:pt x="526" y="82"/>
                  <a:pt x="479" y="169"/>
                </a:cubicBezTo>
                <a:cubicBezTo>
                  <a:pt x="479" y="169"/>
                  <a:pt x="479" y="169"/>
                  <a:pt x="479" y="169"/>
                </a:cubicBezTo>
                <a:cubicBezTo>
                  <a:pt x="427" y="268"/>
                  <a:pt x="282" y="441"/>
                  <a:pt x="90" y="452"/>
                </a:cubicBezTo>
                <a:cubicBezTo>
                  <a:pt x="59" y="454"/>
                  <a:pt x="0" y="653"/>
                  <a:pt x="10" y="650"/>
                </a:cubicBezTo>
                <a:cubicBezTo>
                  <a:pt x="18" y="648"/>
                  <a:pt x="22" y="647"/>
                  <a:pt x="24" y="648"/>
                </a:cubicBezTo>
                <a:cubicBezTo>
                  <a:pt x="27" y="649"/>
                  <a:pt x="32" y="655"/>
                  <a:pt x="39" y="665"/>
                </a:cubicBezTo>
                <a:cubicBezTo>
                  <a:pt x="56" y="686"/>
                  <a:pt x="56" y="686"/>
                  <a:pt x="56" y="686"/>
                </a:cubicBezTo>
                <a:cubicBezTo>
                  <a:pt x="114" y="760"/>
                  <a:pt x="182" y="863"/>
                  <a:pt x="247" y="917"/>
                </a:cubicBezTo>
                <a:cubicBezTo>
                  <a:pt x="308" y="968"/>
                  <a:pt x="411" y="1011"/>
                  <a:pt x="517" y="1019"/>
                </a:cubicBezTo>
                <a:cubicBezTo>
                  <a:pt x="639" y="1029"/>
                  <a:pt x="751" y="1002"/>
                  <a:pt x="831" y="942"/>
                </a:cubicBezTo>
                <a:cubicBezTo>
                  <a:pt x="909" y="884"/>
                  <a:pt x="969" y="795"/>
                  <a:pt x="996" y="698"/>
                </a:cubicBezTo>
                <a:cubicBezTo>
                  <a:pt x="1007" y="657"/>
                  <a:pt x="1012" y="615"/>
                  <a:pt x="1012" y="572"/>
                </a:cubicBezTo>
                <a:cubicBezTo>
                  <a:pt x="1012" y="479"/>
                  <a:pt x="988" y="392"/>
                  <a:pt x="936" y="292"/>
                </a:cubicBezTo>
                <a:cubicBezTo>
                  <a:pt x="881" y="191"/>
                  <a:pt x="753" y="0"/>
                  <a:pt x="682" y="11"/>
                </a:cubicBezTo>
                <a:close/>
              </a:path>
            </a:pathLst>
          </a:custGeom>
          <a:solidFill>
            <a:srgbClr val="998B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68" name="Picture 4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1" y="532256"/>
            <a:ext cx="1498599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15" y="825943"/>
            <a:ext cx="762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03" y="822768"/>
            <a:ext cx="74612" cy="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Freeform 47"/>
          <p:cNvSpPr>
            <a:spLocks/>
          </p:cNvSpPr>
          <p:nvPr/>
        </p:nvSpPr>
        <p:spPr bwMode="auto">
          <a:xfrm>
            <a:off x="1279478" y="981518"/>
            <a:ext cx="536575" cy="555625"/>
          </a:xfrm>
          <a:custGeom>
            <a:avLst/>
            <a:gdLst>
              <a:gd name="T0" fmla="*/ 116 w 593"/>
              <a:gd name="T1" fmla="*/ 281 h 613"/>
              <a:gd name="T2" fmla="*/ 540 w 593"/>
              <a:gd name="T3" fmla="*/ 58 h 613"/>
              <a:gd name="T4" fmla="*/ 369 w 593"/>
              <a:gd name="T5" fmla="*/ 532 h 613"/>
              <a:gd name="T6" fmla="*/ 141 w 593"/>
              <a:gd name="T7" fmla="*/ 609 h 613"/>
              <a:gd name="T8" fmla="*/ 116 w 593"/>
              <a:gd name="T9" fmla="*/ 281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3" h="613">
                <a:moveTo>
                  <a:pt x="116" y="281"/>
                </a:moveTo>
                <a:cubicBezTo>
                  <a:pt x="390" y="0"/>
                  <a:pt x="540" y="58"/>
                  <a:pt x="540" y="58"/>
                </a:cubicBezTo>
                <a:cubicBezTo>
                  <a:pt x="593" y="306"/>
                  <a:pt x="454" y="469"/>
                  <a:pt x="369" y="532"/>
                </a:cubicBezTo>
                <a:cubicBezTo>
                  <a:pt x="303" y="581"/>
                  <a:pt x="222" y="604"/>
                  <a:pt x="141" y="609"/>
                </a:cubicBezTo>
                <a:cubicBezTo>
                  <a:pt x="81" y="613"/>
                  <a:pt x="0" y="400"/>
                  <a:pt x="116" y="281"/>
                </a:cubicBezTo>
                <a:close/>
              </a:path>
            </a:pathLst>
          </a:custGeom>
          <a:solidFill>
            <a:srgbClr val="C28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72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41" y="978343"/>
            <a:ext cx="50006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1" y="852931"/>
            <a:ext cx="428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" name="Freeform 50"/>
          <p:cNvSpPr>
            <a:spLocks/>
          </p:cNvSpPr>
          <p:nvPr/>
        </p:nvSpPr>
        <p:spPr bwMode="auto">
          <a:xfrm>
            <a:off x="617491" y="971993"/>
            <a:ext cx="336550" cy="309563"/>
          </a:xfrm>
          <a:custGeom>
            <a:avLst/>
            <a:gdLst>
              <a:gd name="T0" fmla="*/ 0 w 372"/>
              <a:gd name="T1" fmla="*/ 0 h 341"/>
              <a:gd name="T2" fmla="*/ 327 w 372"/>
              <a:gd name="T3" fmla="*/ 102 h 341"/>
              <a:gd name="T4" fmla="*/ 224 w 372"/>
              <a:gd name="T5" fmla="*/ 297 h 341"/>
              <a:gd name="T6" fmla="*/ 0 w 372"/>
              <a:gd name="T7" fmla="*/ 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" h="341">
                <a:moveTo>
                  <a:pt x="0" y="0"/>
                </a:moveTo>
                <a:cubicBezTo>
                  <a:pt x="63" y="47"/>
                  <a:pt x="295" y="96"/>
                  <a:pt x="327" y="102"/>
                </a:cubicBezTo>
                <a:cubicBezTo>
                  <a:pt x="372" y="111"/>
                  <a:pt x="292" y="279"/>
                  <a:pt x="224" y="297"/>
                </a:cubicBezTo>
                <a:cubicBezTo>
                  <a:pt x="12" y="341"/>
                  <a:pt x="0" y="0"/>
                  <a:pt x="0" y="0"/>
                </a:cubicBezTo>
                <a:close/>
              </a:path>
            </a:pathLst>
          </a:custGeom>
          <a:solidFill>
            <a:srgbClr val="F7E4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75" name="Picture 5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1" y="997393"/>
            <a:ext cx="3984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65" y="689418"/>
            <a:ext cx="44926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" name="Picture 5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28" y="697356"/>
            <a:ext cx="44767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8" name="Picture 5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53" y="1405381"/>
            <a:ext cx="7477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53" y="473518"/>
            <a:ext cx="169862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0" name="Picture 5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91" y="403668"/>
            <a:ext cx="117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" name="Picture 5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53" y="627506"/>
            <a:ext cx="187325" cy="16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" name="Picture 5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6" y="698943"/>
            <a:ext cx="49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3" name="Picture 5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16" y="643381"/>
            <a:ext cx="1809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4" name="Picture 6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03" y="594168"/>
            <a:ext cx="26035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Freeform 61"/>
          <p:cNvSpPr>
            <a:spLocks/>
          </p:cNvSpPr>
          <p:nvPr/>
        </p:nvSpPr>
        <p:spPr bwMode="auto">
          <a:xfrm>
            <a:off x="1003253" y="951356"/>
            <a:ext cx="336550" cy="287338"/>
          </a:xfrm>
          <a:custGeom>
            <a:avLst/>
            <a:gdLst>
              <a:gd name="T0" fmla="*/ 0 w 372"/>
              <a:gd name="T1" fmla="*/ 86 h 317"/>
              <a:gd name="T2" fmla="*/ 321 w 372"/>
              <a:gd name="T3" fmla="*/ 3 h 317"/>
              <a:gd name="T4" fmla="*/ 256 w 372"/>
              <a:gd name="T5" fmla="*/ 128 h 317"/>
              <a:gd name="T6" fmla="*/ 0 w 372"/>
              <a:gd name="T7" fmla="*/ 8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72" h="317">
                <a:moveTo>
                  <a:pt x="0" y="86"/>
                </a:moveTo>
                <a:cubicBezTo>
                  <a:pt x="54" y="83"/>
                  <a:pt x="300" y="9"/>
                  <a:pt x="321" y="3"/>
                </a:cubicBezTo>
                <a:cubicBezTo>
                  <a:pt x="330" y="0"/>
                  <a:pt x="372" y="143"/>
                  <a:pt x="256" y="128"/>
                </a:cubicBezTo>
                <a:cubicBezTo>
                  <a:pt x="183" y="317"/>
                  <a:pt x="0" y="86"/>
                  <a:pt x="0" y="86"/>
                </a:cubicBezTo>
                <a:close/>
              </a:path>
            </a:pathLst>
          </a:custGeom>
          <a:solidFill>
            <a:srgbClr val="E3CE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7" name="Freeform 62"/>
          <p:cNvSpPr>
            <a:spLocks/>
          </p:cNvSpPr>
          <p:nvPr/>
        </p:nvSpPr>
        <p:spPr bwMode="auto">
          <a:xfrm>
            <a:off x="1039766" y="962468"/>
            <a:ext cx="293687" cy="201613"/>
          </a:xfrm>
          <a:custGeom>
            <a:avLst/>
            <a:gdLst>
              <a:gd name="T0" fmla="*/ 281 w 324"/>
              <a:gd name="T1" fmla="*/ 0 h 222"/>
              <a:gd name="T2" fmla="*/ 254 w 324"/>
              <a:gd name="T3" fmla="*/ 11 h 222"/>
              <a:gd name="T4" fmla="*/ 1 w 324"/>
              <a:gd name="T5" fmla="*/ 97 h 222"/>
              <a:gd name="T6" fmla="*/ 5 w 324"/>
              <a:gd name="T7" fmla="*/ 99 h 222"/>
              <a:gd name="T8" fmla="*/ 5 w 324"/>
              <a:gd name="T9" fmla="*/ 101 h 222"/>
              <a:gd name="T10" fmla="*/ 6 w 324"/>
              <a:gd name="T11" fmla="*/ 103 h 222"/>
              <a:gd name="T12" fmla="*/ 187 w 324"/>
              <a:gd name="T13" fmla="*/ 210 h 222"/>
              <a:gd name="T14" fmla="*/ 251 w 324"/>
              <a:gd name="T15" fmla="*/ 141 h 222"/>
              <a:gd name="T16" fmla="*/ 311 w 324"/>
              <a:gd name="T17" fmla="*/ 104 h 222"/>
              <a:gd name="T18" fmla="*/ 288 w 324"/>
              <a:gd name="T19" fmla="*/ 3 h 222"/>
              <a:gd name="T20" fmla="*/ 281 w 324"/>
              <a:gd name="T21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4" h="222">
                <a:moveTo>
                  <a:pt x="281" y="0"/>
                </a:moveTo>
                <a:cubicBezTo>
                  <a:pt x="254" y="11"/>
                  <a:pt x="254" y="11"/>
                  <a:pt x="254" y="11"/>
                </a:cubicBezTo>
                <a:cubicBezTo>
                  <a:pt x="197" y="33"/>
                  <a:pt x="51" y="93"/>
                  <a:pt x="1" y="97"/>
                </a:cubicBezTo>
                <a:cubicBezTo>
                  <a:pt x="0" y="97"/>
                  <a:pt x="5" y="98"/>
                  <a:pt x="5" y="99"/>
                </a:cubicBezTo>
                <a:cubicBezTo>
                  <a:pt x="5" y="100"/>
                  <a:pt x="5" y="100"/>
                  <a:pt x="5" y="101"/>
                </a:cubicBezTo>
                <a:cubicBezTo>
                  <a:pt x="5" y="101"/>
                  <a:pt x="5" y="102"/>
                  <a:pt x="6" y="103"/>
                </a:cubicBezTo>
                <a:cubicBezTo>
                  <a:pt x="10" y="107"/>
                  <a:pt x="113" y="222"/>
                  <a:pt x="187" y="210"/>
                </a:cubicBezTo>
                <a:cubicBezTo>
                  <a:pt x="217" y="205"/>
                  <a:pt x="242" y="187"/>
                  <a:pt x="251" y="141"/>
                </a:cubicBezTo>
                <a:cubicBezTo>
                  <a:pt x="286" y="144"/>
                  <a:pt x="303" y="127"/>
                  <a:pt x="311" y="104"/>
                </a:cubicBezTo>
                <a:cubicBezTo>
                  <a:pt x="324" y="69"/>
                  <a:pt x="299" y="14"/>
                  <a:pt x="288" y="3"/>
                </a:cubicBezTo>
                <a:cubicBezTo>
                  <a:pt x="285" y="0"/>
                  <a:pt x="282" y="0"/>
                  <a:pt x="281" y="0"/>
                </a:cubicBezTo>
                <a:close/>
              </a:path>
            </a:pathLst>
          </a:custGeom>
          <a:solidFill>
            <a:srgbClr val="9A98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87" name="Picture 6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16" y="940243"/>
            <a:ext cx="320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Freeform 64"/>
          <p:cNvSpPr>
            <a:spLocks/>
          </p:cNvSpPr>
          <p:nvPr/>
        </p:nvSpPr>
        <p:spPr bwMode="auto">
          <a:xfrm>
            <a:off x="1393778" y="437006"/>
            <a:ext cx="39687" cy="36513"/>
          </a:xfrm>
          <a:custGeom>
            <a:avLst/>
            <a:gdLst>
              <a:gd name="T0" fmla="*/ 40 w 44"/>
              <a:gd name="T1" fmla="*/ 26 h 41"/>
              <a:gd name="T2" fmla="*/ 14 w 44"/>
              <a:gd name="T3" fmla="*/ 38 h 41"/>
              <a:gd name="T4" fmla="*/ 5 w 44"/>
              <a:gd name="T5" fmla="*/ 16 h 41"/>
              <a:gd name="T6" fmla="*/ 31 w 44"/>
              <a:gd name="T7" fmla="*/ 3 h 41"/>
              <a:gd name="T8" fmla="*/ 40 w 44"/>
              <a:gd name="T9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" h="41">
                <a:moveTo>
                  <a:pt x="40" y="26"/>
                </a:moveTo>
                <a:cubicBezTo>
                  <a:pt x="35" y="35"/>
                  <a:pt x="23" y="41"/>
                  <a:pt x="14" y="38"/>
                </a:cubicBezTo>
                <a:cubicBezTo>
                  <a:pt x="4" y="35"/>
                  <a:pt x="0" y="25"/>
                  <a:pt x="5" y="16"/>
                </a:cubicBezTo>
                <a:cubicBezTo>
                  <a:pt x="10" y="6"/>
                  <a:pt x="22" y="0"/>
                  <a:pt x="31" y="3"/>
                </a:cubicBezTo>
                <a:cubicBezTo>
                  <a:pt x="41" y="6"/>
                  <a:pt x="44" y="16"/>
                  <a:pt x="40" y="26"/>
                </a:cubicBezTo>
                <a:close/>
              </a:path>
            </a:pathLst>
          </a:custGeom>
          <a:solidFill>
            <a:srgbClr val="F9C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9" name="Oval 65"/>
          <p:cNvSpPr>
            <a:spLocks noChangeArrowheads="1"/>
          </p:cNvSpPr>
          <p:nvPr/>
        </p:nvSpPr>
        <p:spPr bwMode="auto">
          <a:xfrm>
            <a:off x="1474740" y="503681"/>
            <a:ext cx="31750" cy="25400"/>
          </a:xfrm>
          <a:prstGeom prst="ellipse">
            <a:avLst/>
          </a:prstGeom>
          <a:solidFill>
            <a:srgbClr val="F9CF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40" y="730693"/>
            <a:ext cx="36512" cy="2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文本框 93"/>
          <p:cNvSpPr txBox="1"/>
          <p:nvPr/>
        </p:nvSpPr>
        <p:spPr>
          <a:xfrm>
            <a:off x="2434949" y="1364584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X</a:t>
            </a:r>
            <a:r>
              <a:rPr lang="zh-CN" altLang="en-US" sz="2400" dirty="0">
                <a:solidFill>
                  <a:srgbClr val="21B37A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公司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14597" y="5077631"/>
            <a:ext cx="3065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j-ea"/>
                <a:ea typeface="+mj-ea"/>
              </a:rPr>
              <a:t>围城？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sz="1800" dirty="0">
                <a:latin typeface="+mj-ea"/>
                <a:ea typeface="+mj-ea"/>
              </a:rPr>
              <a:t>对偶然性</a:t>
            </a:r>
            <a:r>
              <a:rPr lang="en-US" altLang="zh-CN" sz="1800" dirty="0">
                <a:latin typeface="+mj-ea"/>
                <a:ea typeface="+mj-ea"/>
              </a:rPr>
              <a:t>X</a:t>
            </a:r>
            <a:r>
              <a:rPr lang="zh-CN" altLang="en-US" sz="1800" dirty="0">
                <a:latin typeface="+mj-ea"/>
                <a:ea typeface="+mj-ea"/>
              </a:rPr>
              <a:t>时间的期待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是否挖掘尽了公司的价值？</a:t>
            </a:r>
            <a:endParaRPr lang="en-US" altLang="zh-CN" dirty="0">
              <a:latin typeface="+mj-ea"/>
              <a:ea typeface="+mj-ea"/>
            </a:endParaRPr>
          </a:p>
          <a:p>
            <a:r>
              <a:rPr lang="zh-CN" altLang="en-US" dirty="0">
                <a:latin typeface="+mj-ea"/>
                <a:ea typeface="+mj-ea"/>
              </a:rPr>
              <a:t>对应：公司是否能持续成长</a:t>
            </a:r>
          </a:p>
        </p:txBody>
      </p:sp>
    </p:spTree>
    <p:extLst>
      <p:ext uri="{BB962C8B-B14F-4D97-AF65-F5344CB8AC3E}">
        <p14:creationId xmlns:p14="http://schemas.microsoft.com/office/powerpoint/2010/main" val="319876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1346F20-977D-4A98-DE8F-63CAE66E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6BCE41F-2309-47C9-B503-5923282335D3}"/>
              </a:ext>
            </a:extLst>
          </p:cNvPr>
          <p:cNvSpPr txBox="1"/>
          <p:nvPr/>
        </p:nvSpPr>
        <p:spPr>
          <a:xfrm>
            <a:off x="1346318" y="1104955"/>
            <a:ext cx="6339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gradFill flip="none" rotWithShape="1"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开场白：同与不同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6A5DD1-448F-A017-C736-464C68BB032F}"/>
              </a:ext>
            </a:extLst>
          </p:cNvPr>
          <p:cNvSpPr txBox="1"/>
          <p:nvPr/>
        </p:nvSpPr>
        <p:spPr>
          <a:xfrm>
            <a:off x="1328241" y="299568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1AF3E5-838A-4141-E6A6-900762FC1886}"/>
              </a:ext>
            </a:extLst>
          </p:cNvPr>
          <p:cNvSpPr txBox="1"/>
          <p:nvPr/>
        </p:nvSpPr>
        <p:spPr>
          <a:xfrm>
            <a:off x="2074345" y="299568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高考：幸福的梦魇？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04D16-83F8-FEA3-789E-2B122AEFA226}"/>
              </a:ext>
            </a:extLst>
          </p:cNvPr>
          <p:cNvSpPr txBox="1"/>
          <p:nvPr/>
        </p:nvSpPr>
        <p:spPr>
          <a:xfrm>
            <a:off x="5917403" y="299568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0B45A7-E614-FCA1-09D1-A8E4EF3838F4}"/>
              </a:ext>
            </a:extLst>
          </p:cNvPr>
          <p:cNvSpPr txBox="1"/>
          <p:nvPr/>
        </p:nvSpPr>
        <p:spPr>
          <a:xfrm>
            <a:off x="6663507" y="2995687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骄子与平凡：就那样，还行吧！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209D28-9FD6-1A93-5921-6BD02A85B8D5}"/>
              </a:ext>
            </a:extLst>
          </p:cNvPr>
          <p:cNvSpPr txBox="1"/>
          <p:nvPr/>
        </p:nvSpPr>
        <p:spPr>
          <a:xfrm>
            <a:off x="1328241" y="38588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6DDB59-F243-36B3-2C4B-877E5FAC1C57}"/>
              </a:ext>
            </a:extLst>
          </p:cNvPr>
          <p:cNvSpPr txBox="1"/>
          <p:nvPr/>
        </p:nvSpPr>
        <p:spPr>
          <a:xfrm>
            <a:off x="2074345" y="385884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人生而不平等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5A7023E-27C2-240B-E23F-F1AE6C357B32}"/>
              </a:ext>
            </a:extLst>
          </p:cNvPr>
          <p:cNvSpPr txBox="1"/>
          <p:nvPr/>
        </p:nvSpPr>
        <p:spPr>
          <a:xfrm>
            <a:off x="5917403" y="38588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ABF5EB-5EB9-238D-AE09-C03771F21C14}"/>
              </a:ext>
            </a:extLst>
          </p:cNvPr>
          <p:cNvSpPr txBox="1"/>
          <p:nvPr/>
        </p:nvSpPr>
        <p:spPr>
          <a:xfrm>
            <a:off x="6663507" y="3858840"/>
            <a:ext cx="4801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一代有一代福：啃老和嘬老</a:t>
            </a:r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9533AE-3F6F-5842-C3B2-BA48922046BF}"/>
              </a:ext>
            </a:extLst>
          </p:cNvPr>
          <p:cNvSpPr txBox="1"/>
          <p:nvPr/>
        </p:nvSpPr>
        <p:spPr>
          <a:xfrm>
            <a:off x="1328241" y="4721993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FBFF3E-C64B-BE61-6408-8359C9BDA5B3}"/>
              </a:ext>
            </a:extLst>
          </p:cNvPr>
          <p:cNvSpPr txBox="1"/>
          <p:nvPr/>
        </p:nvSpPr>
        <p:spPr>
          <a:xfrm>
            <a:off x="2074345" y="4721993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太多的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不确定性</a:t>
            </a:r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：转换的当口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375EBF6-F498-7FED-9FA5-52ECFB13C72B}"/>
              </a:ext>
            </a:extLst>
          </p:cNvPr>
          <p:cNvSpPr/>
          <p:nvPr/>
        </p:nvSpPr>
        <p:spPr>
          <a:xfrm>
            <a:off x="1460310" y="2497541"/>
            <a:ext cx="1933433" cy="45719"/>
          </a:xfrm>
          <a:prstGeom prst="rect">
            <a:avLst/>
          </a:prstGeom>
          <a:gradFill>
            <a:gsLst>
              <a:gs pos="0">
                <a:srgbClr val="FFF8BE"/>
              </a:gs>
              <a:gs pos="100000">
                <a:srgbClr val="CBAC2E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61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/>
          <p:cNvGrpSpPr/>
          <p:nvPr/>
        </p:nvGrpSpPr>
        <p:grpSpPr>
          <a:xfrm>
            <a:off x="-152474" y="1265639"/>
            <a:ext cx="7990449" cy="5472331"/>
            <a:chOff x="5176911" y="1676401"/>
            <a:chExt cx="6443003" cy="4261484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5176911" y="3757612"/>
              <a:ext cx="6443003" cy="2180273"/>
            </a:xfrm>
            <a:custGeom>
              <a:avLst/>
              <a:gdLst>
                <a:gd name="T0" fmla="*/ 982 w 1769"/>
                <a:gd name="T1" fmla="*/ 2 h 760"/>
                <a:gd name="T2" fmla="*/ 1205 w 1769"/>
                <a:gd name="T3" fmla="*/ 11 h 760"/>
                <a:gd name="T4" fmla="*/ 1561 w 1769"/>
                <a:gd name="T5" fmla="*/ 74 h 760"/>
                <a:gd name="T6" fmla="*/ 1757 w 1769"/>
                <a:gd name="T7" fmla="*/ 283 h 760"/>
                <a:gd name="T8" fmla="*/ 1733 w 1769"/>
                <a:gd name="T9" fmla="*/ 446 h 760"/>
                <a:gd name="T10" fmla="*/ 1634 w 1769"/>
                <a:gd name="T11" fmla="*/ 546 h 760"/>
                <a:gd name="T12" fmla="*/ 1525 w 1769"/>
                <a:gd name="T13" fmla="*/ 609 h 760"/>
                <a:gd name="T14" fmla="*/ 1396 w 1769"/>
                <a:gd name="T15" fmla="*/ 657 h 760"/>
                <a:gd name="T16" fmla="*/ 1090 w 1769"/>
                <a:gd name="T17" fmla="*/ 726 h 760"/>
                <a:gd name="T18" fmla="*/ 661 w 1769"/>
                <a:gd name="T19" fmla="*/ 760 h 760"/>
                <a:gd name="T20" fmla="*/ 435 w 1769"/>
                <a:gd name="T21" fmla="*/ 734 h 760"/>
                <a:gd name="T22" fmla="*/ 241 w 1769"/>
                <a:gd name="T23" fmla="*/ 681 h 760"/>
                <a:gd name="T24" fmla="*/ 157 w 1769"/>
                <a:gd name="T25" fmla="*/ 594 h 760"/>
                <a:gd name="T26" fmla="*/ 50 w 1769"/>
                <a:gd name="T27" fmla="*/ 456 h 760"/>
                <a:gd name="T28" fmla="*/ 273 w 1769"/>
                <a:gd name="T29" fmla="*/ 107 h 760"/>
                <a:gd name="T30" fmla="*/ 746 w 1769"/>
                <a:gd name="T31" fmla="*/ 12 h 760"/>
                <a:gd name="T32" fmla="*/ 976 w 1769"/>
                <a:gd name="T33" fmla="*/ 2 h 760"/>
                <a:gd name="T34" fmla="*/ 982 w 1769"/>
                <a:gd name="T35" fmla="*/ 2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9" h="760">
                  <a:moveTo>
                    <a:pt x="982" y="2"/>
                  </a:moveTo>
                  <a:cubicBezTo>
                    <a:pt x="1056" y="5"/>
                    <a:pt x="1130" y="11"/>
                    <a:pt x="1205" y="11"/>
                  </a:cubicBezTo>
                  <a:cubicBezTo>
                    <a:pt x="1325" y="12"/>
                    <a:pt x="1448" y="31"/>
                    <a:pt x="1561" y="74"/>
                  </a:cubicBezTo>
                  <a:cubicBezTo>
                    <a:pt x="1648" y="108"/>
                    <a:pt x="1739" y="189"/>
                    <a:pt x="1757" y="283"/>
                  </a:cubicBezTo>
                  <a:cubicBezTo>
                    <a:pt x="1767" y="334"/>
                    <a:pt x="1769" y="404"/>
                    <a:pt x="1733" y="446"/>
                  </a:cubicBezTo>
                  <a:cubicBezTo>
                    <a:pt x="1704" y="480"/>
                    <a:pt x="1673" y="524"/>
                    <a:pt x="1634" y="546"/>
                  </a:cubicBezTo>
                  <a:cubicBezTo>
                    <a:pt x="1596" y="568"/>
                    <a:pt x="1560" y="582"/>
                    <a:pt x="1525" y="609"/>
                  </a:cubicBezTo>
                  <a:cubicBezTo>
                    <a:pt x="1489" y="636"/>
                    <a:pt x="1439" y="646"/>
                    <a:pt x="1396" y="657"/>
                  </a:cubicBezTo>
                  <a:cubicBezTo>
                    <a:pt x="1295" y="683"/>
                    <a:pt x="1194" y="713"/>
                    <a:pt x="1090" y="726"/>
                  </a:cubicBezTo>
                  <a:cubicBezTo>
                    <a:pt x="947" y="743"/>
                    <a:pt x="805" y="759"/>
                    <a:pt x="661" y="760"/>
                  </a:cubicBezTo>
                  <a:cubicBezTo>
                    <a:pt x="585" y="760"/>
                    <a:pt x="509" y="750"/>
                    <a:pt x="435" y="734"/>
                  </a:cubicBezTo>
                  <a:cubicBezTo>
                    <a:pt x="372" y="722"/>
                    <a:pt x="297" y="713"/>
                    <a:pt x="241" y="681"/>
                  </a:cubicBezTo>
                  <a:cubicBezTo>
                    <a:pt x="205" y="660"/>
                    <a:pt x="185" y="624"/>
                    <a:pt x="157" y="594"/>
                  </a:cubicBezTo>
                  <a:cubicBezTo>
                    <a:pt x="116" y="548"/>
                    <a:pt x="69" y="517"/>
                    <a:pt x="50" y="456"/>
                  </a:cubicBezTo>
                  <a:cubicBezTo>
                    <a:pt x="0" y="292"/>
                    <a:pt x="143" y="174"/>
                    <a:pt x="273" y="107"/>
                  </a:cubicBezTo>
                  <a:cubicBezTo>
                    <a:pt x="413" y="34"/>
                    <a:pt x="592" y="26"/>
                    <a:pt x="746" y="12"/>
                  </a:cubicBezTo>
                  <a:cubicBezTo>
                    <a:pt x="823" y="5"/>
                    <a:pt x="899" y="0"/>
                    <a:pt x="976" y="2"/>
                  </a:cubicBezTo>
                  <a:cubicBezTo>
                    <a:pt x="978" y="2"/>
                    <a:pt x="980" y="2"/>
                    <a:pt x="982" y="2"/>
                  </a:cubicBezTo>
                  <a:close/>
                </a:path>
              </a:pathLst>
            </a:custGeom>
            <a:solidFill>
              <a:srgbClr val="D7E6F2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635751" y="4632325"/>
              <a:ext cx="127000" cy="123825"/>
            </a:xfrm>
            <a:custGeom>
              <a:avLst/>
              <a:gdLst>
                <a:gd name="T0" fmla="*/ 29 w 52"/>
                <a:gd name="T1" fmla="*/ 0 h 51"/>
                <a:gd name="T2" fmla="*/ 52 w 52"/>
                <a:gd name="T3" fmla="*/ 51 h 51"/>
                <a:gd name="T4" fmla="*/ 35 w 52"/>
                <a:gd name="T5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51">
                  <a:moveTo>
                    <a:pt x="29" y="0"/>
                  </a:moveTo>
                  <a:cubicBezTo>
                    <a:pt x="11" y="25"/>
                    <a:pt x="20" y="48"/>
                    <a:pt x="52" y="51"/>
                  </a:cubicBezTo>
                  <a:cubicBezTo>
                    <a:pt x="40" y="47"/>
                    <a:pt x="0" y="16"/>
                    <a:pt x="3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635751" y="4770438"/>
              <a:ext cx="168275" cy="93662"/>
            </a:xfrm>
            <a:custGeom>
              <a:avLst/>
              <a:gdLst>
                <a:gd name="T0" fmla="*/ 13 w 69"/>
                <a:gd name="T1" fmla="*/ 0 h 38"/>
                <a:gd name="T2" fmla="*/ 69 w 69"/>
                <a:gd name="T3" fmla="*/ 20 h 38"/>
                <a:gd name="T4" fmla="*/ 0 w 69"/>
                <a:gd name="T5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38">
                  <a:moveTo>
                    <a:pt x="13" y="0"/>
                  </a:moveTo>
                  <a:cubicBezTo>
                    <a:pt x="20" y="26"/>
                    <a:pt x="49" y="18"/>
                    <a:pt x="69" y="20"/>
                  </a:cubicBezTo>
                  <a:cubicBezTo>
                    <a:pt x="48" y="38"/>
                    <a:pt x="8" y="30"/>
                    <a:pt x="0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7186613" y="4824413"/>
              <a:ext cx="117475" cy="85725"/>
            </a:xfrm>
            <a:custGeom>
              <a:avLst/>
              <a:gdLst>
                <a:gd name="T0" fmla="*/ 4 w 48"/>
                <a:gd name="T1" fmla="*/ 3 h 35"/>
                <a:gd name="T2" fmla="*/ 48 w 48"/>
                <a:gd name="T3" fmla="*/ 17 h 35"/>
                <a:gd name="T4" fmla="*/ 0 w 48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5">
                  <a:moveTo>
                    <a:pt x="4" y="3"/>
                  </a:moveTo>
                  <a:cubicBezTo>
                    <a:pt x="13" y="18"/>
                    <a:pt x="31" y="22"/>
                    <a:pt x="48" y="17"/>
                  </a:cubicBezTo>
                  <a:cubicBezTo>
                    <a:pt x="33" y="35"/>
                    <a:pt x="1" y="29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7742238" y="4737100"/>
              <a:ext cx="107950" cy="60325"/>
            </a:xfrm>
            <a:custGeom>
              <a:avLst/>
              <a:gdLst>
                <a:gd name="T0" fmla="*/ 0 w 44"/>
                <a:gd name="T1" fmla="*/ 16 h 25"/>
                <a:gd name="T2" fmla="*/ 44 w 44"/>
                <a:gd name="T3" fmla="*/ 0 h 25"/>
                <a:gd name="T4" fmla="*/ 3 w 44"/>
                <a:gd name="T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0" y="16"/>
                  </a:moveTo>
                  <a:cubicBezTo>
                    <a:pt x="18" y="15"/>
                    <a:pt x="33" y="14"/>
                    <a:pt x="44" y="0"/>
                  </a:cubicBezTo>
                  <a:cubicBezTo>
                    <a:pt x="44" y="20"/>
                    <a:pt x="19" y="25"/>
                    <a:pt x="3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0001251" y="3294063"/>
              <a:ext cx="263525" cy="492125"/>
            </a:xfrm>
            <a:custGeom>
              <a:avLst/>
              <a:gdLst>
                <a:gd name="T0" fmla="*/ 3 w 108"/>
                <a:gd name="T1" fmla="*/ 186 h 202"/>
                <a:gd name="T2" fmla="*/ 21 w 108"/>
                <a:gd name="T3" fmla="*/ 127 h 202"/>
                <a:gd name="T4" fmla="*/ 50 w 108"/>
                <a:gd name="T5" fmla="*/ 82 h 202"/>
                <a:gd name="T6" fmla="*/ 93 w 108"/>
                <a:gd name="T7" fmla="*/ 1 h 202"/>
                <a:gd name="T8" fmla="*/ 108 w 108"/>
                <a:gd name="T9" fmla="*/ 3 h 202"/>
                <a:gd name="T10" fmla="*/ 85 w 108"/>
                <a:gd name="T11" fmla="*/ 60 h 202"/>
                <a:gd name="T12" fmla="*/ 54 w 108"/>
                <a:gd name="T13" fmla="*/ 95 h 202"/>
                <a:gd name="T14" fmla="*/ 28 w 108"/>
                <a:gd name="T15" fmla="*/ 139 h 202"/>
                <a:gd name="T16" fmla="*/ 10 w 108"/>
                <a:gd name="T17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202">
                  <a:moveTo>
                    <a:pt x="3" y="186"/>
                  </a:moveTo>
                  <a:cubicBezTo>
                    <a:pt x="0" y="170"/>
                    <a:pt x="14" y="143"/>
                    <a:pt x="21" y="127"/>
                  </a:cubicBezTo>
                  <a:cubicBezTo>
                    <a:pt x="28" y="110"/>
                    <a:pt x="39" y="95"/>
                    <a:pt x="50" y="82"/>
                  </a:cubicBezTo>
                  <a:cubicBezTo>
                    <a:pt x="71" y="57"/>
                    <a:pt x="85" y="32"/>
                    <a:pt x="93" y="1"/>
                  </a:cubicBezTo>
                  <a:cubicBezTo>
                    <a:pt x="98" y="0"/>
                    <a:pt x="103" y="1"/>
                    <a:pt x="108" y="3"/>
                  </a:cubicBezTo>
                  <a:cubicBezTo>
                    <a:pt x="100" y="22"/>
                    <a:pt x="96" y="43"/>
                    <a:pt x="85" y="60"/>
                  </a:cubicBezTo>
                  <a:cubicBezTo>
                    <a:pt x="76" y="74"/>
                    <a:pt x="63" y="83"/>
                    <a:pt x="54" y="95"/>
                  </a:cubicBezTo>
                  <a:cubicBezTo>
                    <a:pt x="44" y="108"/>
                    <a:pt x="35" y="124"/>
                    <a:pt x="28" y="139"/>
                  </a:cubicBezTo>
                  <a:cubicBezTo>
                    <a:pt x="18" y="159"/>
                    <a:pt x="17" y="181"/>
                    <a:pt x="10" y="2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9412288" y="2259013"/>
              <a:ext cx="609600" cy="2138362"/>
            </a:xfrm>
            <a:custGeom>
              <a:avLst/>
              <a:gdLst>
                <a:gd name="T0" fmla="*/ 243 w 250"/>
                <a:gd name="T1" fmla="*/ 572 h 876"/>
                <a:gd name="T2" fmla="*/ 229 w 250"/>
                <a:gd name="T3" fmla="*/ 482 h 876"/>
                <a:gd name="T4" fmla="*/ 125 w 250"/>
                <a:gd name="T5" fmla="*/ 273 h 876"/>
                <a:gd name="T6" fmla="*/ 46 w 250"/>
                <a:gd name="T7" fmla="*/ 149 h 876"/>
                <a:gd name="T8" fmla="*/ 38 w 250"/>
                <a:gd name="T9" fmla="*/ 115 h 876"/>
                <a:gd name="T10" fmla="*/ 28 w 250"/>
                <a:gd name="T11" fmla="*/ 82 h 876"/>
                <a:gd name="T12" fmla="*/ 22 w 250"/>
                <a:gd name="T13" fmla="*/ 54 h 876"/>
                <a:gd name="T14" fmla="*/ 13 w 250"/>
                <a:gd name="T15" fmla="*/ 13 h 876"/>
                <a:gd name="T16" fmla="*/ 4 w 250"/>
                <a:gd name="T17" fmla="*/ 37 h 876"/>
                <a:gd name="T18" fmla="*/ 14 w 250"/>
                <a:gd name="T19" fmla="*/ 83 h 876"/>
                <a:gd name="T20" fmla="*/ 41 w 250"/>
                <a:gd name="T21" fmla="*/ 172 h 876"/>
                <a:gd name="T22" fmla="*/ 83 w 250"/>
                <a:gd name="T23" fmla="*/ 242 h 876"/>
                <a:gd name="T24" fmla="*/ 122 w 250"/>
                <a:gd name="T25" fmla="*/ 303 h 876"/>
                <a:gd name="T26" fmla="*/ 164 w 250"/>
                <a:gd name="T27" fmla="*/ 379 h 876"/>
                <a:gd name="T28" fmla="*/ 200 w 250"/>
                <a:gd name="T29" fmla="*/ 452 h 876"/>
                <a:gd name="T30" fmla="*/ 225 w 250"/>
                <a:gd name="T31" fmla="*/ 544 h 876"/>
                <a:gd name="T32" fmla="*/ 224 w 250"/>
                <a:gd name="T33" fmla="*/ 632 h 876"/>
                <a:gd name="T34" fmla="*/ 220 w 250"/>
                <a:gd name="T35" fmla="*/ 667 h 876"/>
                <a:gd name="T36" fmla="*/ 194 w 250"/>
                <a:gd name="T37" fmla="*/ 726 h 876"/>
                <a:gd name="T38" fmla="*/ 126 w 250"/>
                <a:gd name="T39" fmla="*/ 859 h 876"/>
                <a:gd name="T40" fmla="*/ 140 w 250"/>
                <a:gd name="T41" fmla="*/ 867 h 876"/>
                <a:gd name="T42" fmla="*/ 160 w 250"/>
                <a:gd name="T43" fmla="*/ 823 h 876"/>
                <a:gd name="T44" fmla="*/ 207 w 250"/>
                <a:gd name="T45" fmla="*/ 739 h 876"/>
                <a:gd name="T46" fmla="*/ 243 w 250"/>
                <a:gd name="T47" fmla="*/ 572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0" h="876">
                  <a:moveTo>
                    <a:pt x="243" y="572"/>
                  </a:moveTo>
                  <a:cubicBezTo>
                    <a:pt x="239" y="543"/>
                    <a:pt x="238" y="510"/>
                    <a:pt x="229" y="482"/>
                  </a:cubicBezTo>
                  <a:cubicBezTo>
                    <a:pt x="206" y="409"/>
                    <a:pt x="167" y="338"/>
                    <a:pt x="125" y="273"/>
                  </a:cubicBezTo>
                  <a:cubicBezTo>
                    <a:pt x="99" y="233"/>
                    <a:pt x="58" y="197"/>
                    <a:pt x="46" y="149"/>
                  </a:cubicBezTo>
                  <a:cubicBezTo>
                    <a:pt x="42" y="137"/>
                    <a:pt x="43" y="128"/>
                    <a:pt x="38" y="115"/>
                  </a:cubicBezTo>
                  <a:cubicBezTo>
                    <a:pt x="34" y="104"/>
                    <a:pt x="31" y="93"/>
                    <a:pt x="28" y="82"/>
                  </a:cubicBezTo>
                  <a:cubicBezTo>
                    <a:pt x="26" y="73"/>
                    <a:pt x="24" y="63"/>
                    <a:pt x="22" y="54"/>
                  </a:cubicBezTo>
                  <a:cubicBezTo>
                    <a:pt x="20" y="43"/>
                    <a:pt x="10" y="24"/>
                    <a:pt x="13" y="13"/>
                  </a:cubicBezTo>
                  <a:cubicBezTo>
                    <a:pt x="0" y="0"/>
                    <a:pt x="4" y="34"/>
                    <a:pt x="4" y="37"/>
                  </a:cubicBezTo>
                  <a:cubicBezTo>
                    <a:pt x="7" y="53"/>
                    <a:pt x="11" y="68"/>
                    <a:pt x="14" y="83"/>
                  </a:cubicBezTo>
                  <a:cubicBezTo>
                    <a:pt x="21" y="113"/>
                    <a:pt x="30" y="143"/>
                    <a:pt x="41" y="172"/>
                  </a:cubicBezTo>
                  <a:cubicBezTo>
                    <a:pt x="52" y="198"/>
                    <a:pt x="64" y="221"/>
                    <a:pt x="83" y="242"/>
                  </a:cubicBezTo>
                  <a:cubicBezTo>
                    <a:pt x="99" y="260"/>
                    <a:pt x="111" y="281"/>
                    <a:pt x="122" y="303"/>
                  </a:cubicBezTo>
                  <a:cubicBezTo>
                    <a:pt x="134" y="329"/>
                    <a:pt x="150" y="354"/>
                    <a:pt x="164" y="379"/>
                  </a:cubicBezTo>
                  <a:cubicBezTo>
                    <a:pt x="178" y="403"/>
                    <a:pt x="191" y="427"/>
                    <a:pt x="200" y="452"/>
                  </a:cubicBezTo>
                  <a:cubicBezTo>
                    <a:pt x="211" y="482"/>
                    <a:pt x="219" y="513"/>
                    <a:pt x="225" y="544"/>
                  </a:cubicBezTo>
                  <a:cubicBezTo>
                    <a:pt x="230" y="576"/>
                    <a:pt x="227" y="601"/>
                    <a:pt x="224" y="632"/>
                  </a:cubicBezTo>
                  <a:cubicBezTo>
                    <a:pt x="223" y="644"/>
                    <a:pt x="223" y="656"/>
                    <a:pt x="220" y="667"/>
                  </a:cubicBezTo>
                  <a:cubicBezTo>
                    <a:pt x="215" y="687"/>
                    <a:pt x="204" y="708"/>
                    <a:pt x="194" y="726"/>
                  </a:cubicBezTo>
                  <a:cubicBezTo>
                    <a:pt x="170" y="768"/>
                    <a:pt x="132" y="810"/>
                    <a:pt x="126" y="859"/>
                  </a:cubicBezTo>
                  <a:cubicBezTo>
                    <a:pt x="124" y="870"/>
                    <a:pt x="129" y="876"/>
                    <a:pt x="140" y="867"/>
                  </a:cubicBezTo>
                  <a:cubicBezTo>
                    <a:pt x="152" y="858"/>
                    <a:pt x="153" y="835"/>
                    <a:pt x="160" y="823"/>
                  </a:cubicBezTo>
                  <a:cubicBezTo>
                    <a:pt x="177" y="795"/>
                    <a:pt x="191" y="767"/>
                    <a:pt x="207" y="739"/>
                  </a:cubicBezTo>
                  <a:cubicBezTo>
                    <a:pt x="236" y="690"/>
                    <a:pt x="250" y="629"/>
                    <a:pt x="243" y="5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402763" y="2284413"/>
              <a:ext cx="579438" cy="2117725"/>
            </a:xfrm>
            <a:custGeom>
              <a:avLst/>
              <a:gdLst>
                <a:gd name="T0" fmla="*/ 183 w 238"/>
                <a:gd name="T1" fmla="*/ 733 h 867"/>
                <a:gd name="T2" fmla="*/ 227 w 238"/>
                <a:gd name="T3" fmla="*/ 620 h 867"/>
                <a:gd name="T4" fmla="*/ 208 w 238"/>
                <a:gd name="T5" fmla="*/ 452 h 867"/>
                <a:gd name="T6" fmla="*/ 140 w 238"/>
                <a:gd name="T7" fmla="*/ 316 h 867"/>
                <a:gd name="T8" fmla="*/ 56 w 238"/>
                <a:gd name="T9" fmla="*/ 187 h 867"/>
                <a:gd name="T10" fmla="*/ 27 w 238"/>
                <a:gd name="T11" fmla="*/ 112 h 867"/>
                <a:gd name="T12" fmla="*/ 0 w 238"/>
                <a:gd name="T13" fmla="*/ 1 h 867"/>
                <a:gd name="T14" fmla="*/ 10 w 238"/>
                <a:gd name="T15" fmla="*/ 1 h 867"/>
                <a:gd name="T16" fmla="*/ 34 w 238"/>
                <a:gd name="T17" fmla="*/ 120 h 867"/>
                <a:gd name="T18" fmla="*/ 65 w 238"/>
                <a:gd name="T19" fmla="*/ 190 h 867"/>
                <a:gd name="T20" fmla="*/ 146 w 238"/>
                <a:gd name="T21" fmla="*/ 312 h 867"/>
                <a:gd name="T22" fmla="*/ 234 w 238"/>
                <a:gd name="T23" fmla="*/ 559 h 867"/>
                <a:gd name="T24" fmla="*/ 227 w 238"/>
                <a:gd name="T25" fmla="*/ 662 h 867"/>
                <a:gd name="T26" fmla="*/ 170 w 238"/>
                <a:gd name="T27" fmla="*/ 771 h 867"/>
                <a:gd name="T28" fmla="*/ 136 w 238"/>
                <a:gd name="T29" fmla="*/ 867 h 867"/>
                <a:gd name="T30" fmla="*/ 117 w 238"/>
                <a:gd name="T31" fmla="*/ 862 h 867"/>
                <a:gd name="T32" fmla="*/ 140 w 238"/>
                <a:gd name="T33" fmla="*/ 806 h 867"/>
                <a:gd name="T34" fmla="*/ 183 w 238"/>
                <a:gd name="T35" fmla="*/ 733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867">
                  <a:moveTo>
                    <a:pt x="183" y="733"/>
                  </a:moveTo>
                  <a:cubicBezTo>
                    <a:pt x="208" y="688"/>
                    <a:pt x="220" y="672"/>
                    <a:pt x="227" y="620"/>
                  </a:cubicBezTo>
                  <a:cubicBezTo>
                    <a:pt x="233" y="569"/>
                    <a:pt x="226" y="500"/>
                    <a:pt x="208" y="452"/>
                  </a:cubicBezTo>
                  <a:cubicBezTo>
                    <a:pt x="188" y="399"/>
                    <a:pt x="168" y="366"/>
                    <a:pt x="140" y="316"/>
                  </a:cubicBezTo>
                  <a:cubicBezTo>
                    <a:pt x="114" y="270"/>
                    <a:pt x="80" y="234"/>
                    <a:pt x="56" y="187"/>
                  </a:cubicBezTo>
                  <a:cubicBezTo>
                    <a:pt x="44" y="163"/>
                    <a:pt x="34" y="139"/>
                    <a:pt x="27" y="112"/>
                  </a:cubicBezTo>
                  <a:cubicBezTo>
                    <a:pt x="17" y="77"/>
                    <a:pt x="6" y="38"/>
                    <a:pt x="0" y="1"/>
                  </a:cubicBezTo>
                  <a:cubicBezTo>
                    <a:pt x="4" y="1"/>
                    <a:pt x="7" y="0"/>
                    <a:pt x="10" y="1"/>
                  </a:cubicBezTo>
                  <a:cubicBezTo>
                    <a:pt x="5" y="0"/>
                    <a:pt x="31" y="109"/>
                    <a:pt x="34" y="120"/>
                  </a:cubicBezTo>
                  <a:cubicBezTo>
                    <a:pt x="41" y="142"/>
                    <a:pt x="54" y="170"/>
                    <a:pt x="65" y="190"/>
                  </a:cubicBezTo>
                  <a:cubicBezTo>
                    <a:pt x="90" y="232"/>
                    <a:pt x="119" y="271"/>
                    <a:pt x="146" y="312"/>
                  </a:cubicBezTo>
                  <a:cubicBezTo>
                    <a:pt x="194" y="386"/>
                    <a:pt x="229" y="470"/>
                    <a:pt x="234" y="559"/>
                  </a:cubicBezTo>
                  <a:cubicBezTo>
                    <a:pt x="236" y="593"/>
                    <a:pt x="238" y="629"/>
                    <a:pt x="227" y="662"/>
                  </a:cubicBezTo>
                  <a:cubicBezTo>
                    <a:pt x="215" y="701"/>
                    <a:pt x="187" y="734"/>
                    <a:pt x="170" y="771"/>
                  </a:cubicBezTo>
                  <a:cubicBezTo>
                    <a:pt x="167" y="778"/>
                    <a:pt x="121" y="866"/>
                    <a:pt x="136" y="867"/>
                  </a:cubicBezTo>
                  <a:cubicBezTo>
                    <a:pt x="129" y="866"/>
                    <a:pt x="122" y="866"/>
                    <a:pt x="117" y="862"/>
                  </a:cubicBezTo>
                  <a:cubicBezTo>
                    <a:pt x="125" y="843"/>
                    <a:pt x="130" y="825"/>
                    <a:pt x="140" y="806"/>
                  </a:cubicBezTo>
                  <a:cubicBezTo>
                    <a:pt x="150" y="788"/>
                    <a:pt x="173" y="751"/>
                    <a:pt x="183" y="733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967913" y="3271838"/>
              <a:ext cx="273050" cy="566737"/>
            </a:xfrm>
            <a:custGeom>
              <a:avLst/>
              <a:gdLst>
                <a:gd name="T0" fmla="*/ 107 w 112"/>
                <a:gd name="T1" fmla="*/ 0 h 232"/>
                <a:gd name="T2" fmla="*/ 32 w 112"/>
                <a:gd name="T3" fmla="*/ 129 h 232"/>
                <a:gd name="T4" fmla="*/ 15 w 112"/>
                <a:gd name="T5" fmla="*/ 232 h 232"/>
                <a:gd name="T6" fmla="*/ 50 w 112"/>
                <a:gd name="T7" fmla="*/ 109 h 232"/>
                <a:gd name="T8" fmla="*/ 112 w 112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32">
                  <a:moveTo>
                    <a:pt x="107" y="0"/>
                  </a:moveTo>
                  <a:cubicBezTo>
                    <a:pt x="96" y="54"/>
                    <a:pt x="54" y="84"/>
                    <a:pt x="32" y="129"/>
                  </a:cubicBezTo>
                  <a:cubicBezTo>
                    <a:pt x="26" y="143"/>
                    <a:pt x="0" y="223"/>
                    <a:pt x="15" y="232"/>
                  </a:cubicBezTo>
                  <a:cubicBezTo>
                    <a:pt x="22" y="189"/>
                    <a:pt x="24" y="144"/>
                    <a:pt x="50" y="109"/>
                  </a:cubicBezTo>
                  <a:cubicBezTo>
                    <a:pt x="74" y="76"/>
                    <a:pt x="105" y="46"/>
                    <a:pt x="112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9994901" y="3273425"/>
              <a:ext cx="282575" cy="628650"/>
            </a:xfrm>
            <a:custGeom>
              <a:avLst/>
              <a:gdLst>
                <a:gd name="T0" fmla="*/ 107 w 116"/>
                <a:gd name="T1" fmla="*/ 2 h 257"/>
                <a:gd name="T2" fmla="*/ 78 w 116"/>
                <a:gd name="T3" fmla="*/ 74 h 257"/>
                <a:gd name="T4" fmla="*/ 41 w 116"/>
                <a:gd name="T5" fmla="*/ 123 h 257"/>
                <a:gd name="T6" fmla="*/ 0 w 116"/>
                <a:gd name="T7" fmla="*/ 257 h 257"/>
                <a:gd name="T8" fmla="*/ 9 w 116"/>
                <a:gd name="T9" fmla="*/ 219 h 257"/>
                <a:gd name="T10" fmla="*/ 19 w 116"/>
                <a:gd name="T11" fmla="*/ 182 h 257"/>
                <a:gd name="T12" fmla="*/ 46 w 116"/>
                <a:gd name="T13" fmla="*/ 120 h 257"/>
                <a:gd name="T14" fmla="*/ 89 w 116"/>
                <a:gd name="T15" fmla="*/ 70 h 257"/>
                <a:gd name="T16" fmla="*/ 116 w 116"/>
                <a:gd name="T17" fmla="*/ 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257">
                  <a:moveTo>
                    <a:pt x="107" y="2"/>
                  </a:moveTo>
                  <a:cubicBezTo>
                    <a:pt x="103" y="27"/>
                    <a:pt x="92" y="54"/>
                    <a:pt x="78" y="74"/>
                  </a:cubicBezTo>
                  <a:cubicBezTo>
                    <a:pt x="66" y="91"/>
                    <a:pt x="52" y="104"/>
                    <a:pt x="41" y="123"/>
                  </a:cubicBezTo>
                  <a:cubicBezTo>
                    <a:pt x="18" y="163"/>
                    <a:pt x="3" y="211"/>
                    <a:pt x="0" y="257"/>
                  </a:cubicBezTo>
                  <a:cubicBezTo>
                    <a:pt x="5" y="248"/>
                    <a:pt x="6" y="231"/>
                    <a:pt x="9" y="219"/>
                  </a:cubicBezTo>
                  <a:cubicBezTo>
                    <a:pt x="12" y="206"/>
                    <a:pt x="14" y="194"/>
                    <a:pt x="19" y="182"/>
                  </a:cubicBezTo>
                  <a:cubicBezTo>
                    <a:pt x="28" y="160"/>
                    <a:pt x="35" y="139"/>
                    <a:pt x="46" y="120"/>
                  </a:cubicBezTo>
                  <a:cubicBezTo>
                    <a:pt x="58" y="100"/>
                    <a:pt x="76" y="87"/>
                    <a:pt x="89" y="70"/>
                  </a:cubicBezTo>
                  <a:cubicBezTo>
                    <a:pt x="101" y="53"/>
                    <a:pt x="113" y="22"/>
                    <a:pt x="116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444038" y="2311400"/>
              <a:ext cx="555625" cy="1316037"/>
            </a:xfrm>
            <a:custGeom>
              <a:avLst/>
              <a:gdLst>
                <a:gd name="T0" fmla="*/ 0 w 228"/>
                <a:gd name="T1" fmla="*/ 0 h 539"/>
                <a:gd name="T2" fmla="*/ 40 w 228"/>
                <a:gd name="T3" fmla="*/ 147 h 539"/>
                <a:gd name="T4" fmla="*/ 134 w 228"/>
                <a:gd name="T5" fmla="*/ 288 h 539"/>
                <a:gd name="T6" fmla="*/ 200 w 228"/>
                <a:gd name="T7" fmla="*/ 417 h 539"/>
                <a:gd name="T8" fmla="*/ 228 w 228"/>
                <a:gd name="T9" fmla="*/ 539 h 539"/>
                <a:gd name="T10" fmla="*/ 200 w 228"/>
                <a:gd name="T11" fmla="*/ 402 h 539"/>
                <a:gd name="T12" fmla="*/ 138 w 228"/>
                <a:gd name="T13" fmla="*/ 280 h 539"/>
                <a:gd name="T14" fmla="*/ 65 w 228"/>
                <a:gd name="T15" fmla="*/ 182 h 539"/>
                <a:gd name="T16" fmla="*/ 18 w 228"/>
                <a:gd name="T17" fmla="*/ 71 h 539"/>
                <a:gd name="T18" fmla="*/ 12 w 228"/>
                <a:gd name="T19" fmla="*/ 15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539">
                  <a:moveTo>
                    <a:pt x="0" y="0"/>
                  </a:moveTo>
                  <a:cubicBezTo>
                    <a:pt x="10" y="48"/>
                    <a:pt x="18" y="103"/>
                    <a:pt x="40" y="147"/>
                  </a:cubicBezTo>
                  <a:cubicBezTo>
                    <a:pt x="66" y="199"/>
                    <a:pt x="105" y="239"/>
                    <a:pt x="134" y="288"/>
                  </a:cubicBezTo>
                  <a:cubicBezTo>
                    <a:pt x="158" y="330"/>
                    <a:pt x="180" y="373"/>
                    <a:pt x="200" y="417"/>
                  </a:cubicBezTo>
                  <a:cubicBezTo>
                    <a:pt x="218" y="455"/>
                    <a:pt x="221" y="499"/>
                    <a:pt x="228" y="539"/>
                  </a:cubicBezTo>
                  <a:cubicBezTo>
                    <a:pt x="228" y="493"/>
                    <a:pt x="216" y="446"/>
                    <a:pt x="200" y="402"/>
                  </a:cubicBezTo>
                  <a:cubicBezTo>
                    <a:pt x="184" y="359"/>
                    <a:pt x="158" y="321"/>
                    <a:pt x="138" y="280"/>
                  </a:cubicBezTo>
                  <a:cubicBezTo>
                    <a:pt x="120" y="242"/>
                    <a:pt x="87" y="216"/>
                    <a:pt x="65" y="182"/>
                  </a:cubicBezTo>
                  <a:cubicBezTo>
                    <a:pt x="44" y="151"/>
                    <a:pt x="24" y="108"/>
                    <a:pt x="18" y="71"/>
                  </a:cubicBezTo>
                  <a:cubicBezTo>
                    <a:pt x="15" y="54"/>
                    <a:pt x="11" y="32"/>
                    <a:pt x="12" y="15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043988" y="2132013"/>
              <a:ext cx="331788" cy="277812"/>
            </a:xfrm>
            <a:custGeom>
              <a:avLst/>
              <a:gdLst>
                <a:gd name="T0" fmla="*/ 109 w 136"/>
                <a:gd name="T1" fmla="*/ 17 h 114"/>
                <a:gd name="T2" fmla="*/ 0 w 136"/>
                <a:gd name="T3" fmla="*/ 114 h 114"/>
                <a:gd name="T4" fmla="*/ 94 w 136"/>
                <a:gd name="T5" fmla="*/ 82 h 114"/>
                <a:gd name="T6" fmla="*/ 127 w 136"/>
                <a:gd name="T7" fmla="*/ 51 h 114"/>
                <a:gd name="T8" fmla="*/ 136 w 1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14">
                  <a:moveTo>
                    <a:pt x="109" y="17"/>
                  </a:moveTo>
                  <a:cubicBezTo>
                    <a:pt x="67" y="31"/>
                    <a:pt x="18" y="75"/>
                    <a:pt x="0" y="114"/>
                  </a:cubicBezTo>
                  <a:cubicBezTo>
                    <a:pt x="30" y="103"/>
                    <a:pt x="66" y="101"/>
                    <a:pt x="94" y="82"/>
                  </a:cubicBezTo>
                  <a:cubicBezTo>
                    <a:pt x="105" y="74"/>
                    <a:pt x="120" y="63"/>
                    <a:pt x="127" y="51"/>
                  </a:cubicBezTo>
                  <a:cubicBezTo>
                    <a:pt x="136" y="36"/>
                    <a:pt x="132" y="16"/>
                    <a:pt x="136" y="0"/>
                  </a:cubicBezTo>
                </a:path>
              </a:pathLst>
            </a:custGeom>
            <a:solidFill>
              <a:srgbClr val="92A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9356726" y="2089150"/>
              <a:ext cx="173038" cy="307975"/>
            </a:xfrm>
            <a:custGeom>
              <a:avLst/>
              <a:gdLst>
                <a:gd name="T0" fmla="*/ 10 w 71"/>
                <a:gd name="T1" fmla="*/ 26 h 126"/>
                <a:gd name="T2" fmla="*/ 22 w 71"/>
                <a:gd name="T3" fmla="*/ 90 h 126"/>
                <a:gd name="T4" fmla="*/ 65 w 71"/>
                <a:gd name="T5" fmla="*/ 126 h 126"/>
                <a:gd name="T6" fmla="*/ 64 w 71"/>
                <a:gd name="T7" fmla="*/ 74 h 126"/>
                <a:gd name="T8" fmla="*/ 59 w 71"/>
                <a:gd name="T9" fmla="*/ 38 h 126"/>
                <a:gd name="T10" fmla="*/ 10 w 71"/>
                <a:gd name="T11" fmla="*/ 1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26">
                  <a:moveTo>
                    <a:pt x="10" y="26"/>
                  </a:moveTo>
                  <a:cubicBezTo>
                    <a:pt x="0" y="45"/>
                    <a:pt x="7" y="76"/>
                    <a:pt x="22" y="90"/>
                  </a:cubicBezTo>
                  <a:cubicBezTo>
                    <a:pt x="34" y="103"/>
                    <a:pt x="57" y="111"/>
                    <a:pt x="65" y="126"/>
                  </a:cubicBezTo>
                  <a:cubicBezTo>
                    <a:pt x="71" y="112"/>
                    <a:pt x="66" y="88"/>
                    <a:pt x="64" y="74"/>
                  </a:cubicBezTo>
                  <a:cubicBezTo>
                    <a:pt x="63" y="63"/>
                    <a:pt x="63" y="49"/>
                    <a:pt x="59" y="38"/>
                  </a:cubicBezTo>
                  <a:cubicBezTo>
                    <a:pt x="54" y="25"/>
                    <a:pt x="24" y="0"/>
                    <a:pt x="10" y="12"/>
                  </a:cubicBezTo>
                </a:path>
              </a:pathLst>
            </a:custGeom>
            <a:solidFill>
              <a:srgbClr val="92A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9436101" y="2070100"/>
              <a:ext cx="344488" cy="190500"/>
            </a:xfrm>
            <a:custGeom>
              <a:avLst/>
              <a:gdLst>
                <a:gd name="T0" fmla="*/ 31 w 141"/>
                <a:gd name="T1" fmla="*/ 3 h 78"/>
                <a:gd name="T2" fmla="*/ 91 w 141"/>
                <a:gd name="T3" fmla="*/ 10 h 78"/>
                <a:gd name="T4" fmla="*/ 124 w 141"/>
                <a:gd name="T5" fmla="*/ 33 h 78"/>
                <a:gd name="T6" fmla="*/ 131 w 141"/>
                <a:gd name="T7" fmla="*/ 58 h 78"/>
                <a:gd name="T8" fmla="*/ 52 w 141"/>
                <a:gd name="T9" fmla="*/ 70 h 78"/>
                <a:gd name="T10" fmla="*/ 0 w 141"/>
                <a:gd name="T11" fmla="*/ 1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78">
                  <a:moveTo>
                    <a:pt x="31" y="3"/>
                  </a:moveTo>
                  <a:cubicBezTo>
                    <a:pt x="52" y="2"/>
                    <a:pt x="70" y="0"/>
                    <a:pt x="91" y="10"/>
                  </a:cubicBezTo>
                  <a:cubicBezTo>
                    <a:pt x="103" y="16"/>
                    <a:pt x="114" y="24"/>
                    <a:pt x="124" y="33"/>
                  </a:cubicBezTo>
                  <a:cubicBezTo>
                    <a:pt x="135" y="42"/>
                    <a:pt x="141" y="45"/>
                    <a:pt x="131" y="58"/>
                  </a:cubicBezTo>
                  <a:cubicBezTo>
                    <a:pt x="114" y="78"/>
                    <a:pt x="75" y="78"/>
                    <a:pt x="52" y="70"/>
                  </a:cubicBezTo>
                  <a:cubicBezTo>
                    <a:pt x="27" y="61"/>
                    <a:pt x="12" y="33"/>
                    <a:pt x="0" y="12"/>
                  </a:cubicBezTo>
                </a:path>
              </a:pathLst>
            </a:custGeom>
            <a:solidFill>
              <a:srgbClr val="92A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9012238" y="2151063"/>
              <a:ext cx="350838" cy="268287"/>
            </a:xfrm>
            <a:custGeom>
              <a:avLst/>
              <a:gdLst>
                <a:gd name="T0" fmla="*/ 13 w 144"/>
                <a:gd name="T1" fmla="*/ 101 h 110"/>
                <a:gd name="T2" fmla="*/ 42 w 144"/>
                <a:gd name="T3" fmla="*/ 66 h 110"/>
                <a:gd name="T4" fmla="*/ 76 w 144"/>
                <a:gd name="T5" fmla="*/ 36 h 110"/>
                <a:gd name="T6" fmla="*/ 144 w 144"/>
                <a:gd name="T7" fmla="*/ 0 h 110"/>
                <a:gd name="T8" fmla="*/ 109 w 144"/>
                <a:gd name="T9" fmla="*/ 12 h 110"/>
                <a:gd name="T10" fmla="*/ 69 w 144"/>
                <a:gd name="T11" fmla="*/ 36 h 110"/>
                <a:gd name="T12" fmla="*/ 0 w 144"/>
                <a:gd name="T13" fmla="*/ 110 h 110"/>
                <a:gd name="T14" fmla="*/ 55 w 144"/>
                <a:gd name="T15" fmla="*/ 107 h 110"/>
                <a:gd name="T16" fmla="*/ 119 w 144"/>
                <a:gd name="T17" fmla="*/ 84 h 110"/>
                <a:gd name="T18" fmla="*/ 143 w 144"/>
                <a:gd name="T19" fmla="*/ 38 h 110"/>
                <a:gd name="T20" fmla="*/ 143 w 144"/>
                <a:gd name="T21" fmla="*/ 16 h 110"/>
                <a:gd name="T22" fmla="*/ 128 w 144"/>
                <a:gd name="T23" fmla="*/ 54 h 110"/>
                <a:gd name="T24" fmla="*/ 13 w 144"/>
                <a:gd name="T25" fmla="*/ 10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10">
                  <a:moveTo>
                    <a:pt x="13" y="101"/>
                  </a:moveTo>
                  <a:cubicBezTo>
                    <a:pt x="15" y="102"/>
                    <a:pt x="39" y="70"/>
                    <a:pt x="42" y="66"/>
                  </a:cubicBezTo>
                  <a:cubicBezTo>
                    <a:pt x="53" y="56"/>
                    <a:pt x="64" y="45"/>
                    <a:pt x="76" y="36"/>
                  </a:cubicBezTo>
                  <a:cubicBezTo>
                    <a:pt x="97" y="21"/>
                    <a:pt x="126" y="19"/>
                    <a:pt x="144" y="0"/>
                  </a:cubicBezTo>
                  <a:cubicBezTo>
                    <a:pt x="132" y="4"/>
                    <a:pt x="120" y="6"/>
                    <a:pt x="109" y="12"/>
                  </a:cubicBezTo>
                  <a:cubicBezTo>
                    <a:pt x="94" y="19"/>
                    <a:pt x="82" y="28"/>
                    <a:pt x="69" y="36"/>
                  </a:cubicBezTo>
                  <a:cubicBezTo>
                    <a:pt x="37" y="54"/>
                    <a:pt x="17" y="79"/>
                    <a:pt x="0" y="110"/>
                  </a:cubicBezTo>
                  <a:cubicBezTo>
                    <a:pt x="1" y="107"/>
                    <a:pt x="49" y="108"/>
                    <a:pt x="55" y="107"/>
                  </a:cubicBezTo>
                  <a:cubicBezTo>
                    <a:pt x="76" y="104"/>
                    <a:pt x="102" y="97"/>
                    <a:pt x="119" y="84"/>
                  </a:cubicBezTo>
                  <a:cubicBezTo>
                    <a:pt x="133" y="72"/>
                    <a:pt x="142" y="56"/>
                    <a:pt x="143" y="38"/>
                  </a:cubicBezTo>
                  <a:cubicBezTo>
                    <a:pt x="143" y="35"/>
                    <a:pt x="142" y="17"/>
                    <a:pt x="143" y="16"/>
                  </a:cubicBezTo>
                  <a:cubicBezTo>
                    <a:pt x="136" y="25"/>
                    <a:pt x="133" y="44"/>
                    <a:pt x="128" y="54"/>
                  </a:cubicBezTo>
                  <a:cubicBezTo>
                    <a:pt x="110" y="93"/>
                    <a:pt x="52" y="109"/>
                    <a:pt x="13" y="101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9345613" y="2111375"/>
              <a:ext cx="188913" cy="336550"/>
            </a:xfrm>
            <a:custGeom>
              <a:avLst/>
              <a:gdLst>
                <a:gd name="T0" fmla="*/ 20 w 77"/>
                <a:gd name="T1" fmla="*/ 70 h 138"/>
                <a:gd name="T2" fmla="*/ 17 w 77"/>
                <a:gd name="T3" fmla="*/ 4 h 138"/>
                <a:gd name="T4" fmla="*/ 14 w 77"/>
                <a:gd name="T5" fmla="*/ 71 h 138"/>
                <a:gd name="T6" fmla="*/ 41 w 77"/>
                <a:gd name="T7" fmla="*/ 100 h 138"/>
                <a:gd name="T8" fmla="*/ 70 w 77"/>
                <a:gd name="T9" fmla="*/ 138 h 138"/>
                <a:gd name="T10" fmla="*/ 77 w 77"/>
                <a:gd name="T11" fmla="*/ 89 h 138"/>
                <a:gd name="T12" fmla="*/ 59 w 77"/>
                <a:gd name="T13" fmla="*/ 19 h 138"/>
                <a:gd name="T14" fmla="*/ 43 w 77"/>
                <a:gd name="T15" fmla="*/ 5 h 138"/>
                <a:gd name="T16" fmla="*/ 24 w 77"/>
                <a:gd name="T17" fmla="*/ 0 h 138"/>
                <a:gd name="T18" fmla="*/ 64 w 77"/>
                <a:gd name="T19" fmla="*/ 48 h 138"/>
                <a:gd name="T20" fmla="*/ 66 w 77"/>
                <a:gd name="T21" fmla="*/ 121 h 138"/>
                <a:gd name="T22" fmla="*/ 44 w 77"/>
                <a:gd name="T23" fmla="*/ 90 h 138"/>
                <a:gd name="T24" fmla="*/ 20 w 77"/>
                <a:gd name="T25" fmla="*/ 7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38">
                  <a:moveTo>
                    <a:pt x="20" y="70"/>
                  </a:moveTo>
                  <a:cubicBezTo>
                    <a:pt x="4" y="48"/>
                    <a:pt x="19" y="28"/>
                    <a:pt x="17" y="4"/>
                  </a:cubicBezTo>
                  <a:cubicBezTo>
                    <a:pt x="0" y="22"/>
                    <a:pt x="1" y="51"/>
                    <a:pt x="14" y="71"/>
                  </a:cubicBezTo>
                  <a:cubicBezTo>
                    <a:pt x="22" y="82"/>
                    <a:pt x="33" y="89"/>
                    <a:pt x="41" y="100"/>
                  </a:cubicBezTo>
                  <a:cubicBezTo>
                    <a:pt x="51" y="113"/>
                    <a:pt x="59" y="126"/>
                    <a:pt x="70" y="138"/>
                  </a:cubicBezTo>
                  <a:cubicBezTo>
                    <a:pt x="73" y="123"/>
                    <a:pt x="77" y="105"/>
                    <a:pt x="77" y="89"/>
                  </a:cubicBezTo>
                  <a:cubicBezTo>
                    <a:pt x="77" y="67"/>
                    <a:pt x="75" y="36"/>
                    <a:pt x="59" y="19"/>
                  </a:cubicBezTo>
                  <a:cubicBezTo>
                    <a:pt x="55" y="14"/>
                    <a:pt x="49" y="8"/>
                    <a:pt x="43" y="5"/>
                  </a:cubicBezTo>
                  <a:cubicBezTo>
                    <a:pt x="37" y="1"/>
                    <a:pt x="31" y="3"/>
                    <a:pt x="24" y="0"/>
                  </a:cubicBezTo>
                  <a:cubicBezTo>
                    <a:pt x="36" y="19"/>
                    <a:pt x="56" y="25"/>
                    <a:pt x="64" y="48"/>
                  </a:cubicBezTo>
                  <a:cubicBezTo>
                    <a:pt x="72" y="72"/>
                    <a:pt x="65" y="97"/>
                    <a:pt x="66" y="121"/>
                  </a:cubicBezTo>
                  <a:cubicBezTo>
                    <a:pt x="62" y="110"/>
                    <a:pt x="53" y="98"/>
                    <a:pt x="44" y="90"/>
                  </a:cubicBezTo>
                  <a:cubicBezTo>
                    <a:pt x="35" y="83"/>
                    <a:pt x="27" y="79"/>
                    <a:pt x="20" y="70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9424988" y="2068513"/>
              <a:ext cx="365125" cy="187325"/>
            </a:xfrm>
            <a:custGeom>
              <a:avLst/>
              <a:gdLst>
                <a:gd name="T0" fmla="*/ 31 w 150"/>
                <a:gd name="T1" fmla="*/ 43 h 77"/>
                <a:gd name="T2" fmla="*/ 96 w 150"/>
                <a:gd name="T3" fmla="*/ 76 h 77"/>
                <a:gd name="T4" fmla="*/ 150 w 150"/>
                <a:gd name="T5" fmla="*/ 56 h 77"/>
                <a:gd name="T6" fmla="*/ 115 w 150"/>
                <a:gd name="T7" fmla="*/ 10 h 77"/>
                <a:gd name="T8" fmla="*/ 86 w 150"/>
                <a:gd name="T9" fmla="*/ 1 h 77"/>
                <a:gd name="T10" fmla="*/ 18 w 150"/>
                <a:gd name="T11" fmla="*/ 8 h 77"/>
                <a:gd name="T12" fmla="*/ 0 w 150"/>
                <a:gd name="T13" fmla="*/ 21 h 77"/>
                <a:gd name="T14" fmla="*/ 48 w 150"/>
                <a:gd name="T15" fmla="*/ 9 h 77"/>
                <a:gd name="T16" fmla="*/ 90 w 150"/>
                <a:gd name="T17" fmla="*/ 13 h 77"/>
                <a:gd name="T18" fmla="*/ 139 w 150"/>
                <a:gd name="T19" fmla="*/ 50 h 77"/>
                <a:gd name="T20" fmla="*/ 74 w 150"/>
                <a:gd name="T21" fmla="*/ 63 h 77"/>
                <a:gd name="T22" fmla="*/ 46 w 150"/>
                <a:gd name="T23" fmla="*/ 51 h 77"/>
                <a:gd name="T24" fmla="*/ 21 w 150"/>
                <a:gd name="T25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77">
                  <a:moveTo>
                    <a:pt x="31" y="43"/>
                  </a:moveTo>
                  <a:cubicBezTo>
                    <a:pt x="47" y="64"/>
                    <a:pt x="68" y="77"/>
                    <a:pt x="96" y="76"/>
                  </a:cubicBezTo>
                  <a:cubicBezTo>
                    <a:pt x="115" y="75"/>
                    <a:pt x="134" y="65"/>
                    <a:pt x="150" y="56"/>
                  </a:cubicBezTo>
                  <a:cubicBezTo>
                    <a:pt x="148" y="43"/>
                    <a:pt x="126" y="19"/>
                    <a:pt x="115" y="10"/>
                  </a:cubicBezTo>
                  <a:cubicBezTo>
                    <a:pt x="106" y="4"/>
                    <a:pt x="96" y="2"/>
                    <a:pt x="86" y="1"/>
                  </a:cubicBezTo>
                  <a:cubicBezTo>
                    <a:pt x="66" y="0"/>
                    <a:pt x="37" y="1"/>
                    <a:pt x="18" y="8"/>
                  </a:cubicBezTo>
                  <a:cubicBezTo>
                    <a:pt x="11" y="11"/>
                    <a:pt x="5" y="15"/>
                    <a:pt x="0" y="21"/>
                  </a:cubicBezTo>
                  <a:cubicBezTo>
                    <a:pt x="6" y="14"/>
                    <a:pt x="39" y="10"/>
                    <a:pt x="48" y="9"/>
                  </a:cubicBezTo>
                  <a:cubicBezTo>
                    <a:pt x="62" y="9"/>
                    <a:pt x="77" y="9"/>
                    <a:pt x="90" y="13"/>
                  </a:cubicBezTo>
                  <a:cubicBezTo>
                    <a:pt x="108" y="18"/>
                    <a:pt x="129" y="34"/>
                    <a:pt x="139" y="50"/>
                  </a:cubicBezTo>
                  <a:cubicBezTo>
                    <a:pt x="124" y="62"/>
                    <a:pt x="92" y="67"/>
                    <a:pt x="74" y="63"/>
                  </a:cubicBezTo>
                  <a:cubicBezTo>
                    <a:pt x="64" y="61"/>
                    <a:pt x="56" y="56"/>
                    <a:pt x="46" y="51"/>
                  </a:cubicBezTo>
                  <a:cubicBezTo>
                    <a:pt x="40" y="47"/>
                    <a:pt x="29" y="37"/>
                    <a:pt x="21" y="38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9972676" y="2728913"/>
              <a:ext cx="677863" cy="576262"/>
            </a:xfrm>
            <a:custGeom>
              <a:avLst/>
              <a:gdLst>
                <a:gd name="T0" fmla="*/ 69 w 278"/>
                <a:gd name="T1" fmla="*/ 21 h 236"/>
                <a:gd name="T2" fmla="*/ 18 w 278"/>
                <a:gd name="T3" fmla="*/ 109 h 236"/>
                <a:gd name="T4" fmla="*/ 65 w 278"/>
                <a:gd name="T5" fmla="*/ 180 h 236"/>
                <a:gd name="T6" fmla="*/ 77 w 278"/>
                <a:gd name="T7" fmla="*/ 222 h 236"/>
                <a:gd name="T8" fmla="*/ 117 w 278"/>
                <a:gd name="T9" fmla="*/ 231 h 236"/>
                <a:gd name="T10" fmla="*/ 167 w 278"/>
                <a:gd name="T11" fmla="*/ 230 h 236"/>
                <a:gd name="T12" fmla="*/ 180 w 278"/>
                <a:gd name="T13" fmla="*/ 235 h 236"/>
                <a:gd name="T14" fmla="*/ 203 w 278"/>
                <a:gd name="T15" fmla="*/ 218 h 236"/>
                <a:gd name="T16" fmla="*/ 238 w 278"/>
                <a:gd name="T17" fmla="*/ 207 h 236"/>
                <a:gd name="T18" fmla="*/ 271 w 278"/>
                <a:gd name="T19" fmla="*/ 186 h 236"/>
                <a:gd name="T20" fmla="*/ 271 w 278"/>
                <a:gd name="T21" fmla="*/ 143 h 236"/>
                <a:gd name="T22" fmla="*/ 269 w 278"/>
                <a:gd name="T23" fmla="*/ 100 h 236"/>
                <a:gd name="T24" fmla="*/ 238 w 278"/>
                <a:gd name="T25" fmla="*/ 70 h 236"/>
                <a:gd name="T26" fmla="*/ 220 w 278"/>
                <a:gd name="T27" fmla="*/ 33 h 236"/>
                <a:gd name="T28" fmla="*/ 182 w 278"/>
                <a:gd name="T29" fmla="*/ 16 h 236"/>
                <a:gd name="T30" fmla="*/ 147 w 278"/>
                <a:gd name="T31" fmla="*/ 1 h 236"/>
                <a:gd name="T32" fmla="*/ 90 w 278"/>
                <a:gd name="T33" fmla="*/ 13 h 236"/>
                <a:gd name="T34" fmla="*/ 38 w 278"/>
                <a:gd name="T35" fmla="*/ 3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8" h="236">
                  <a:moveTo>
                    <a:pt x="69" y="21"/>
                  </a:moveTo>
                  <a:cubicBezTo>
                    <a:pt x="41" y="1"/>
                    <a:pt x="23" y="94"/>
                    <a:pt x="18" y="109"/>
                  </a:cubicBezTo>
                  <a:cubicBezTo>
                    <a:pt x="0" y="154"/>
                    <a:pt x="44" y="151"/>
                    <a:pt x="65" y="180"/>
                  </a:cubicBezTo>
                  <a:cubicBezTo>
                    <a:pt x="73" y="193"/>
                    <a:pt x="70" y="210"/>
                    <a:pt x="77" y="222"/>
                  </a:cubicBezTo>
                  <a:cubicBezTo>
                    <a:pt x="85" y="236"/>
                    <a:pt x="103" y="234"/>
                    <a:pt x="117" y="231"/>
                  </a:cubicBezTo>
                  <a:cubicBezTo>
                    <a:pt x="133" y="229"/>
                    <a:pt x="151" y="225"/>
                    <a:pt x="167" y="230"/>
                  </a:cubicBezTo>
                  <a:cubicBezTo>
                    <a:pt x="172" y="231"/>
                    <a:pt x="174" y="236"/>
                    <a:pt x="180" y="235"/>
                  </a:cubicBezTo>
                  <a:cubicBezTo>
                    <a:pt x="188" y="235"/>
                    <a:pt x="197" y="223"/>
                    <a:pt x="203" y="218"/>
                  </a:cubicBezTo>
                  <a:cubicBezTo>
                    <a:pt x="217" y="206"/>
                    <a:pt x="221" y="207"/>
                    <a:pt x="238" y="207"/>
                  </a:cubicBezTo>
                  <a:cubicBezTo>
                    <a:pt x="255" y="208"/>
                    <a:pt x="264" y="201"/>
                    <a:pt x="271" y="186"/>
                  </a:cubicBezTo>
                  <a:cubicBezTo>
                    <a:pt x="278" y="171"/>
                    <a:pt x="273" y="158"/>
                    <a:pt x="271" y="143"/>
                  </a:cubicBezTo>
                  <a:cubicBezTo>
                    <a:pt x="269" y="130"/>
                    <a:pt x="275" y="112"/>
                    <a:pt x="269" y="100"/>
                  </a:cubicBezTo>
                  <a:cubicBezTo>
                    <a:pt x="264" y="88"/>
                    <a:pt x="246" y="81"/>
                    <a:pt x="238" y="70"/>
                  </a:cubicBezTo>
                  <a:cubicBezTo>
                    <a:pt x="230" y="60"/>
                    <a:pt x="229" y="44"/>
                    <a:pt x="220" y="33"/>
                  </a:cubicBezTo>
                  <a:cubicBezTo>
                    <a:pt x="211" y="21"/>
                    <a:pt x="194" y="21"/>
                    <a:pt x="182" y="16"/>
                  </a:cubicBezTo>
                  <a:cubicBezTo>
                    <a:pt x="170" y="11"/>
                    <a:pt x="160" y="1"/>
                    <a:pt x="147" y="1"/>
                  </a:cubicBezTo>
                  <a:cubicBezTo>
                    <a:pt x="128" y="0"/>
                    <a:pt x="110" y="13"/>
                    <a:pt x="90" y="13"/>
                  </a:cubicBezTo>
                  <a:cubicBezTo>
                    <a:pt x="69" y="13"/>
                    <a:pt x="52" y="14"/>
                    <a:pt x="38" y="32"/>
                  </a:cubicBezTo>
                </a:path>
              </a:pathLst>
            </a:custGeom>
            <a:solidFill>
              <a:srgbClr val="92A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8102601" y="4375150"/>
              <a:ext cx="2109788" cy="728662"/>
            </a:xfrm>
            <a:custGeom>
              <a:avLst/>
              <a:gdLst>
                <a:gd name="T0" fmla="*/ 315 w 865"/>
                <a:gd name="T1" fmla="*/ 18 h 298"/>
                <a:gd name="T2" fmla="*/ 248 w 865"/>
                <a:gd name="T3" fmla="*/ 18 h 298"/>
                <a:gd name="T4" fmla="*/ 203 w 865"/>
                <a:gd name="T5" fmla="*/ 45 h 298"/>
                <a:gd name="T6" fmla="*/ 120 w 865"/>
                <a:gd name="T7" fmla="*/ 90 h 298"/>
                <a:gd name="T8" fmla="*/ 30 w 865"/>
                <a:gd name="T9" fmla="*/ 122 h 298"/>
                <a:gd name="T10" fmla="*/ 60 w 865"/>
                <a:gd name="T11" fmla="*/ 193 h 298"/>
                <a:gd name="T12" fmla="*/ 147 w 865"/>
                <a:gd name="T13" fmla="*/ 241 h 298"/>
                <a:gd name="T14" fmla="*/ 182 w 865"/>
                <a:gd name="T15" fmla="*/ 277 h 298"/>
                <a:gd name="T16" fmla="*/ 239 w 865"/>
                <a:gd name="T17" fmla="*/ 287 h 298"/>
                <a:gd name="T18" fmla="*/ 347 w 865"/>
                <a:gd name="T19" fmla="*/ 274 h 298"/>
                <a:gd name="T20" fmla="*/ 452 w 865"/>
                <a:gd name="T21" fmla="*/ 291 h 298"/>
                <a:gd name="T22" fmla="*/ 581 w 865"/>
                <a:gd name="T23" fmla="*/ 280 h 298"/>
                <a:gd name="T24" fmla="*/ 654 w 865"/>
                <a:gd name="T25" fmla="*/ 245 h 298"/>
                <a:gd name="T26" fmla="*/ 723 w 865"/>
                <a:gd name="T27" fmla="*/ 199 h 298"/>
                <a:gd name="T28" fmla="*/ 838 w 865"/>
                <a:gd name="T29" fmla="*/ 157 h 298"/>
                <a:gd name="T30" fmla="*/ 837 w 865"/>
                <a:gd name="T31" fmla="*/ 65 h 298"/>
                <a:gd name="T32" fmla="*/ 740 w 865"/>
                <a:gd name="T33" fmla="*/ 34 h 298"/>
                <a:gd name="T34" fmla="*/ 646 w 865"/>
                <a:gd name="T35" fmla="*/ 1 h 298"/>
                <a:gd name="T36" fmla="*/ 616 w 865"/>
                <a:gd name="T37" fmla="*/ 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5" h="298">
                  <a:moveTo>
                    <a:pt x="315" y="18"/>
                  </a:moveTo>
                  <a:cubicBezTo>
                    <a:pt x="310" y="6"/>
                    <a:pt x="261" y="14"/>
                    <a:pt x="248" y="18"/>
                  </a:cubicBezTo>
                  <a:cubicBezTo>
                    <a:pt x="232" y="23"/>
                    <a:pt x="216" y="35"/>
                    <a:pt x="203" y="45"/>
                  </a:cubicBezTo>
                  <a:cubicBezTo>
                    <a:pt x="176" y="67"/>
                    <a:pt x="157" y="88"/>
                    <a:pt x="120" y="90"/>
                  </a:cubicBezTo>
                  <a:cubicBezTo>
                    <a:pt x="83" y="91"/>
                    <a:pt x="55" y="92"/>
                    <a:pt x="30" y="122"/>
                  </a:cubicBezTo>
                  <a:cubicBezTo>
                    <a:pt x="0" y="158"/>
                    <a:pt x="27" y="174"/>
                    <a:pt x="60" y="193"/>
                  </a:cubicBezTo>
                  <a:cubicBezTo>
                    <a:pt x="88" y="210"/>
                    <a:pt x="123" y="218"/>
                    <a:pt x="147" y="241"/>
                  </a:cubicBezTo>
                  <a:cubicBezTo>
                    <a:pt x="159" y="253"/>
                    <a:pt x="167" y="268"/>
                    <a:pt x="182" y="277"/>
                  </a:cubicBezTo>
                  <a:cubicBezTo>
                    <a:pt x="199" y="287"/>
                    <a:pt x="220" y="288"/>
                    <a:pt x="239" y="287"/>
                  </a:cubicBezTo>
                  <a:cubicBezTo>
                    <a:pt x="276" y="285"/>
                    <a:pt x="309" y="268"/>
                    <a:pt x="347" y="274"/>
                  </a:cubicBezTo>
                  <a:cubicBezTo>
                    <a:pt x="382" y="280"/>
                    <a:pt x="417" y="285"/>
                    <a:pt x="452" y="291"/>
                  </a:cubicBezTo>
                  <a:cubicBezTo>
                    <a:pt x="500" y="298"/>
                    <a:pt x="534" y="297"/>
                    <a:pt x="581" y="280"/>
                  </a:cubicBezTo>
                  <a:cubicBezTo>
                    <a:pt x="606" y="271"/>
                    <a:pt x="631" y="259"/>
                    <a:pt x="654" y="245"/>
                  </a:cubicBezTo>
                  <a:cubicBezTo>
                    <a:pt x="677" y="232"/>
                    <a:pt x="699" y="209"/>
                    <a:pt x="723" y="199"/>
                  </a:cubicBezTo>
                  <a:cubicBezTo>
                    <a:pt x="759" y="184"/>
                    <a:pt x="812" y="192"/>
                    <a:pt x="838" y="157"/>
                  </a:cubicBezTo>
                  <a:cubicBezTo>
                    <a:pt x="855" y="134"/>
                    <a:pt x="865" y="83"/>
                    <a:pt x="837" y="65"/>
                  </a:cubicBezTo>
                  <a:cubicBezTo>
                    <a:pt x="810" y="46"/>
                    <a:pt x="771" y="41"/>
                    <a:pt x="740" y="34"/>
                  </a:cubicBezTo>
                  <a:cubicBezTo>
                    <a:pt x="708" y="26"/>
                    <a:pt x="678" y="3"/>
                    <a:pt x="646" y="1"/>
                  </a:cubicBezTo>
                  <a:cubicBezTo>
                    <a:pt x="635" y="0"/>
                    <a:pt x="625" y="1"/>
                    <a:pt x="616" y="6"/>
                  </a:cubicBezTo>
                </a:path>
              </a:pathLst>
            </a:custGeom>
            <a:solidFill>
              <a:srgbClr val="92A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8075613" y="4365625"/>
              <a:ext cx="2128838" cy="776287"/>
            </a:xfrm>
            <a:custGeom>
              <a:avLst/>
              <a:gdLst>
                <a:gd name="T0" fmla="*/ 216 w 873"/>
                <a:gd name="T1" fmla="*/ 45 h 318"/>
                <a:gd name="T2" fmla="*/ 251 w 873"/>
                <a:gd name="T3" fmla="*/ 22 h 318"/>
                <a:gd name="T4" fmla="*/ 305 w 873"/>
                <a:gd name="T5" fmla="*/ 16 h 318"/>
                <a:gd name="T6" fmla="*/ 353 w 873"/>
                <a:gd name="T7" fmla="*/ 19 h 318"/>
                <a:gd name="T8" fmla="*/ 337 w 873"/>
                <a:gd name="T9" fmla="*/ 28 h 318"/>
                <a:gd name="T10" fmla="*/ 318 w 873"/>
                <a:gd name="T11" fmla="*/ 22 h 318"/>
                <a:gd name="T12" fmla="*/ 279 w 873"/>
                <a:gd name="T13" fmla="*/ 24 h 318"/>
                <a:gd name="T14" fmla="*/ 213 w 873"/>
                <a:gd name="T15" fmla="*/ 59 h 318"/>
                <a:gd name="T16" fmla="*/ 69 w 873"/>
                <a:gd name="T17" fmla="*/ 111 h 318"/>
                <a:gd name="T18" fmla="*/ 102 w 873"/>
                <a:gd name="T19" fmla="*/ 204 h 318"/>
                <a:gd name="T20" fmla="*/ 251 w 873"/>
                <a:gd name="T21" fmla="*/ 292 h 318"/>
                <a:gd name="T22" fmla="*/ 350 w 873"/>
                <a:gd name="T23" fmla="*/ 276 h 318"/>
                <a:gd name="T24" fmla="*/ 456 w 873"/>
                <a:gd name="T25" fmla="*/ 289 h 318"/>
                <a:gd name="T26" fmla="*/ 669 w 873"/>
                <a:gd name="T27" fmla="*/ 250 h 318"/>
                <a:gd name="T28" fmla="*/ 743 w 873"/>
                <a:gd name="T29" fmla="*/ 206 h 318"/>
                <a:gd name="T30" fmla="*/ 826 w 873"/>
                <a:gd name="T31" fmla="*/ 177 h 318"/>
                <a:gd name="T32" fmla="*/ 818 w 873"/>
                <a:gd name="T33" fmla="*/ 56 h 318"/>
                <a:gd name="T34" fmla="*/ 770 w 873"/>
                <a:gd name="T35" fmla="*/ 48 h 318"/>
                <a:gd name="T36" fmla="*/ 720 w 873"/>
                <a:gd name="T37" fmla="*/ 27 h 318"/>
                <a:gd name="T38" fmla="*/ 625 w 873"/>
                <a:gd name="T39" fmla="*/ 13 h 318"/>
                <a:gd name="T40" fmla="*/ 654 w 873"/>
                <a:gd name="T41" fmla="*/ 1 h 318"/>
                <a:gd name="T42" fmla="*/ 682 w 873"/>
                <a:gd name="T43" fmla="*/ 1 h 318"/>
                <a:gd name="T44" fmla="*/ 732 w 873"/>
                <a:gd name="T45" fmla="*/ 21 h 318"/>
                <a:gd name="T46" fmla="*/ 785 w 873"/>
                <a:gd name="T47" fmla="*/ 44 h 318"/>
                <a:gd name="T48" fmla="*/ 811 w 873"/>
                <a:gd name="T49" fmla="*/ 45 h 318"/>
                <a:gd name="T50" fmla="*/ 843 w 873"/>
                <a:gd name="T51" fmla="*/ 56 h 318"/>
                <a:gd name="T52" fmla="*/ 863 w 873"/>
                <a:gd name="T53" fmla="*/ 81 h 318"/>
                <a:gd name="T54" fmla="*/ 872 w 873"/>
                <a:gd name="T55" fmla="*/ 118 h 318"/>
                <a:gd name="T56" fmla="*/ 861 w 873"/>
                <a:gd name="T57" fmla="*/ 153 h 318"/>
                <a:gd name="T58" fmla="*/ 849 w 873"/>
                <a:gd name="T59" fmla="*/ 169 h 318"/>
                <a:gd name="T60" fmla="*/ 827 w 873"/>
                <a:gd name="T61" fmla="*/ 187 h 318"/>
                <a:gd name="T62" fmla="*/ 792 w 873"/>
                <a:gd name="T63" fmla="*/ 197 h 318"/>
                <a:gd name="T64" fmla="*/ 730 w 873"/>
                <a:gd name="T65" fmla="*/ 224 h 318"/>
                <a:gd name="T66" fmla="*/ 599 w 873"/>
                <a:gd name="T67" fmla="*/ 299 h 318"/>
                <a:gd name="T68" fmla="*/ 532 w 873"/>
                <a:gd name="T69" fmla="*/ 314 h 318"/>
                <a:gd name="T70" fmla="*/ 471 w 873"/>
                <a:gd name="T71" fmla="*/ 299 h 318"/>
                <a:gd name="T72" fmla="*/ 434 w 873"/>
                <a:gd name="T73" fmla="*/ 290 h 318"/>
                <a:gd name="T74" fmla="*/ 412 w 873"/>
                <a:gd name="T75" fmla="*/ 289 h 318"/>
                <a:gd name="T76" fmla="*/ 390 w 873"/>
                <a:gd name="T77" fmla="*/ 285 h 318"/>
                <a:gd name="T78" fmla="*/ 337 w 873"/>
                <a:gd name="T79" fmla="*/ 291 h 318"/>
                <a:gd name="T80" fmla="*/ 235 w 873"/>
                <a:gd name="T81" fmla="*/ 300 h 318"/>
                <a:gd name="T82" fmla="*/ 127 w 873"/>
                <a:gd name="T83" fmla="*/ 235 h 318"/>
                <a:gd name="T84" fmla="*/ 87 w 873"/>
                <a:gd name="T85" fmla="*/ 204 h 318"/>
                <a:gd name="T86" fmla="*/ 47 w 873"/>
                <a:gd name="T87" fmla="*/ 184 h 318"/>
                <a:gd name="T88" fmla="*/ 28 w 873"/>
                <a:gd name="T89" fmla="*/ 126 h 318"/>
                <a:gd name="T90" fmla="*/ 88 w 873"/>
                <a:gd name="T91" fmla="*/ 90 h 318"/>
                <a:gd name="T92" fmla="*/ 125 w 873"/>
                <a:gd name="T93" fmla="*/ 82 h 318"/>
                <a:gd name="T94" fmla="*/ 155 w 873"/>
                <a:gd name="T95" fmla="*/ 79 h 318"/>
                <a:gd name="T96" fmla="*/ 176 w 873"/>
                <a:gd name="T97" fmla="*/ 71 h 318"/>
                <a:gd name="T98" fmla="*/ 212 w 873"/>
                <a:gd name="T99" fmla="*/ 47 h 318"/>
                <a:gd name="T100" fmla="*/ 216 w 873"/>
                <a:gd name="T101" fmla="*/ 4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3" h="318">
                  <a:moveTo>
                    <a:pt x="216" y="45"/>
                  </a:moveTo>
                  <a:cubicBezTo>
                    <a:pt x="227" y="37"/>
                    <a:pt x="239" y="27"/>
                    <a:pt x="251" y="22"/>
                  </a:cubicBezTo>
                  <a:cubicBezTo>
                    <a:pt x="268" y="15"/>
                    <a:pt x="287" y="13"/>
                    <a:pt x="305" y="16"/>
                  </a:cubicBezTo>
                  <a:cubicBezTo>
                    <a:pt x="317" y="18"/>
                    <a:pt x="343" y="27"/>
                    <a:pt x="353" y="19"/>
                  </a:cubicBezTo>
                  <a:cubicBezTo>
                    <a:pt x="345" y="25"/>
                    <a:pt x="348" y="30"/>
                    <a:pt x="337" y="28"/>
                  </a:cubicBezTo>
                  <a:cubicBezTo>
                    <a:pt x="330" y="27"/>
                    <a:pt x="324" y="23"/>
                    <a:pt x="318" y="22"/>
                  </a:cubicBezTo>
                  <a:cubicBezTo>
                    <a:pt x="305" y="20"/>
                    <a:pt x="291" y="21"/>
                    <a:pt x="279" y="24"/>
                  </a:cubicBezTo>
                  <a:cubicBezTo>
                    <a:pt x="254" y="29"/>
                    <a:pt x="231" y="42"/>
                    <a:pt x="213" y="59"/>
                  </a:cubicBezTo>
                  <a:cubicBezTo>
                    <a:pt x="174" y="96"/>
                    <a:pt x="117" y="88"/>
                    <a:pt x="69" y="111"/>
                  </a:cubicBezTo>
                  <a:cubicBezTo>
                    <a:pt x="0" y="144"/>
                    <a:pt x="58" y="184"/>
                    <a:pt x="102" y="204"/>
                  </a:cubicBezTo>
                  <a:cubicBezTo>
                    <a:pt x="158" y="230"/>
                    <a:pt x="185" y="287"/>
                    <a:pt x="251" y="292"/>
                  </a:cubicBezTo>
                  <a:cubicBezTo>
                    <a:pt x="286" y="295"/>
                    <a:pt x="317" y="281"/>
                    <a:pt x="350" y="276"/>
                  </a:cubicBezTo>
                  <a:cubicBezTo>
                    <a:pt x="388" y="271"/>
                    <a:pt x="419" y="280"/>
                    <a:pt x="456" y="289"/>
                  </a:cubicBezTo>
                  <a:cubicBezTo>
                    <a:pt x="537" y="310"/>
                    <a:pt x="601" y="300"/>
                    <a:pt x="669" y="250"/>
                  </a:cubicBezTo>
                  <a:cubicBezTo>
                    <a:pt x="693" y="233"/>
                    <a:pt x="715" y="216"/>
                    <a:pt x="743" y="206"/>
                  </a:cubicBezTo>
                  <a:cubicBezTo>
                    <a:pt x="769" y="198"/>
                    <a:pt x="803" y="193"/>
                    <a:pt x="826" y="177"/>
                  </a:cubicBezTo>
                  <a:cubicBezTo>
                    <a:pt x="867" y="149"/>
                    <a:pt x="871" y="76"/>
                    <a:pt x="818" y="56"/>
                  </a:cubicBezTo>
                  <a:cubicBezTo>
                    <a:pt x="804" y="50"/>
                    <a:pt x="784" y="52"/>
                    <a:pt x="770" y="48"/>
                  </a:cubicBezTo>
                  <a:cubicBezTo>
                    <a:pt x="752" y="43"/>
                    <a:pt x="736" y="34"/>
                    <a:pt x="720" y="27"/>
                  </a:cubicBezTo>
                  <a:cubicBezTo>
                    <a:pt x="684" y="10"/>
                    <a:pt x="662" y="7"/>
                    <a:pt x="625" y="13"/>
                  </a:cubicBezTo>
                  <a:cubicBezTo>
                    <a:pt x="634" y="11"/>
                    <a:pt x="644" y="3"/>
                    <a:pt x="654" y="1"/>
                  </a:cubicBezTo>
                  <a:cubicBezTo>
                    <a:pt x="663" y="0"/>
                    <a:pt x="673" y="0"/>
                    <a:pt x="682" y="1"/>
                  </a:cubicBezTo>
                  <a:cubicBezTo>
                    <a:pt x="699" y="4"/>
                    <a:pt x="716" y="14"/>
                    <a:pt x="732" y="21"/>
                  </a:cubicBezTo>
                  <a:cubicBezTo>
                    <a:pt x="749" y="29"/>
                    <a:pt x="766" y="41"/>
                    <a:pt x="785" y="44"/>
                  </a:cubicBezTo>
                  <a:cubicBezTo>
                    <a:pt x="794" y="46"/>
                    <a:pt x="802" y="43"/>
                    <a:pt x="811" y="45"/>
                  </a:cubicBezTo>
                  <a:cubicBezTo>
                    <a:pt x="822" y="47"/>
                    <a:pt x="834" y="50"/>
                    <a:pt x="843" y="56"/>
                  </a:cubicBezTo>
                  <a:cubicBezTo>
                    <a:pt x="851" y="62"/>
                    <a:pt x="857" y="73"/>
                    <a:pt x="863" y="81"/>
                  </a:cubicBezTo>
                  <a:cubicBezTo>
                    <a:pt x="871" y="92"/>
                    <a:pt x="873" y="106"/>
                    <a:pt x="872" y="118"/>
                  </a:cubicBezTo>
                  <a:cubicBezTo>
                    <a:pt x="871" y="130"/>
                    <a:pt x="866" y="142"/>
                    <a:pt x="861" y="153"/>
                  </a:cubicBezTo>
                  <a:cubicBezTo>
                    <a:pt x="857" y="159"/>
                    <a:pt x="854" y="164"/>
                    <a:pt x="849" y="169"/>
                  </a:cubicBezTo>
                  <a:cubicBezTo>
                    <a:pt x="843" y="175"/>
                    <a:pt x="834" y="183"/>
                    <a:pt x="827" y="187"/>
                  </a:cubicBezTo>
                  <a:cubicBezTo>
                    <a:pt x="817" y="193"/>
                    <a:pt x="803" y="193"/>
                    <a:pt x="792" y="197"/>
                  </a:cubicBezTo>
                  <a:cubicBezTo>
                    <a:pt x="772" y="203"/>
                    <a:pt x="750" y="212"/>
                    <a:pt x="730" y="224"/>
                  </a:cubicBezTo>
                  <a:cubicBezTo>
                    <a:pt x="687" y="249"/>
                    <a:pt x="646" y="280"/>
                    <a:pt x="599" y="299"/>
                  </a:cubicBezTo>
                  <a:cubicBezTo>
                    <a:pt x="579" y="307"/>
                    <a:pt x="553" y="318"/>
                    <a:pt x="532" y="314"/>
                  </a:cubicBezTo>
                  <a:cubicBezTo>
                    <a:pt x="511" y="311"/>
                    <a:pt x="491" y="304"/>
                    <a:pt x="471" y="299"/>
                  </a:cubicBezTo>
                  <a:cubicBezTo>
                    <a:pt x="459" y="296"/>
                    <a:pt x="445" y="291"/>
                    <a:pt x="434" y="290"/>
                  </a:cubicBezTo>
                  <a:cubicBezTo>
                    <a:pt x="426" y="289"/>
                    <a:pt x="419" y="290"/>
                    <a:pt x="412" y="289"/>
                  </a:cubicBezTo>
                  <a:cubicBezTo>
                    <a:pt x="404" y="289"/>
                    <a:pt x="398" y="286"/>
                    <a:pt x="390" y="285"/>
                  </a:cubicBezTo>
                  <a:cubicBezTo>
                    <a:pt x="374" y="282"/>
                    <a:pt x="353" y="288"/>
                    <a:pt x="337" y="291"/>
                  </a:cubicBezTo>
                  <a:cubicBezTo>
                    <a:pt x="303" y="297"/>
                    <a:pt x="270" y="307"/>
                    <a:pt x="235" y="300"/>
                  </a:cubicBezTo>
                  <a:cubicBezTo>
                    <a:pt x="193" y="291"/>
                    <a:pt x="160" y="261"/>
                    <a:pt x="127" y="235"/>
                  </a:cubicBezTo>
                  <a:cubicBezTo>
                    <a:pt x="114" y="224"/>
                    <a:pt x="103" y="212"/>
                    <a:pt x="87" y="204"/>
                  </a:cubicBezTo>
                  <a:cubicBezTo>
                    <a:pt x="73" y="198"/>
                    <a:pt x="59" y="193"/>
                    <a:pt x="47" y="184"/>
                  </a:cubicBezTo>
                  <a:cubicBezTo>
                    <a:pt x="32" y="172"/>
                    <a:pt x="20" y="146"/>
                    <a:pt x="28" y="126"/>
                  </a:cubicBezTo>
                  <a:cubicBezTo>
                    <a:pt x="36" y="107"/>
                    <a:pt x="69" y="94"/>
                    <a:pt x="88" y="90"/>
                  </a:cubicBezTo>
                  <a:cubicBezTo>
                    <a:pt x="100" y="88"/>
                    <a:pt x="113" y="83"/>
                    <a:pt x="125" y="82"/>
                  </a:cubicBezTo>
                  <a:cubicBezTo>
                    <a:pt x="135" y="80"/>
                    <a:pt x="145" y="82"/>
                    <a:pt x="155" y="79"/>
                  </a:cubicBezTo>
                  <a:cubicBezTo>
                    <a:pt x="162" y="77"/>
                    <a:pt x="170" y="75"/>
                    <a:pt x="176" y="71"/>
                  </a:cubicBezTo>
                  <a:cubicBezTo>
                    <a:pt x="189" y="65"/>
                    <a:pt x="201" y="56"/>
                    <a:pt x="212" y="47"/>
                  </a:cubicBezTo>
                  <a:cubicBezTo>
                    <a:pt x="213" y="46"/>
                    <a:pt x="214" y="46"/>
                    <a:pt x="216" y="45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8910638" y="4505325"/>
              <a:ext cx="1035050" cy="377825"/>
            </a:xfrm>
            <a:custGeom>
              <a:avLst/>
              <a:gdLst>
                <a:gd name="T0" fmla="*/ 50 w 425"/>
                <a:gd name="T1" fmla="*/ 81 h 155"/>
                <a:gd name="T2" fmla="*/ 29 w 425"/>
                <a:gd name="T3" fmla="*/ 111 h 155"/>
                <a:gd name="T4" fmla="*/ 7 w 425"/>
                <a:gd name="T5" fmla="*/ 135 h 155"/>
                <a:gd name="T6" fmla="*/ 18 w 425"/>
                <a:gd name="T7" fmla="*/ 155 h 155"/>
                <a:gd name="T8" fmla="*/ 54 w 425"/>
                <a:gd name="T9" fmla="*/ 136 h 155"/>
                <a:gd name="T10" fmla="*/ 132 w 425"/>
                <a:gd name="T11" fmla="*/ 97 h 155"/>
                <a:gd name="T12" fmla="*/ 218 w 425"/>
                <a:gd name="T13" fmla="*/ 89 h 155"/>
                <a:gd name="T14" fmla="*/ 386 w 425"/>
                <a:gd name="T15" fmla="*/ 61 h 155"/>
                <a:gd name="T16" fmla="*/ 322 w 425"/>
                <a:gd name="T17" fmla="*/ 6 h 155"/>
                <a:gd name="T18" fmla="*/ 230 w 425"/>
                <a:gd name="T19" fmla="*/ 0 h 155"/>
                <a:gd name="T20" fmla="*/ 129 w 425"/>
                <a:gd name="T21" fmla="*/ 11 h 155"/>
                <a:gd name="T22" fmla="*/ 29 w 425"/>
                <a:gd name="T23" fmla="*/ 53 h 155"/>
                <a:gd name="T24" fmla="*/ 24 w 425"/>
                <a:gd name="T25" fmla="*/ 6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5" h="155">
                  <a:moveTo>
                    <a:pt x="50" y="81"/>
                  </a:moveTo>
                  <a:cubicBezTo>
                    <a:pt x="42" y="90"/>
                    <a:pt x="36" y="101"/>
                    <a:pt x="29" y="111"/>
                  </a:cubicBezTo>
                  <a:cubicBezTo>
                    <a:pt x="23" y="119"/>
                    <a:pt x="12" y="126"/>
                    <a:pt x="7" y="135"/>
                  </a:cubicBezTo>
                  <a:cubicBezTo>
                    <a:pt x="0" y="145"/>
                    <a:pt x="5" y="155"/>
                    <a:pt x="18" y="155"/>
                  </a:cubicBezTo>
                  <a:cubicBezTo>
                    <a:pt x="30" y="154"/>
                    <a:pt x="44" y="141"/>
                    <a:pt x="54" y="136"/>
                  </a:cubicBezTo>
                  <a:cubicBezTo>
                    <a:pt x="81" y="123"/>
                    <a:pt x="101" y="105"/>
                    <a:pt x="132" y="97"/>
                  </a:cubicBezTo>
                  <a:cubicBezTo>
                    <a:pt x="159" y="90"/>
                    <a:pt x="190" y="92"/>
                    <a:pt x="218" y="89"/>
                  </a:cubicBezTo>
                  <a:cubicBezTo>
                    <a:pt x="271" y="85"/>
                    <a:pt x="346" y="99"/>
                    <a:pt x="386" y="61"/>
                  </a:cubicBezTo>
                  <a:cubicBezTo>
                    <a:pt x="425" y="24"/>
                    <a:pt x="346" y="11"/>
                    <a:pt x="322" y="6"/>
                  </a:cubicBezTo>
                  <a:cubicBezTo>
                    <a:pt x="291" y="1"/>
                    <a:pt x="262" y="0"/>
                    <a:pt x="230" y="0"/>
                  </a:cubicBezTo>
                  <a:cubicBezTo>
                    <a:pt x="196" y="0"/>
                    <a:pt x="163" y="10"/>
                    <a:pt x="129" y="11"/>
                  </a:cubicBezTo>
                  <a:cubicBezTo>
                    <a:pt x="89" y="12"/>
                    <a:pt x="48" y="14"/>
                    <a:pt x="29" y="53"/>
                  </a:cubicBezTo>
                  <a:cubicBezTo>
                    <a:pt x="26" y="58"/>
                    <a:pt x="23" y="61"/>
                    <a:pt x="24" y="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8890001" y="4505325"/>
              <a:ext cx="1019175" cy="396875"/>
            </a:xfrm>
            <a:custGeom>
              <a:avLst/>
              <a:gdLst>
                <a:gd name="T0" fmla="*/ 410 w 418"/>
                <a:gd name="T1" fmla="*/ 55 h 163"/>
                <a:gd name="T2" fmla="*/ 398 w 418"/>
                <a:gd name="T3" fmla="*/ 17 h 163"/>
                <a:gd name="T4" fmla="*/ 357 w 418"/>
                <a:gd name="T5" fmla="*/ 3 h 163"/>
                <a:gd name="T6" fmla="*/ 349 w 418"/>
                <a:gd name="T7" fmla="*/ 9 h 163"/>
                <a:gd name="T8" fmla="*/ 402 w 418"/>
                <a:gd name="T9" fmla="*/ 45 h 163"/>
                <a:gd name="T10" fmla="*/ 345 w 418"/>
                <a:gd name="T11" fmla="*/ 83 h 163"/>
                <a:gd name="T12" fmla="*/ 251 w 418"/>
                <a:gd name="T13" fmla="*/ 89 h 163"/>
                <a:gd name="T14" fmla="*/ 127 w 418"/>
                <a:gd name="T15" fmla="*/ 99 h 163"/>
                <a:gd name="T16" fmla="*/ 79 w 418"/>
                <a:gd name="T17" fmla="*/ 115 h 163"/>
                <a:gd name="T18" fmla="*/ 49 w 418"/>
                <a:gd name="T19" fmla="*/ 139 h 163"/>
                <a:gd name="T20" fmla="*/ 16 w 418"/>
                <a:gd name="T21" fmla="*/ 137 h 163"/>
                <a:gd name="T22" fmla="*/ 42 w 418"/>
                <a:gd name="T23" fmla="*/ 115 h 163"/>
                <a:gd name="T24" fmla="*/ 69 w 418"/>
                <a:gd name="T25" fmla="*/ 75 h 163"/>
                <a:gd name="T26" fmla="*/ 127 w 418"/>
                <a:gd name="T27" fmla="*/ 69 h 163"/>
                <a:gd name="T28" fmla="*/ 205 w 418"/>
                <a:gd name="T29" fmla="*/ 61 h 163"/>
                <a:gd name="T30" fmla="*/ 317 w 418"/>
                <a:gd name="T31" fmla="*/ 40 h 163"/>
                <a:gd name="T32" fmla="*/ 155 w 418"/>
                <a:gd name="T33" fmla="*/ 60 h 163"/>
                <a:gd name="T34" fmla="*/ 107 w 418"/>
                <a:gd name="T35" fmla="*/ 62 h 163"/>
                <a:gd name="T36" fmla="*/ 69 w 418"/>
                <a:gd name="T37" fmla="*/ 64 h 163"/>
                <a:gd name="T38" fmla="*/ 44 w 418"/>
                <a:gd name="T39" fmla="*/ 100 h 163"/>
                <a:gd name="T40" fmla="*/ 18 w 418"/>
                <a:gd name="T41" fmla="*/ 124 h 163"/>
                <a:gd name="T42" fmla="*/ 14 w 418"/>
                <a:gd name="T43" fmla="*/ 153 h 163"/>
                <a:gd name="T44" fmla="*/ 55 w 418"/>
                <a:gd name="T45" fmla="*/ 141 h 163"/>
                <a:gd name="T46" fmla="*/ 123 w 418"/>
                <a:gd name="T47" fmla="*/ 108 h 163"/>
                <a:gd name="T48" fmla="*/ 237 w 418"/>
                <a:gd name="T49" fmla="*/ 99 h 163"/>
                <a:gd name="T50" fmla="*/ 326 w 418"/>
                <a:gd name="T51" fmla="*/ 93 h 163"/>
                <a:gd name="T52" fmla="*/ 410 w 418"/>
                <a:gd name="T53" fmla="*/ 5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8" h="163">
                  <a:moveTo>
                    <a:pt x="410" y="55"/>
                  </a:moveTo>
                  <a:cubicBezTo>
                    <a:pt x="418" y="39"/>
                    <a:pt x="412" y="26"/>
                    <a:pt x="398" y="17"/>
                  </a:cubicBezTo>
                  <a:cubicBezTo>
                    <a:pt x="390" y="11"/>
                    <a:pt x="367" y="0"/>
                    <a:pt x="357" y="3"/>
                  </a:cubicBezTo>
                  <a:cubicBezTo>
                    <a:pt x="353" y="4"/>
                    <a:pt x="351" y="6"/>
                    <a:pt x="349" y="9"/>
                  </a:cubicBezTo>
                  <a:cubicBezTo>
                    <a:pt x="368" y="18"/>
                    <a:pt x="400" y="17"/>
                    <a:pt x="402" y="45"/>
                  </a:cubicBezTo>
                  <a:cubicBezTo>
                    <a:pt x="404" y="69"/>
                    <a:pt x="362" y="79"/>
                    <a:pt x="345" y="83"/>
                  </a:cubicBezTo>
                  <a:cubicBezTo>
                    <a:pt x="315" y="90"/>
                    <a:pt x="282" y="89"/>
                    <a:pt x="251" y="89"/>
                  </a:cubicBezTo>
                  <a:cubicBezTo>
                    <a:pt x="210" y="90"/>
                    <a:pt x="168" y="94"/>
                    <a:pt x="127" y="99"/>
                  </a:cubicBezTo>
                  <a:cubicBezTo>
                    <a:pt x="111" y="100"/>
                    <a:pt x="93" y="106"/>
                    <a:pt x="79" y="115"/>
                  </a:cubicBezTo>
                  <a:cubicBezTo>
                    <a:pt x="68" y="123"/>
                    <a:pt x="60" y="133"/>
                    <a:pt x="49" y="139"/>
                  </a:cubicBezTo>
                  <a:cubicBezTo>
                    <a:pt x="39" y="145"/>
                    <a:pt x="11" y="161"/>
                    <a:pt x="16" y="137"/>
                  </a:cubicBezTo>
                  <a:cubicBezTo>
                    <a:pt x="18" y="127"/>
                    <a:pt x="35" y="121"/>
                    <a:pt x="42" y="115"/>
                  </a:cubicBezTo>
                  <a:cubicBezTo>
                    <a:pt x="54" y="102"/>
                    <a:pt x="56" y="84"/>
                    <a:pt x="69" y="75"/>
                  </a:cubicBezTo>
                  <a:cubicBezTo>
                    <a:pt x="81" y="66"/>
                    <a:pt x="111" y="69"/>
                    <a:pt x="127" y="69"/>
                  </a:cubicBezTo>
                  <a:cubicBezTo>
                    <a:pt x="153" y="69"/>
                    <a:pt x="179" y="65"/>
                    <a:pt x="205" y="61"/>
                  </a:cubicBezTo>
                  <a:cubicBezTo>
                    <a:pt x="229" y="57"/>
                    <a:pt x="296" y="51"/>
                    <a:pt x="317" y="40"/>
                  </a:cubicBezTo>
                  <a:cubicBezTo>
                    <a:pt x="279" y="35"/>
                    <a:pt x="193" y="56"/>
                    <a:pt x="155" y="60"/>
                  </a:cubicBezTo>
                  <a:cubicBezTo>
                    <a:pt x="138" y="62"/>
                    <a:pt x="124" y="63"/>
                    <a:pt x="107" y="62"/>
                  </a:cubicBezTo>
                  <a:cubicBezTo>
                    <a:pt x="97" y="62"/>
                    <a:pt x="78" y="60"/>
                    <a:pt x="69" y="64"/>
                  </a:cubicBezTo>
                  <a:cubicBezTo>
                    <a:pt x="58" y="69"/>
                    <a:pt x="50" y="90"/>
                    <a:pt x="44" y="100"/>
                  </a:cubicBezTo>
                  <a:cubicBezTo>
                    <a:pt x="37" y="111"/>
                    <a:pt x="27" y="114"/>
                    <a:pt x="18" y="124"/>
                  </a:cubicBezTo>
                  <a:cubicBezTo>
                    <a:pt x="10" y="133"/>
                    <a:pt x="0" y="142"/>
                    <a:pt x="14" y="153"/>
                  </a:cubicBezTo>
                  <a:cubicBezTo>
                    <a:pt x="28" y="163"/>
                    <a:pt x="43" y="148"/>
                    <a:pt x="55" y="141"/>
                  </a:cubicBezTo>
                  <a:cubicBezTo>
                    <a:pt x="82" y="125"/>
                    <a:pt x="92" y="113"/>
                    <a:pt x="123" y="108"/>
                  </a:cubicBezTo>
                  <a:cubicBezTo>
                    <a:pt x="157" y="103"/>
                    <a:pt x="203" y="103"/>
                    <a:pt x="237" y="99"/>
                  </a:cubicBezTo>
                  <a:cubicBezTo>
                    <a:pt x="267" y="95"/>
                    <a:pt x="297" y="98"/>
                    <a:pt x="326" y="93"/>
                  </a:cubicBezTo>
                  <a:cubicBezTo>
                    <a:pt x="353" y="89"/>
                    <a:pt x="398" y="81"/>
                    <a:pt x="410" y="55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8580438" y="4591050"/>
              <a:ext cx="1006475" cy="233362"/>
            </a:xfrm>
            <a:custGeom>
              <a:avLst/>
              <a:gdLst>
                <a:gd name="T0" fmla="*/ 49 w 413"/>
                <a:gd name="T1" fmla="*/ 0 h 96"/>
                <a:gd name="T2" fmla="*/ 9 w 413"/>
                <a:gd name="T3" fmla="*/ 54 h 96"/>
                <a:gd name="T4" fmla="*/ 76 w 413"/>
                <a:gd name="T5" fmla="*/ 74 h 96"/>
                <a:gd name="T6" fmla="*/ 252 w 413"/>
                <a:gd name="T7" fmla="*/ 61 h 96"/>
                <a:gd name="T8" fmla="*/ 309 w 413"/>
                <a:gd name="T9" fmla="*/ 59 h 96"/>
                <a:gd name="T10" fmla="*/ 368 w 413"/>
                <a:gd name="T11" fmla="*/ 83 h 96"/>
                <a:gd name="T12" fmla="*/ 395 w 413"/>
                <a:gd name="T13" fmla="*/ 72 h 96"/>
                <a:gd name="T14" fmla="*/ 355 w 413"/>
                <a:gd name="T15" fmla="*/ 33 h 96"/>
                <a:gd name="T16" fmla="*/ 272 w 413"/>
                <a:gd name="T17" fmla="*/ 2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96">
                  <a:moveTo>
                    <a:pt x="49" y="0"/>
                  </a:moveTo>
                  <a:cubicBezTo>
                    <a:pt x="30" y="9"/>
                    <a:pt x="0" y="28"/>
                    <a:pt x="9" y="54"/>
                  </a:cubicBezTo>
                  <a:cubicBezTo>
                    <a:pt x="18" y="80"/>
                    <a:pt x="55" y="75"/>
                    <a:pt x="76" y="74"/>
                  </a:cubicBezTo>
                  <a:cubicBezTo>
                    <a:pt x="134" y="72"/>
                    <a:pt x="194" y="69"/>
                    <a:pt x="252" y="61"/>
                  </a:cubicBezTo>
                  <a:cubicBezTo>
                    <a:pt x="271" y="59"/>
                    <a:pt x="290" y="54"/>
                    <a:pt x="309" y="59"/>
                  </a:cubicBezTo>
                  <a:cubicBezTo>
                    <a:pt x="329" y="65"/>
                    <a:pt x="347" y="77"/>
                    <a:pt x="368" y="83"/>
                  </a:cubicBezTo>
                  <a:cubicBezTo>
                    <a:pt x="380" y="86"/>
                    <a:pt x="413" y="96"/>
                    <a:pt x="395" y="72"/>
                  </a:cubicBezTo>
                  <a:cubicBezTo>
                    <a:pt x="385" y="57"/>
                    <a:pt x="367" y="46"/>
                    <a:pt x="355" y="33"/>
                  </a:cubicBezTo>
                  <a:cubicBezTo>
                    <a:pt x="337" y="14"/>
                    <a:pt x="296" y="26"/>
                    <a:pt x="272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8574088" y="4497388"/>
              <a:ext cx="1001713" cy="330200"/>
            </a:xfrm>
            <a:custGeom>
              <a:avLst/>
              <a:gdLst>
                <a:gd name="T0" fmla="*/ 106 w 411"/>
                <a:gd name="T1" fmla="*/ 11 h 135"/>
                <a:gd name="T2" fmla="*/ 17 w 411"/>
                <a:gd name="T3" fmla="*/ 84 h 135"/>
                <a:gd name="T4" fmla="*/ 102 w 411"/>
                <a:gd name="T5" fmla="*/ 112 h 135"/>
                <a:gd name="T6" fmla="*/ 134 w 411"/>
                <a:gd name="T7" fmla="*/ 110 h 135"/>
                <a:gd name="T8" fmla="*/ 164 w 411"/>
                <a:gd name="T9" fmla="*/ 104 h 135"/>
                <a:gd name="T10" fmla="*/ 220 w 411"/>
                <a:gd name="T11" fmla="*/ 100 h 135"/>
                <a:gd name="T12" fmla="*/ 289 w 411"/>
                <a:gd name="T13" fmla="*/ 95 h 135"/>
                <a:gd name="T14" fmla="*/ 337 w 411"/>
                <a:gd name="T15" fmla="*/ 100 h 135"/>
                <a:gd name="T16" fmla="*/ 380 w 411"/>
                <a:gd name="T17" fmla="*/ 123 h 135"/>
                <a:gd name="T18" fmla="*/ 403 w 411"/>
                <a:gd name="T19" fmla="*/ 124 h 135"/>
                <a:gd name="T20" fmla="*/ 398 w 411"/>
                <a:gd name="T21" fmla="*/ 112 h 135"/>
                <a:gd name="T22" fmla="*/ 371 w 411"/>
                <a:gd name="T23" fmla="*/ 91 h 135"/>
                <a:gd name="T24" fmla="*/ 338 w 411"/>
                <a:gd name="T25" fmla="*/ 70 h 135"/>
                <a:gd name="T26" fmla="*/ 360 w 411"/>
                <a:gd name="T27" fmla="*/ 67 h 135"/>
                <a:gd name="T28" fmla="*/ 368 w 411"/>
                <a:gd name="T29" fmla="*/ 78 h 135"/>
                <a:gd name="T30" fmla="*/ 395 w 411"/>
                <a:gd name="T31" fmla="*/ 104 h 135"/>
                <a:gd name="T32" fmla="*/ 410 w 411"/>
                <a:gd name="T33" fmla="*/ 122 h 135"/>
                <a:gd name="T34" fmla="*/ 381 w 411"/>
                <a:gd name="T35" fmla="*/ 126 h 135"/>
                <a:gd name="T36" fmla="*/ 325 w 411"/>
                <a:gd name="T37" fmla="*/ 103 h 135"/>
                <a:gd name="T38" fmla="*/ 280 w 411"/>
                <a:gd name="T39" fmla="*/ 102 h 135"/>
                <a:gd name="T40" fmla="*/ 179 w 411"/>
                <a:gd name="T41" fmla="*/ 109 h 135"/>
                <a:gd name="T42" fmla="*/ 90 w 411"/>
                <a:gd name="T43" fmla="*/ 118 h 135"/>
                <a:gd name="T44" fmla="*/ 18 w 411"/>
                <a:gd name="T45" fmla="*/ 108 h 135"/>
                <a:gd name="T46" fmla="*/ 10 w 411"/>
                <a:gd name="T47" fmla="*/ 57 h 135"/>
                <a:gd name="T48" fmla="*/ 47 w 411"/>
                <a:gd name="T49" fmla="*/ 30 h 135"/>
                <a:gd name="T50" fmla="*/ 119 w 411"/>
                <a:gd name="T5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1" h="135">
                  <a:moveTo>
                    <a:pt x="106" y="11"/>
                  </a:moveTo>
                  <a:cubicBezTo>
                    <a:pt x="81" y="21"/>
                    <a:pt x="8" y="48"/>
                    <a:pt x="17" y="84"/>
                  </a:cubicBezTo>
                  <a:cubicBezTo>
                    <a:pt x="26" y="119"/>
                    <a:pt x="76" y="113"/>
                    <a:pt x="102" y="112"/>
                  </a:cubicBezTo>
                  <a:cubicBezTo>
                    <a:pt x="113" y="111"/>
                    <a:pt x="123" y="111"/>
                    <a:pt x="134" y="110"/>
                  </a:cubicBezTo>
                  <a:cubicBezTo>
                    <a:pt x="144" y="109"/>
                    <a:pt x="154" y="106"/>
                    <a:pt x="164" y="104"/>
                  </a:cubicBezTo>
                  <a:cubicBezTo>
                    <a:pt x="183" y="100"/>
                    <a:pt x="201" y="102"/>
                    <a:pt x="220" y="100"/>
                  </a:cubicBezTo>
                  <a:cubicBezTo>
                    <a:pt x="243" y="98"/>
                    <a:pt x="266" y="96"/>
                    <a:pt x="289" y="95"/>
                  </a:cubicBezTo>
                  <a:cubicBezTo>
                    <a:pt x="305" y="94"/>
                    <a:pt x="321" y="95"/>
                    <a:pt x="337" y="100"/>
                  </a:cubicBezTo>
                  <a:cubicBezTo>
                    <a:pt x="353" y="105"/>
                    <a:pt x="365" y="117"/>
                    <a:pt x="380" y="123"/>
                  </a:cubicBezTo>
                  <a:cubicBezTo>
                    <a:pt x="384" y="124"/>
                    <a:pt x="400" y="129"/>
                    <a:pt x="403" y="124"/>
                  </a:cubicBezTo>
                  <a:cubicBezTo>
                    <a:pt x="405" y="120"/>
                    <a:pt x="400" y="114"/>
                    <a:pt x="398" y="112"/>
                  </a:cubicBezTo>
                  <a:cubicBezTo>
                    <a:pt x="390" y="103"/>
                    <a:pt x="379" y="99"/>
                    <a:pt x="371" y="91"/>
                  </a:cubicBezTo>
                  <a:cubicBezTo>
                    <a:pt x="362" y="82"/>
                    <a:pt x="355" y="59"/>
                    <a:pt x="338" y="70"/>
                  </a:cubicBezTo>
                  <a:cubicBezTo>
                    <a:pt x="341" y="61"/>
                    <a:pt x="354" y="64"/>
                    <a:pt x="360" y="67"/>
                  </a:cubicBezTo>
                  <a:cubicBezTo>
                    <a:pt x="365" y="70"/>
                    <a:pt x="365" y="73"/>
                    <a:pt x="368" y="78"/>
                  </a:cubicBezTo>
                  <a:cubicBezTo>
                    <a:pt x="374" y="89"/>
                    <a:pt x="385" y="96"/>
                    <a:pt x="395" y="104"/>
                  </a:cubicBezTo>
                  <a:cubicBezTo>
                    <a:pt x="401" y="108"/>
                    <a:pt x="411" y="114"/>
                    <a:pt x="410" y="122"/>
                  </a:cubicBezTo>
                  <a:cubicBezTo>
                    <a:pt x="410" y="135"/>
                    <a:pt x="388" y="128"/>
                    <a:pt x="381" y="126"/>
                  </a:cubicBezTo>
                  <a:cubicBezTo>
                    <a:pt x="361" y="122"/>
                    <a:pt x="345" y="108"/>
                    <a:pt x="325" y="103"/>
                  </a:cubicBezTo>
                  <a:cubicBezTo>
                    <a:pt x="311" y="100"/>
                    <a:pt x="294" y="102"/>
                    <a:pt x="280" y="102"/>
                  </a:cubicBezTo>
                  <a:cubicBezTo>
                    <a:pt x="246" y="102"/>
                    <a:pt x="213" y="107"/>
                    <a:pt x="179" y="109"/>
                  </a:cubicBezTo>
                  <a:cubicBezTo>
                    <a:pt x="149" y="110"/>
                    <a:pt x="120" y="118"/>
                    <a:pt x="90" y="118"/>
                  </a:cubicBezTo>
                  <a:cubicBezTo>
                    <a:pt x="68" y="118"/>
                    <a:pt x="38" y="120"/>
                    <a:pt x="18" y="108"/>
                  </a:cubicBezTo>
                  <a:cubicBezTo>
                    <a:pt x="5" y="99"/>
                    <a:pt x="0" y="70"/>
                    <a:pt x="10" y="57"/>
                  </a:cubicBezTo>
                  <a:cubicBezTo>
                    <a:pt x="18" y="45"/>
                    <a:pt x="35" y="37"/>
                    <a:pt x="47" y="30"/>
                  </a:cubicBezTo>
                  <a:cubicBezTo>
                    <a:pt x="69" y="18"/>
                    <a:pt x="94" y="7"/>
                    <a:pt x="119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8402638" y="4668838"/>
              <a:ext cx="195263" cy="68262"/>
            </a:xfrm>
            <a:custGeom>
              <a:avLst/>
              <a:gdLst>
                <a:gd name="T0" fmla="*/ 80 w 80"/>
                <a:gd name="T1" fmla="*/ 0 h 28"/>
                <a:gd name="T2" fmla="*/ 55 w 80"/>
                <a:gd name="T3" fmla="*/ 1 h 28"/>
                <a:gd name="T4" fmla="*/ 27 w 80"/>
                <a:gd name="T5" fmla="*/ 9 h 28"/>
                <a:gd name="T6" fmla="*/ 0 w 80"/>
                <a:gd name="T7" fmla="*/ 28 h 28"/>
                <a:gd name="T8" fmla="*/ 23 w 80"/>
                <a:gd name="T9" fmla="*/ 17 h 28"/>
                <a:gd name="T10" fmla="*/ 45 w 80"/>
                <a:gd name="T11" fmla="*/ 11 h 28"/>
                <a:gd name="T12" fmla="*/ 78 w 80"/>
                <a:gd name="T13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8">
                  <a:moveTo>
                    <a:pt x="80" y="0"/>
                  </a:moveTo>
                  <a:cubicBezTo>
                    <a:pt x="73" y="2"/>
                    <a:pt x="63" y="0"/>
                    <a:pt x="55" y="1"/>
                  </a:cubicBezTo>
                  <a:cubicBezTo>
                    <a:pt x="45" y="2"/>
                    <a:pt x="36" y="5"/>
                    <a:pt x="27" y="9"/>
                  </a:cubicBezTo>
                  <a:cubicBezTo>
                    <a:pt x="19" y="13"/>
                    <a:pt x="3" y="19"/>
                    <a:pt x="0" y="28"/>
                  </a:cubicBezTo>
                  <a:cubicBezTo>
                    <a:pt x="7" y="28"/>
                    <a:pt x="16" y="20"/>
                    <a:pt x="23" y="17"/>
                  </a:cubicBezTo>
                  <a:cubicBezTo>
                    <a:pt x="30" y="14"/>
                    <a:pt x="37" y="12"/>
                    <a:pt x="45" y="11"/>
                  </a:cubicBezTo>
                  <a:cubicBezTo>
                    <a:pt x="56" y="10"/>
                    <a:pt x="67" y="12"/>
                    <a:pt x="78" y="11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8710613" y="4770438"/>
              <a:ext cx="160338" cy="195262"/>
            </a:xfrm>
            <a:custGeom>
              <a:avLst/>
              <a:gdLst>
                <a:gd name="T0" fmla="*/ 44 w 66"/>
                <a:gd name="T1" fmla="*/ 1 h 80"/>
                <a:gd name="T2" fmla="*/ 28 w 66"/>
                <a:gd name="T3" fmla="*/ 19 h 80"/>
                <a:gd name="T4" fmla="*/ 18 w 66"/>
                <a:gd name="T5" fmla="*/ 37 h 80"/>
                <a:gd name="T6" fmla="*/ 7 w 66"/>
                <a:gd name="T7" fmla="*/ 58 h 80"/>
                <a:gd name="T8" fmla="*/ 0 w 66"/>
                <a:gd name="T9" fmla="*/ 80 h 80"/>
                <a:gd name="T10" fmla="*/ 0 w 66"/>
                <a:gd name="T11" fmla="*/ 80 h 80"/>
                <a:gd name="T12" fmla="*/ 32 w 66"/>
                <a:gd name="T13" fmla="*/ 31 h 80"/>
                <a:gd name="T14" fmla="*/ 66 w 66"/>
                <a:gd name="T1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80">
                  <a:moveTo>
                    <a:pt x="44" y="1"/>
                  </a:moveTo>
                  <a:cubicBezTo>
                    <a:pt x="39" y="8"/>
                    <a:pt x="32" y="13"/>
                    <a:pt x="28" y="19"/>
                  </a:cubicBezTo>
                  <a:cubicBezTo>
                    <a:pt x="24" y="25"/>
                    <a:pt x="22" y="31"/>
                    <a:pt x="18" y="37"/>
                  </a:cubicBezTo>
                  <a:cubicBezTo>
                    <a:pt x="13" y="43"/>
                    <a:pt x="10" y="51"/>
                    <a:pt x="7" y="58"/>
                  </a:cubicBezTo>
                  <a:cubicBezTo>
                    <a:pt x="5" y="63"/>
                    <a:pt x="3" y="78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3" y="67"/>
                    <a:pt x="21" y="46"/>
                    <a:pt x="32" y="31"/>
                  </a:cubicBezTo>
                  <a:cubicBezTo>
                    <a:pt x="40" y="21"/>
                    <a:pt x="53" y="3"/>
                    <a:pt x="66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9258301" y="4738688"/>
              <a:ext cx="66675" cy="222250"/>
            </a:xfrm>
            <a:custGeom>
              <a:avLst/>
              <a:gdLst>
                <a:gd name="T0" fmla="*/ 0 w 27"/>
                <a:gd name="T1" fmla="*/ 0 h 91"/>
                <a:gd name="T2" fmla="*/ 19 w 27"/>
                <a:gd name="T3" fmla="*/ 91 h 91"/>
                <a:gd name="T4" fmla="*/ 23 w 27"/>
                <a:gd name="T5" fmla="*/ 43 h 91"/>
                <a:gd name="T6" fmla="*/ 13 w 27"/>
                <a:gd name="T7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91">
                  <a:moveTo>
                    <a:pt x="0" y="0"/>
                  </a:moveTo>
                  <a:cubicBezTo>
                    <a:pt x="15" y="24"/>
                    <a:pt x="18" y="64"/>
                    <a:pt x="19" y="91"/>
                  </a:cubicBezTo>
                  <a:cubicBezTo>
                    <a:pt x="27" y="82"/>
                    <a:pt x="24" y="55"/>
                    <a:pt x="23" y="43"/>
                  </a:cubicBezTo>
                  <a:cubicBezTo>
                    <a:pt x="21" y="28"/>
                    <a:pt x="16" y="15"/>
                    <a:pt x="13" y="1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8512176" y="5156200"/>
              <a:ext cx="414338" cy="98425"/>
            </a:xfrm>
            <a:custGeom>
              <a:avLst/>
              <a:gdLst>
                <a:gd name="T0" fmla="*/ 0 w 170"/>
                <a:gd name="T1" fmla="*/ 0 h 40"/>
                <a:gd name="T2" fmla="*/ 170 w 170"/>
                <a:gd name="T3" fmla="*/ 11 h 40"/>
                <a:gd name="T4" fmla="*/ 5 w 170"/>
                <a:gd name="T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0" h="40">
                  <a:moveTo>
                    <a:pt x="0" y="0"/>
                  </a:moveTo>
                  <a:cubicBezTo>
                    <a:pt x="31" y="40"/>
                    <a:pt x="128" y="12"/>
                    <a:pt x="170" y="11"/>
                  </a:cubicBezTo>
                  <a:cubicBezTo>
                    <a:pt x="127" y="34"/>
                    <a:pt x="42" y="40"/>
                    <a:pt x="5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9571038" y="5059363"/>
              <a:ext cx="265113" cy="146050"/>
            </a:xfrm>
            <a:custGeom>
              <a:avLst/>
              <a:gdLst>
                <a:gd name="T0" fmla="*/ 8 w 109"/>
                <a:gd name="T1" fmla="*/ 53 h 60"/>
                <a:gd name="T2" fmla="*/ 109 w 109"/>
                <a:gd name="T3" fmla="*/ 0 h 60"/>
                <a:gd name="T4" fmla="*/ 0 w 109"/>
                <a:gd name="T5" fmla="*/ 5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60">
                  <a:moveTo>
                    <a:pt x="8" y="53"/>
                  </a:moveTo>
                  <a:cubicBezTo>
                    <a:pt x="36" y="54"/>
                    <a:pt x="89" y="24"/>
                    <a:pt x="109" y="0"/>
                  </a:cubicBezTo>
                  <a:cubicBezTo>
                    <a:pt x="91" y="37"/>
                    <a:pt x="40" y="60"/>
                    <a:pt x="0" y="5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9791701" y="5100638"/>
              <a:ext cx="141288" cy="76200"/>
            </a:xfrm>
            <a:custGeom>
              <a:avLst/>
              <a:gdLst>
                <a:gd name="T0" fmla="*/ 16 w 58"/>
                <a:gd name="T1" fmla="*/ 23 h 31"/>
                <a:gd name="T2" fmla="*/ 58 w 58"/>
                <a:gd name="T3" fmla="*/ 0 h 31"/>
                <a:gd name="T4" fmla="*/ 0 w 58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31">
                  <a:moveTo>
                    <a:pt x="16" y="23"/>
                  </a:moveTo>
                  <a:cubicBezTo>
                    <a:pt x="26" y="22"/>
                    <a:pt x="45" y="7"/>
                    <a:pt x="58" y="0"/>
                  </a:cubicBezTo>
                  <a:cubicBezTo>
                    <a:pt x="52" y="27"/>
                    <a:pt x="24" y="29"/>
                    <a:pt x="0" y="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10136188" y="4695825"/>
              <a:ext cx="180975" cy="168275"/>
            </a:xfrm>
            <a:custGeom>
              <a:avLst/>
              <a:gdLst>
                <a:gd name="T0" fmla="*/ 14 w 74"/>
                <a:gd name="T1" fmla="*/ 58 h 69"/>
                <a:gd name="T2" fmla="*/ 74 w 74"/>
                <a:gd name="T3" fmla="*/ 0 h 69"/>
                <a:gd name="T4" fmla="*/ 0 w 74"/>
                <a:gd name="T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9">
                  <a:moveTo>
                    <a:pt x="14" y="58"/>
                  </a:moveTo>
                  <a:cubicBezTo>
                    <a:pt x="41" y="45"/>
                    <a:pt x="54" y="20"/>
                    <a:pt x="74" y="0"/>
                  </a:cubicBezTo>
                  <a:cubicBezTo>
                    <a:pt x="71" y="36"/>
                    <a:pt x="29" y="55"/>
                    <a:pt x="0" y="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9772651" y="4692650"/>
              <a:ext cx="204788" cy="80962"/>
            </a:xfrm>
            <a:custGeom>
              <a:avLst/>
              <a:gdLst>
                <a:gd name="T0" fmla="*/ 0 w 84"/>
                <a:gd name="T1" fmla="*/ 7 h 33"/>
                <a:gd name="T2" fmla="*/ 84 w 84"/>
                <a:gd name="T3" fmla="*/ 33 h 33"/>
                <a:gd name="T4" fmla="*/ 17 w 84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33">
                  <a:moveTo>
                    <a:pt x="0" y="7"/>
                  </a:moveTo>
                  <a:cubicBezTo>
                    <a:pt x="29" y="7"/>
                    <a:pt x="61" y="15"/>
                    <a:pt x="84" y="33"/>
                  </a:cubicBezTo>
                  <a:cubicBezTo>
                    <a:pt x="71" y="4"/>
                    <a:pt x="42" y="4"/>
                    <a:pt x="17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9339263" y="3648075"/>
              <a:ext cx="250825" cy="498475"/>
            </a:xfrm>
            <a:custGeom>
              <a:avLst/>
              <a:gdLst>
                <a:gd name="T0" fmla="*/ 100 w 103"/>
                <a:gd name="T1" fmla="*/ 204 h 204"/>
                <a:gd name="T2" fmla="*/ 84 w 103"/>
                <a:gd name="T3" fmla="*/ 143 h 204"/>
                <a:gd name="T4" fmla="*/ 62 w 103"/>
                <a:gd name="T5" fmla="*/ 99 h 204"/>
                <a:gd name="T6" fmla="*/ 44 w 103"/>
                <a:gd name="T7" fmla="*/ 62 h 204"/>
                <a:gd name="T8" fmla="*/ 8 w 103"/>
                <a:gd name="T9" fmla="*/ 18 h 204"/>
                <a:gd name="T10" fmla="*/ 17 w 103"/>
                <a:gd name="T11" fmla="*/ 68 h 204"/>
                <a:gd name="T12" fmla="*/ 29 w 103"/>
                <a:gd name="T13" fmla="*/ 116 h 204"/>
                <a:gd name="T14" fmla="*/ 41 w 103"/>
                <a:gd name="T15" fmla="*/ 149 h 204"/>
                <a:gd name="T16" fmla="*/ 100 w 103"/>
                <a:gd name="T1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204">
                  <a:moveTo>
                    <a:pt x="100" y="204"/>
                  </a:moveTo>
                  <a:cubicBezTo>
                    <a:pt x="103" y="186"/>
                    <a:pt x="90" y="157"/>
                    <a:pt x="84" y="143"/>
                  </a:cubicBezTo>
                  <a:cubicBezTo>
                    <a:pt x="77" y="128"/>
                    <a:pt x="70" y="113"/>
                    <a:pt x="62" y="99"/>
                  </a:cubicBezTo>
                  <a:cubicBezTo>
                    <a:pt x="55" y="87"/>
                    <a:pt x="47" y="76"/>
                    <a:pt x="44" y="62"/>
                  </a:cubicBezTo>
                  <a:cubicBezTo>
                    <a:pt x="42" y="53"/>
                    <a:pt x="23" y="0"/>
                    <a:pt x="8" y="18"/>
                  </a:cubicBezTo>
                  <a:cubicBezTo>
                    <a:pt x="0" y="27"/>
                    <a:pt x="15" y="57"/>
                    <a:pt x="17" y="68"/>
                  </a:cubicBezTo>
                  <a:cubicBezTo>
                    <a:pt x="20" y="84"/>
                    <a:pt x="25" y="100"/>
                    <a:pt x="29" y="116"/>
                  </a:cubicBezTo>
                  <a:cubicBezTo>
                    <a:pt x="33" y="128"/>
                    <a:pt x="38" y="138"/>
                    <a:pt x="41" y="149"/>
                  </a:cubicBezTo>
                  <a:cubicBezTo>
                    <a:pt x="59" y="169"/>
                    <a:pt x="78" y="188"/>
                    <a:pt x="100" y="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9048751" y="3622675"/>
              <a:ext cx="423863" cy="534987"/>
            </a:xfrm>
            <a:custGeom>
              <a:avLst/>
              <a:gdLst>
                <a:gd name="T0" fmla="*/ 174 w 174"/>
                <a:gd name="T1" fmla="*/ 219 h 219"/>
                <a:gd name="T2" fmla="*/ 150 w 174"/>
                <a:gd name="T3" fmla="*/ 141 h 219"/>
                <a:gd name="T4" fmla="*/ 134 w 174"/>
                <a:gd name="T5" fmla="*/ 64 h 219"/>
                <a:gd name="T6" fmla="*/ 128 w 174"/>
                <a:gd name="T7" fmla="*/ 3 h 219"/>
                <a:gd name="T8" fmla="*/ 126 w 174"/>
                <a:gd name="T9" fmla="*/ 0 h 219"/>
                <a:gd name="T10" fmla="*/ 0 w 174"/>
                <a:gd name="T11" fmla="*/ 45 h 219"/>
                <a:gd name="T12" fmla="*/ 174 w 174"/>
                <a:gd name="T13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19">
                  <a:moveTo>
                    <a:pt x="174" y="219"/>
                  </a:moveTo>
                  <a:cubicBezTo>
                    <a:pt x="165" y="193"/>
                    <a:pt x="160" y="166"/>
                    <a:pt x="150" y="141"/>
                  </a:cubicBezTo>
                  <a:cubicBezTo>
                    <a:pt x="141" y="116"/>
                    <a:pt x="138" y="90"/>
                    <a:pt x="134" y="64"/>
                  </a:cubicBezTo>
                  <a:cubicBezTo>
                    <a:pt x="132" y="44"/>
                    <a:pt x="132" y="22"/>
                    <a:pt x="128" y="3"/>
                  </a:cubicBezTo>
                  <a:cubicBezTo>
                    <a:pt x="127" y="2"/>
                    <a:pt x="126" y="1"/>
                    <a:pt x="126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1" y="131"/>
                    <a:pt x="90" y="195"/>
                    <a:pt x="174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685213" y="3733800"/>
              <a:ext cx="1138238" cy="973137"/>
            </a:xfrm>
            <a:custGeom>
              <a:avLst/>
              <a:gdLst>
                <a:gd name="T0" fmla="*/ 424 w 467"/>
                <a:gd name="T1" fmla="*/ 298 h 399"/>
                <a:gd name="T2" fmla="*/ 388 w 467"/>
                <a:gd name="T3" fmla="*/ 271 h 399"/>
                <a:gd name="T4" fmla="*/ 335 w 467"/>
                <a:gd name="T5" fmla="*/ 205 h 399"/>
                <a:gd name="T6" fmla="*/ 323 w 467"/>
                <a:gd name="T7" fmla="*/ 174 h 399"/>
                <a:gd name="T8" fmla="*/ 149 w 467"/>
                <a:gd name="T9" fmla="*/ 0 h 399"/>
                <a:gd name="T10" fmla="*/ 138 w 467"/>
                <a:gd name="T11" fmla="*/ 4 h 399"/>
                <a:gd name="T12" fmla="*/ 128 w 467"/>
                <a:gd name="T13" fmla="*/ 85 h 399"/>
                <a:gd name="T14" fmla="*/ 129 w 467"/>
                <a:gd name="T15" fmla="*/ 140 h 399"/>
                <a:gd name="T16" fmla="*/ 113 w 467"/>
                <a:gd name="T17" fmla="*/ 239 h 399"/>
                <a:gd name="T18" fmla="*/ 74 w 467"/>
                <a:gd name="T19" fmla="*/ 309 h 399"/>
                <a:gd name="T20" fmla="*/ 11 w 467"/>
                <a:gd name="T21" fmla="*/ 343 h 399"/>
                <a:gd name="T22" fmla="*/ 0 w 467"/>
                <a:gd name="T23" fmla="*/ 347 h 399"/>
                <a:gd name="T24" fmla="*/ 100 w 467"/>
                <a:gd name="T25" fmla="*/ 379 h 399"/>
                <a:gd name="T26" fmla="*/ 220 w 467"/>
                <a:gd name="T27" fmla="*/ 391 h 399"/>
                <a:gd name="T28" fmla="*/ 370 w 467"/>
                <a:gd name="T29" fmla="*/ 346 h 399"/>
                <a:gd name="T30" fmla="*/ 459 w 467"/>
                <a:gd name="T31" fmla="*/ 325 h 399"/>
                <a:gd name="T32" fmla="*/ 467 w 467"/>
                <a:gd name="T33" fmla="*/ 325 h 399"/>
                <a:gd name="T34" fmla="*/ 424 w 467"/>
                <a:gd name="T35" fmla="*/ 298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7" h="399">
                  <a:moveTo>
                    <a:pt x="424" y="298"/>
                  </a:moveTo>
                  <a:cubicBezTo>
                    <a:pt x="411" y="290"/>
                    <a:pt x="401" y="280"/>
                    <a:pt x="388" y="271"/>
                  </a:cubicBezTo>
                  <a:cubicBezTo>
                    <a:pt x="364" y="252"/>
                    <a:pt x="350" y="233"/>
                    <a:pt x="335" y="205"/>
                  </a:cubicBezTo>
                  <a:cubicBezTo>
                    <a:pt x="330" y="195"/>
                    <a:pt x="326" y="184"/>
                    <a:pt x="323" y="174"/>
                  </a:cubicBezTo>
                  <a:cubicBezTo>
                    <a:pt x="239" y="150"/>
                    <a:pt x="170" y="86"/>
                    <a:pt x="149" y="0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5" y="31"/>
                    <a:pt x="128" y="58"/>
                    <a:pt x="128" y="85"/>
                  </a:cubicBezTo>
                  <a:cubicBezTo>
                    <a:pt x="129" y="104"/>
                    <a:pt x="129" y="122"/>
                    <a:pt x="129" y="140"/>
                  </a:cubicBezTo>
                  <a:cubicBezTo>
                    <a:pt x="128" y="176"/>
                    <a:pt x="126" y="204"/>
                    <a:pt x="113" y="239"/>
                  </a:cubicBezTo>
                  <a:cubicBezTo>
                    <a:pt x="103" y="264"/>
                    <a:pt x="93" y="290"/>
                    <a:pt x="74" y="309"/>
                  </a:cubicBezTo>
                  <a:cubicBezTo>
                    <a:pt x="56" y="327"/>
                    <a:pt x="35" y="336"/>
                    <a:pt x="11" y="343"/>
                  </a:cubicBezTo>
                  <a:cubicBezTo>
                    <a:pt x="7" y="345"/>
                    <a:pt x="4" y="346"/>
                    <a:pt x="0" y="347"/>
                  </a:cubicBezTo>
                  <a:cubicBezTo>
                    <a:pt x="35" y="341"/>
                    <a:pt x="66" y="372"/>
                    <a:pt x="100" y="379"/>
                  </a:cubicBezTo>
                  <a:cubicBezTo>
                    <a:pt x="140" y="387"/>
                    <a:pt x="179" y="399"/>
                    <a:pt x="220" y="391"/>
                  </a:cubicBezTo>
                  <a:cubicBezTo>
                    <a:pt x="271" y="382"/>
                    <a:pt x="320" y="361"/>
                    <a:pt x="370" y="346"/>
                  </a:cubicBezTo>
                  <a:cubicBezTo>
                    <a:pt x="398" y="337"/>
                    <a:pt x="432" y="335"/>
                    <a:pt x="459" y="325"/>
                  </a:cubicBezTo>
                  <a:cubicBezTo>
                    <a:pt x="461" y="324"/>
                    <a:pt x="465" y="325"/>
                    <a:pt x="467" y="325"/>
                  </a:cubicBezTo>
                  <a:cubicBezTo>
                    <a:pt x="457" y="314"/>
                    <a:pt x="437" y="306"/>
                    <a:pt x="424" y="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8637588" y="4006850"/>
              <a:ext cx="438150" cy="730250"/>
            </a:xfrm>
            <a:custGeom>
              <a:avLst/>
              <a:gdLst>
                <a:gd name="T0" fmla="*/ 130 w 180"/>
                <a:gd name="T1" fmla="*/ 266 h 299"/>
                <a:gd name="T2" fmla="*/ 128 w 180"/>
                <a:gd name="T3" fmla="*/ 266 h 299"/>
                <a:gd name="T4" fmla="*/ 96 w 180"/>
                <a:gd name="T5" fmla="*/ 252 h 299"/>
                <a:gd name="T6" fmla="*/ 61 w 180"/>
                <a:gd name="T7" fmla="*/ 240 h 299"/>
                <a:gd name="T8" fmla="*/ 27 w 180"/>
                <a:gd name="T9" fmla="*/ 238 h 299"/>
                <a:gd name="T10" fmla="*/ 50 w 180"/>
                <a:gd name="T11" fmla="*/ 228 h 299"/>
                <a:gd name="T12" fmla="*/ 80 w 180"/>
                <a:gd name="T13" fmla="*/ 212 h 299"/>
                <a:gd name="T14" fmla="*/ 116 w 180"/>
                <a:gd name="T15" fmla="*/ 178 h 299"/>
                <a:gd name="T16" fmla="*/ 151 w 180"/>
                <a:gd name="T17" fmla="*/ 61 h 299"/>
                <a:gd name="T18" fmla="*/ 150 w 180"/>
                <a:gd name="T19" fmla="*/ 0 h 299"/>
                <a:gd name="T20" fmla="*/ 149 w 180"/>
                <a:gd name="T21" fmla="*/ 1 h 299"/>
                <a:gd name="T22" fmla="*/ 119 w 180"/>
                <a:gd name="T23" fmla="*/ 161 h 299"/>
                <a:gd name="T24" fmla="*/ 73 w 180"/>
                <a:gd name="T25" fmla="*/ 203 h 299"/>
                <a:gd name="T26" fmla="*/ 58 w 180"/>
                <a:gd name="T27" fmla="*/ 211 h 299"/>
                <a:gd name="T28" fmla="*/ 0 w 180"/>
                <a:gd name="T29" fmla="*/ 248 h 299"/>
                <a:gd name="T30" fmla="*/ 18 w 180"/>
                <a:gd name="T31" fmla="*/ 246 h 299"/>
                <a:gd name="T32" fmla="*/ 66 w 180"/>
                <a:gd name="T33" fmla="*/ 249 h 299"/>
                <a:gd name="T34" fmla="*/ 180 w 180"/>
                <a:gd name="T35" fmla="*/ 282 h 299"/>
                <a:gd name="T36" fmla="*/ 160 w 180"/>
                <a:gd name="T37" fmla="*/ 277 h 299"/>
                <a:gd name="T38" fmla="*/ 130 w 180"/>
                <a:gd name="T39" fmla="*/ 266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0" h="299">
                  <a:moveTo>
                    <a:pt x="130" y="266"/>
                  </a:moveTo>
                  <a:cubicBezTo>
                    <a:pt x="130" y="266"/>
                    <a:pt x="129" y="266"/>
                    <a:pt x="128" y="266"/>
                  </a:cubicBezTo>
                  <a:cubicBezTo>
                    <a:pt x="117" y="266"/>
                    <a:pt x="106" y="256"/>
                    <a:pt x="96" y="252"/>
                  </a:cubicBezTo>
                  <a:cubicBezTo>
                    <a:pt x="84" y="248"/>
                    <a:pt x="74" y="242"/>
                    <a:pt x="61" y="240"/>
                  </a:cubicBezTo>
                  <a:cubicBezTo>
                    <a:pt x="53" y="238"/>
                    <a:pt x="36" y="233"/>
                    <a:pt x="27" y="238"/>
                  </a:cubicBezTo>
                  <a:cubicBezTo>
                    <a:pt x="35" y="234"/>
                    <a:pt x="42" y="231"/>
                    <a:pt x="50" y="228"/>
                  </a:cubicBezTo>
                  <a:cubicBezTo>
                    <a:pt x="61" y="224"/>
                    <a:pt x="70" y="218"/>
                    <a:pt x="80" y="212"/>
                  </a:cubicBezTo>
                  <a:cubicBezTo>
                    <a:pt x="95" y="204"/>
                    <a:pt x="105" y="191"/>
                    <a:pt x="116" y="178"/>
                  </a:cubicBezTo>
                  <a:cubicBezTo>
                    <a:pt x="142" y="143"/>
                    <a:pt x="151" y="104"/>
                    <a:pt x="151" y="61"/>
                  </a:cubicBezTo>
                  <a:cubicBezTo>
                    <a:pt x="151" y="40"/>
                    <a:pt x="150" y="20"/>
                    <a:pt x="150" y="0"/>
                  </a:cubicBezTo>
                  <a:cubicBezTo>
                    <a:pt x="150" y="0"/>
                    <a:pt x="150" y="0"/>
                    <a:pt x="149" y="1"/>
                  </a:cubicBezTo>
                  <a:cubicBezTo>
                    <a:pt x="150" y="57"/>
                    <a:pt x="150" y="113"/>
                    <a:pt x="119" y="161"/>
                  </a:cubicBezTo>
                  <a:cubicBezTo>
                    <a:pt x="107" y="179"/>
                    <a:pt x="93" y="193"/>
                    <a:pt x="73" y="203"/>
                  </a:cubicBezTo>
                  <a:cubicBezTo>
                    <a:pt x="68" y="206"/>
                    <a:pt x="63" y="209"/>
                    <a:pt x="58" y="211"/>
                  </a:cubicBezTo>
                  <a:cubicBezTo>
                    <a:pt x="39" y="222"/>
                    <a:pt x="13" y="230"/>
                    <a:pt x="0" y="248"/>
                  </a:cubicBezTo>
                  <a:cubicBezTo>
                    <a:pt x="6" y="245"/>
                    <a:pt x="12" y="246"/>
                    <a:pt x="18" y="246"/>
                  </a:cubicBezTo>
                  <a:cubicBezTo>
                    <a:pt x="36" y="246"/>
                    <a:pt x="49" y="243"/>
                    <a:pt x="66" y="249"/>
                  </a:cubicBezTo>
                  <a:cubicBezTo>
                    <a:pt x="75" y="252"/>
                    <a:pt x="177" y="299"/>
                    <a:pt x="180" y="282"/>
                  </a:cubicBezTo>
                  <a:cubicBezTo>
                    <a:pt x="174" y="282"/>
                    <a:pt x="165" y="278"/>
                    <a:pt x="160" y="277"/>
                  </a:cubicBezTo>
                  <a:cubicBezTo>
                    <a:pt x="148" y="273"/>
                    <a:pt x="142" y="267"/>
                    <a:pt x="130" y="266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9066213" y="3743325"/>
              <a:ext cx="401638" cy="422275"/>
            </a:xfrm>
            <a:custGeom>
              <a:avLst/>
              <a:gdLst>
                <a:gd name="T0" fmla="*/ 2 w 165"/>
                <a:gd name="T1" fmla="*/ 2 h 173"/>
                <a:gd name="T2" fmla="*/ 32 w 165"/>
                <a:gd name="T3" fmla="*/ 73 h 173"/>
                <a:gd name="T4" fmla="*/ 67 w 165"/>
                <a:gd name="T5" fmla="*/ 123 h 173"/>
                <a:gd name="T6" fmla="*/ 116 w 165"/>
                <a:gd name="T7" fmla="*/ 157 h 173"/>
                <a:gd name="T8" fmla="*/ 165 w 165"/>
                <a:gd name="T9" fmla="*/ 171 h 173"/>
                <a:gd name="T10" fmla="*/ 138 w 165"/>
                <a:gd name="T11" fmla="*/ 158 h 173"/>
                <a:gd name="T12" fmla="*/ 103 w 165"/>
                <a:gd name="T13" fmla="*/ 143 h 173"/>
                <a:gd name="T14" fmla="*/ 60 w 165"/>
                <a:gd name="T15" fmla="*/ 107 h 173"/>
                <a:gd name="T16" fmla="*/ 0 w 165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73">
                  <a:moveTo>
                    <a:pt x="2" y="2"/>
                  </a:moveTo>
                  <a:cubicBezTo>
                    <a:pt x="2" y="24"/>
                    <a:pt x="22" y="53"/>
                    <a:pt x="32" y="73"/>
                  </a:cubicBezTo>
                  <a:cubicBezTo>
                    <a:pt x="42" y="91"/>
                    <a:pt x="53" y="108"/>
                    <a:pt x="67" y="123"/>
                  </a:cubicBezTo>
                  <a:cubicBezTo>
                    <a:pt x="81" y="137"/>
                    <a:pt x="98" y="149"/>
                    <a:pt x="116" y="157"/>
                  </a:cubicBezTo>
                  <a:cubicBezTo>
                    <a:pt x="132" y="164"/>
                    <a:pt x="148" y="173"/>
                    <a:pt x="165" y="171"/>
                  </a:cubicBezTo>
                  <a:cubicBezTo>
                    <a:pt x="156" y="162"/>
                    <a:pt x="150" y="162"/>
                    <a:pt x="138" y="158"/>
                  </a:cubicBezTo>
                  <a:cubicBezTo>
                    <a:pt x="126" y="155"/>
                    <a:pt x="114" y="149"/>
                    <a:pt x="103" y="143"/>
                  </a:cubicBezTo>
                  <a:cubicBezTo>
                    <a:pt x="87" y="134"/>
                    <a:pt x="72" y="122"/>
                    <a:pt x="60" y="107"/>
                  </a:cubicBezTo>
                  <a:cubicBezTo>
                    <a:pt x="34" y="75"/>
                    <a:pt x="25" y="32"/>
                    <a:pt x="0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9339263" y="3681413"/>
              <a:ext cx="501650" cy="952500"/>
            </a:xfrm>
            <a:custGeom>
              <a:avLst/>
              <a:gdLst>
                <a:gd name="T0" fmla="*/ 0 w 206"/>
                <a:gd name="T1" fmla="*/ 0 h 390"/>
                <a:gd name="T2" fmla="*/ 18 w 206"/>
                <a:gd name="T3" fmla="*/ 75 h 390"/>
                <a:gd name="T4" fmla="*/ 33 w 206"/>
                <a:gd name="T5" fmla="*/ 139 h 390"/>
                <a:gd name="T6" fmla="*/ 64 w 206"/>
                <a:gd name="T7" fmla="*/ 237 h 390"/>
                <a:gd name="T8" fmla="*/ 123 w 206"/>
                <a:gd name="T9" fmla="*/ 306 h 390"/>
                <a:gd name="T10" fmla="*/ 198 w 206"/>
                <a:gd name="T11" fmla="*/ 352 h 390"/>
                <a:gd name="T12" fmla="*/ 48 w 206"/>
                <a:gd name="T13" fmla="*/ 390 h 390"/>
                <a:gd name="T14" fmla="*/ 206 w 206"/>
                <a:gd name="T15" fmla="*/ 345 h 390"/>
                <a:gd name="T16" fmla="*/ 167 w 206"/>
                <a:gd name="T17" fmla="*/ 325 h 390"/>
                <a:gd name="T18" fmla="*/ 128 w 206"/>
                <a:gd name="T19" fmla="*/ 298 h 390"/>
                <a:gd name="T20" fmla="*/ 54 w 206"/>
                <a:gd name="T21" fmla="*/ 179 h 390"/>
                <a:gd name="T22" fmla="*/ 41 w 206"/>
                <a:gd name="T23" fmla="*/ 132 h 390"/>
                <a:gd name="T24" fmla="*/ 15 w 206"/>
                <a:gd name="T25" fmla="*/ 25 h 390"/>
                <a:gd name="T26" fmla="*/ 7 w 206"/>
                <a:gd name="T27" fmla="*/ 3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390">
                  <a:moveTo>
                    <a:pt x="0" y="0"/>
                  </a:moveTo>
                  <a:cubicBezTo>
                    <a:pt x="11" y="20"/>
                    <a:pt x="12" y="52"/>
                    <a:pt x="18" y="75"/>
                  </a:cubicBezTo>
                  <a:cubicBezTo>
                    <a:pt x="23" y="96"/>
                    <a:pt x="29" y="118"/>
                    <a:pt x="33" y="139"/>
                  </a:cubicBezTo>
                  <a:cubicBezTo>
                    <a:pt x="41" y="172"/>
                    <a:pt x="54" y="204"/>
                    <a:pt x="64" y="237"/>
                  </a:cubicBezTo>
                  <a:cubicBezTo>
                    <a:pt x="75" y="272"/>
                    <a:pt x="90" y="287"/>
                    <a:pt x="123" y="306"/>
                  </a:cubicBezTo>
                  <a:cubicBezTo>
                    <a:pt x="148" y="321"/>
                    <a:pt x="173" y="337"/>
                    <a:pt x="198" y="352"/>
                  </a:cubicBezTo>
                  <a:cubicBezTo>
                    <a:pt x="140" y="328"/>
                    <a:pt x="98" y="379"/>
                    <a:pt x="48" y="390"/>
                  </a:cubicBezTo>
                  <a:cubicBezTo>
                    <a:pt x="104" y="383"/>
                    <a:pt x="150" y="349"/>
                    <a:pt x="206" y="345"/>
                  </a:cubicBezTo>
                  <a:cubicBezTo>
                    <a:pt x="199" y="335"/>
                    <a:pt x="178" y="331"/>
                    <a:pt x="167" y="325"/>
                  </a:cubicBezTo>
                  <a:cubicBezTo>
                    <a:pt x="153" y="318"/>
                    <a:pt x="141" y="308"/>
                    <a:pt x="128" y="298"/>
                  </a:cubicBezTo>
                  <a:cubicBezTo>
                    <a:pt x="90" y="271"/>
                    <a:pt x="59" y="227"/>
                    <a:pt x="54" y="179"/>
                  </a:cubicBezTo>
                  <a:cubicBezTo>
                    <a:pt x="52" y="161"/>
                    <a:pt x="49" y="149"/>
                    <a:pt x="41" y="132"/>
                  </a:cubicBezTo>
                  <a:cubicBezTo>
                    <a:pt x="26" y="99"/>
                    <a:pt x="24" y="60"/>
                    <a:pt x="15" y="25"/>
                  </a:cubicBezTo>
                  <a:cubicBezTo>
                    <a:pt x="13" y="18"/>
                    <a:pt x="11" y="9"/>
                    <a:pt x="7" y="3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8816976" y="3730625"/>
              <a:ext cx="331788" cy="520700"/>
            </a:xfrm>
            <a:custGeom>
              <a:avLst/>
              <a:gdLst>
                <a:gd name="T0" fmla="*/ 104 w 136"/>
                <a:gd name="T1" fmla="*/ 98 h 213"/>
                <a:gd name="T2" fmla="*/ 85 w 136"/>
                <a:gd name="T3" fmla="*/ 114 h 213"/>
                <a:gd name="T4" fmla="*/ 66 w 136"/>
                <a:gd name="T5" fmla="*/ 128 h 213"/>
                <a:gd name="T6" fmla="*/ 78 w 136"/>
                <a:gd name="T7" fmla="*/ 81 h 213"/>
                <a:gd name="T8" fmla="*/ 87 w 136"/>
                <a:gd name="T9" fmla="*/ 28 h 213"/>
                <a:gd name="T10" fmla="*/ 77 w 136"/>
                <a:gd name="T11" fmla="*/ 1 h 213"/>
                <a:gd name="T12" fmla="*/ 52 w 136"/>
                <a:gd name="T13" fmla="*/ 28 h 213"/>
                <a:gd name="T14" fmla="*/ 20 w 136"/>
                <a:gd name="T15" fmla="*/ 134 h 213"/>
                <a:gd name="T16" fmla="*/ 28 w 136"/>
                <a:gd name="T17" fmla="*/ 210 h 213"/>
                <a:gd name="T18" fmla="*/ 84 w 136"/>
                <a:gd name="T19" fmla="*/ 169 h 213"/>
                <a:gd name="T20" fmla="*/ 123 w 136"/>
                <a:gd name="T21" fmla="*/ 125 h 213"/>
                <a:gd name="T22" fmla="*/ 136 w 136"/>
                <a:gd name="T23" fmla="*/ 110 h 213"/>
                <a:gd name="T24" fmla="*/ 131 w 136"/>
                <a:gd name="T25" fmla="*/ 79 h 213"/>
                <a:gd name="T26" fmla="*/ 104 w 136"/>
                <a:gd name="T27" fmla="*/ 9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213">
                  <a:moveTo>
                    <a:pt x="104" y="98"/>
                  </a:moveTo>
                  <a:cubicBezTo>
                    <a:pt x="98" y="103"/>
                    <a:pt x="92" y="109"/>
                    <a:pt x="85" y="114"/>
                  </a:cubicBezTo>
                  <a:cubicBezTo>
                    <a:pt x="81" y="116"/>
                    <a:pt x="67" y="124"/>
                    <a:pt x="66" y="128"/>
                  </a:cubicBezTo>
                  <a:cubicBezTo>
                    <a:pt x="69" y="112"/>
                    <a:pt x="76" y="98"/>
                    <a:pt x="78" y="81"/>
                  </a:cubicBezTo>
                  <a:cubicBezTo>
                    <a:pt x="81" y="63"/>
                    <a:pt x="84" y="46"/>
                    <a:pt x="87" y="28"/>
                  </a:cubicBezTo>
                  <a:cubicBezTo>
                    <a:pt x="88" y="19"/>
                    <a:pt x="91" y="0"/>
                    <a:pt x="77" y="1"/>
                  </a:cubicBezTo>
                  <a:cubicBezTo>
                    <a:pt x="68" y="1"/>
                    <a:pt x="56" y="21"/>
                    <a:pt x="52" y="28"/>
                  </a:cubicBezTo>
                  <a:cubicBezTo>
                    <a:pt x="34" y="60"/>
                    <a:pt x="28" y="99"/>
                    <a:pt x="20" y="134"/>
                  </a:cubicBezTo>
                  <a:cubicBezTo>
                    <a:pt x="16" y="148"/>
                    <a:pt x="0" y="213"/>
                    <a:pt x="28" y="210"/>
                  </a:cubicBezTo>
                  <a:cubicBezTo>
                    <a:pt x="46" y="208"/>
                    <a:pt x="71" y="181"/>
                    <a:pt x="84" y="169"/>
                  </a:cubicBezTo>
                  <a:cubicBezTo>
                    <a:pt x="98" y="156"/>
                    <a:pt x="110" y="140"/>
                    <a:pt x="123" y="125"/>
                  </a:cubicBezTo>
                  <a:cubicBezTo>
                    <a:pt x="127" y="120"/>
                    <a:pt x="131" y="114"/>
                    <a:pt x="136" y="110"/>
                  </a:cubicBezTo>
                  <a:cubicBezTo>
                    <a:pt x="131" y="100"/>
                    <a:pt x="131" y="89"/>
                    <a:pt x="131" y="79"/>
                  </a:cubicBezTo>
                  <a:cubicBezTo>
                    <a:pt x="124" y="86"/>
                    <a:pt x="112" y="91"/>
                    <a:pt x="104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8888413" y="3911600"/>
              <a:ext cx="257175" cy="214312"/>
            </a:xfrm>
            <a:custGeom>
              <a:avLst/>
              <a:gdLst>
                <a:gd name="T0" fmla="*/ 101 w 106"/>
                <a:gd name="T1" fmla="*/ 0 h 88"/>
                <a:gd name="T2" fmla="*/ 72 w 106"/>
                <a:gd name="T3" fmla="*/ 26 h 88"/>
                <a:gd name="T4" fmla="*/ 26 w 106"/>
                <a:gd name="T5" fmla="*/ 57 h 88"/>
                <a:gd name="T6" fmla="*/ 1 w 106"/>
                <a:gd name="T7" fmla="*/ 88 h 88"/>
                <a:gd name="T8" fmla="*/ 22 w 106"/>
                <a:gd name="T9" fmla="*/ 68 h 88"/>
                <a:gd name="T10" fmla="*/ 45 w 106"/>
                <a:gd name="T11" fmla="*/ 52 h 88"/>
                <a:gd name="T12" fmla="*/ 84 w 106"/>
                <a:gd name="T13" fmla="*/ 24 h 88"/>
                <a:gd name="T14" fmla="*/ 106 w 106"/>
                <a:gd name="T15" fmla="*/ 4 h 88"/>
                <a:gd name="T16" fmla="*/ 101 w 106"/>
                <a:gd name="T17" fmla="*/ 0 h 88"/>
                <a:gd name="T18" fmla="*/ 101 w 106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88">
                  <a:moveTo>
                    <a:pt x="101" y="0"/>
                  </a:moveTo>
                  <a:cubicBezTo>
                    <a:pt x="94" y="10"/>
                    <a:pt x="81" y="18"/>
                    <a:pt x="72" y="26"/>
                  </a:cubicBezTo>
                  <a:cubicBezTo>
                    <a:pt x="57" y="40"/>
                    <a:pt x="42" y="48"/>
                    <a:pt x="26" y="57"/>
                  </a:cubicBezTo>
                  <a:cubicBezTo>
                    <a:pt x="17" y="63"/>
                    <a:pt x="0" y="76"/>
                    <a:pt x="1" y="88"/>
                  </a:cubicBezTo>
                  <a:cubicBezTo>
                    <a:pt x="9" y="82"/>
                    <a:pt x="14" y="74"/>
                    <a:pt x="22" y="68"/>
                  </a:cubicBezTo>
                  <a:cubicBezTo>
                    <a:pt x="30" y="63"/>
                    <a:pt x="37" y="57"/>
                    <a:pt x="45" y="52"/>
                  </a:cubicBezTo>
                  <a:cubicBezTo>
                    <a:pt x="58" y="43"/>
                    <a:pt x="71" y="33"/>
                    <a:pt x="84" y="24"/>
                  </a:cubicBezTo>
                  <a:cubicBezTo>
                    <a:pt x="95" y="17"/>
                    <a:pt x="102" y="11"/>
                    <a:pt x="106" y="4"/>
                  </a:cubicBezTo>
                  <a:cubicBezTo>
                    <a:pt x="105" y="2"/>
                    <a:pt x="103" y="1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8990013" y="3735388"/>
              <a:ext cx="39688" cy="298450"/>
            </a:xfrm>
            <a:custGeom>
              <a:avLst/>
              <a:gdLst>
                <a:gd name="T0" fmla="*/ 5 w 16"/>
                <a:gd name="T1" fmla="*/ 83 h 122"/>
                <a:gd name="T2" fmla="*/ 5 w 16"/>
                <a:gd name="T3" fmla="*/ 94 h 122"/>
                <a:gd name="T4" fmla="*/ 0 w 16"/>
                <a:gd name="T5" fmla="*/ 122 h 122"/>
                <a:gd name="T6" fmla="*/ 10 w 16"/>
                <a:gd name="T7" fmla="*/ 118 h 122"/>
                <a:gd name="T8" fmla="*/ 10 w 16"/>
                <a:gd name="T9" fmla="*/ 86 h 122"/>
                <a:gd name="T10" fmla="*/ 11 w 16"/>
                <a:gd name="T11" fmla="*/ 57 h 122"/>
                <a:gd name="T12" fmla="*/ 13 w 16"/>
                <a:gd name="T13" fmla="*/ 26 h 122"/>
                <a:gd name="T14" fmla="*/ 16 w 16"/>
                <a:gd name="T15" fmla="*/ 9 h 122"/>
                <a:gd name="T16" fmla="*/ 13 w 16"/>
                <a:gd name="T17" fmla="*/ 0 h 122"/>
                <a:gd name="T18" fmla="*/ 7 w 16"/>
                <a:gd name="T19" fmla="*/ 60 h 122"/>
                <a:gd name="T20" fmla="*/ 5 w 16"/>
                <a:gd name="T21" fmla="*/ 8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22">
                  <a:moveTo>
                    <a:pt x="5" y="83"/>
                  </a:moveTo>
                  <a:cubicBezTo>
                    <a:pt x="5" y="87"/>
                    <a:pt x="5" y="91"/>
                    <a:pt x="5" y="94"/>
                  </a:cubicBezTo>
                  <a:cubicBezTo>
                    <a:pt x="4" y="104"/>
                    <a:pt x="4" y="113"/>
                    <a:pt x="0" y="122"/>
                  </a:cubicBezTo>
                  <a:cubicBezTo>
                    <a:pt x="3" y="119"/>
                    <a:pt x="7" y="119"/>
                    <a:pt x="10" y="118"/>
                  </a:cubicBezTo>
                  <a:cubicBezTo>
                    <a:pt x="12" y="109"/>
                    <a:pt x="10" y="96"/>
                    <a:pt x="10" y="86"/>
                  </a:cubicBezTo>
                  <a:cubicBezTo>
                    <a:pt x="10" y="75"/>
                    <a:pt x="11" y="68"/>
                    <a:pt x="11" y="57"/>
                  </a:cubicBezTo>
                  <a:cubicBezTo>
                    <a:pt x="12" y="48"/>
                    <a:pt x="12" y="35"/>
                    <a:pt x="13" y="26"/>
                  </a:cubicBezTo>
                  <a:cubicBezTo>
                    <a:pt x="13" y="20"/>
                    <a:pt x="16" y="15"/>
                    <a:pt x="16" y="9"/>
                  </a:cubicBezTo>
                  <a:cubicBezTo>
                    <a:pt x="16" y="7"/>
                    <a:pt x="13" y="1"/>
                    <a:pt x="13" y="0"/>
                  </a:cubicBezTo>
                  <a:cubicBezTo>
                    <a:pt x="8" y="21"/>
                    <a:pt x="7" y="38"/>
                    <a:pt x="7" y="60"/>
                  </a:cubicBezTo>
                  <a:cubicBezTo>
                    <a:pt x="6" y="66"/>
                    <a:pt x="5" y="77"/>
                    <a:pt x="5" y="83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9272588" y="3913188"/>
              <a:ext cx="309563" cy="280987"/>
            </a:xfrm>
            <a:custGeom>
              <a:avLst/>
              <a:gdLst>
                <a:gd name="T0" fmla="*/ 68 w 127"/>
                <a:gd name="T1" fmla="*/ 40 h 115"/>
                <a:gd name="T2" fmla="*/ 71 w 127"/>
                <a:gd name="T3" fmla="*/ 48 h 115"/>
                <a:gd name="T4" fmla="*/ 48 w 127"/>
                <a:gd name="T5" fmla="*/ 23 h 115"/>
                <a:gd name="T6" fmla="*/ 12 w 127"/>
                <a:gd name="T7" fmla="*/ 0 h 115"/>
                <a:gd name="T8" fmla="*/ 39 w 127"/>
                <a:gd name="T9" fmla="*/ 76 h 115"/>
                <a:gd name="T10" fmla="*/ 85 w 127"/>
                <a:gd name="T11" fmla="*/ 109 h 115"/>
                <a:gd name="T12" fmla="*/ 125 w 127"/>
                <a:gd name="T13" fmla="*/ 101 h 115"/>
                <a:gd name="T14" fmla="*/ 127 w 127"/>
                <a:gd name="T15" fmla="*/ 95 h 115"/>
                <a:gd name="T16" fmla="*/ 68 w 127"/>
                <a:gd name="T17" fmla="*/ 4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115">
                  <a:moveTo>
                    <a:pt x="68" y="40"/>
                  </a:moveTo>
                  <a:cubicBezTo>
                    <a:pt x="69" y="42"/>
                    <a:pt x="70" y="45"/>
                    <a:pt x="71" y="48"/>
                  </a:cubicBezTo>
                  <a:cubicBezTo>
                    <a:pt x="65" y="43"/>
                    <a:pt x="47" y="30"/>
                    <a:pt x="48" y="2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32"/>
                    <a:pt x="21" y="52"/>
                    <a:pt x="39" y="76"/>
                  </a:cubicBezTo>
                  <a:cubicBezTo>
                    <a:pt x="51" y="92"/>
                    <a:pt x="67" y="102"/>
                    <a:pt x="85" y="109"/>
                  </a:cubicBezTo>
                  <a:cubicBezTo>
                    <a:pt x="98" y="114"/>
                    <a:pt x="118" y="115"/>
                    <a:pt x="125" y="101"/>
                  </a:cubicBezTo>
                  <a:cubicBezTo>
                    <a:pt x="126" y="99"/>
                    <a:pt x="126" y="97"/>
                    <a:pt x="127" y="95"/>
                  </a:cubicBezTo>
                  <a:cubicBezTo>
                    <a:pt x="105" y="79"/>
                    <a:pt x="86" y="60"/>
                    <a:pt x="68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9426576" y="3217863"/>
              <a:ext cx="95250" cy="231775"/>
            </a:xfrm>
            <a:custGeom>
              <a:avLst/>
              <a:gdLst>
                <a:gd name="T0" fmla="*/ 0 w 39"/>
                <a:gd name="T1" fmla="*/ 16 h 95"/>
                <a:gd name="T2" fmla="*/ 22 w 39"/>
                <a:gd name="T3" fmla="*/ 2 h 95"/>
                <a:gd name="T4" fmla="*/ 34 w 39"/>
                <a:gd name="T5" fmla="*/ 35 h 95"/>
                <a:gd name="T6" fmla="*/ 15 w 39"/>
                <a:gd name="T7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5">
                  <a:moveTo>
                    <a:pt x="0" y="16"/>
                  </a:moveTo>
                  <a:cubicBezTo>
                    <a:pt x="4" y="10"/>
                    <a:pt x="15" y="0"/>
                    <a:pt x="22" y="2"/>
                  </a:cubicBezTo>
                  <a:cubicBezTo>
                    <a:pt x="33" y="5"/>
                    <a:pt x="33" y="26"/>
                    <a:pt x="34" y="35"/>
                  </a:cubicBezTo>
                  <a:cubicBezTo>
                    <a:pt x="35" y="50"/>
                    <a:pt x="39" y="95"/>
                    <a:pt x="15" y="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9417051" y="3208338"/>
              <a:ext cx="112713" cy="250825"/>
            </a:xfrm>
            <a:custGeom>
              <a:avLst/>
              <a:gdLst>
                <a:gd name="T0" fmla="*/ 4 w 46"/>
                <a:gd name="T1" fmla="*/ 20 h 103"/>
                <a:gd name="T2" fmla="*/ 18 w 46"/>
                <a:gd name="T3" fmla="*/ 2 h 103"/>
                <a:gd name="T4" fmla="*/ 34 w 46"/>
                <a:gd name="T5" fmla="*/ 4 h 103"/>
                <a:gd name="T6" fmla="*/ 44 w 46"/>
                <a:gd name="T7" fmla="*/ 48 h 103"/>
                <a:gd name="T8" fmla="*/ 41 w 46"/>
                <a:gd name="T9" fmla="*/ 70 h 103"/>
                <a:gd name="T10" fmla="*/ 37 w 46"/>
                <a:gd name="T11" fmla="*/ 94 h 103"/>
                <a:gd name="T12" fmla="*/ 19 w 46"/>
                <a:gd name="T13" fmla="*/ 97 h 103"/>
                <a:gd name="T14" fmla="*/ 32 w 46"/>
                <a:gd name="T15" fmla="*/ 89 h 103"/>
                <a:gd name="T16" fmla="*/ 36 w 46"/>
                <a:gd name="T17" fmla="*/ 66 h 103"/>
                <a:gd name="T18" fmla="*/ 39 w 46"/>
                <a:gd name="T19" fmla="*/ 29 h 103"/>
                <a:gd name="T20" fmla="*/ 22 w 46"/>
                <a:gd name="T21" fmla="*/ 8 h 103"/>
                <a:gd name="T22" fmla="*/ 12 w 46"/>
                <a:gd name="T23" fmla="*/ 12 h 103"/>
                <a:gd name="T24" fmla="*/ 1 w 46"/>
                <a:gd name="T25" fmla="*/ 21 h 103"/>
                <a:gd name="T26" fmla="*/ 9 w 46"/>
                <a:gd name="T27" fmla="*/ 1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103">
                  <a:moveTo>
                    <a:pt x="4" y="20"/>
                  </a:moveTo>
                  <a:cubicBezTo>
                    <a:pt x="3" y="10"/>
                    <a:pt x="9" y="4"/>
                    <a:pt x="18" y="2"/>
                  </a:cubicBezTo>
                  <a:cubicBezTo>
                    <a:pt x="23" y="0"/>
                    <a:pt x="30" y="1"/>
                    <a:pt x="34" y="4"/>
                  </a:cubicBezTo>
                  <a:cubicBezTo>
                    <a:pt x="46" y="14"/>
                    <a:pt x="46" y="34"/>
                    <a:pt x="44" y="48"/>
                  </a:cubicBezTo>
                  <a:cubicBezTo>
                    <a:pt x="42" y="56"/>
                    <a:pt x="39" y="61"/>
                    <a:pt x="41" y="70"/>
                  </a:cubicBezTo>
                  <a:cubicBezTo>
                    <a:pt x="42" y="78"/>
                    <a:pt x="43" y="87"/>
                    <a:pt x="37" y="94"/>
                  </a:cubicBezTo>
                  <a:cubicBezTo>
                    <a:pt x="35" y="96"/>
                    <a:pt x="20" y="103"/>
                    <a:pt x="19" y="97"/>
                  </a:cubicBezTo>
                  <a:cubicBezTo>
                    <a:pt x="19" y="96"/>
                    <a:pt x="30" y="91"/>
                    <a:pt x="32" y="89"/>
                  </a:cubicBezTo>
                  <a:cubicBezTo>
                    <a:pt x="37" y="82"/>
                    <a:pt x="37" y="74"/>
                    <a:pt x="36" y="66"/>
                  </a:cubicBezTo>
                  <a:cubicBezTo>
                    <a:pt x="35" y="54"/>
                    <a:pt x="42" y="42"/>
                    <a:pt x="39" y="29"/>
                  </a:cubicBezTo>
                  <a:cubicBezTo>
                    <a:pt x="38" y="21"/>
                    <a:pt x="33" y="8"/>
                    <a:pt x="22" y="8"/>
                  </a:cubicBezTo>
                  <a:cubicBezTo>
                    <a:pt x="19" y="8"/>
                    <a:pt x="15" y="9"/>
                    <a:pt x="12" y="12"/>
                  </a:cubicBezTo>
                  <a:cubicBezTo>
                    <a:pt x="11" y="14"/>
                    <a:pt x="0" y="32"/>
                    <a:pt x="1" y="21"/>
                  </a:cubicBezTo>
                  <a:cubicBezTo>
                    <a:pt x="1" y="16"/>
                    <a:pt x="5" y="12"/>
                    <a:pt x="9" y="1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8658226" y="3448050"/>
              <a:ext cx="195263" cy="217487"/>
            </a:xfrm>
            <a:custGeom>
              <a:avLst/>
              <a:gdLst>
                <a:gd name="T0" fmla="*/ 44 w 80"/>
                <a:gd name="T1" fmla="*/ 12 h 89"/>
                <a:gd name="T2" fmla="*/ 18 w 80"/>
                <a:gd name="T3" fmla="*/ 45 h 89"/>
                <a:gd name="T4" fmla="*/ 80 w 80"/>
                <a:gd name="T5" fmla="*/ 7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0" h="89">
                  <a:moveTo>
                    <a:pt x="44" y="12"/>
                  </a:moveTo>
                  <a:cubicBezTo>
                    <a:pt x="18" y="0"/>
                    <a:pt x="0" y="22"/>
                    <a:pt x="18" y="45"/>
                  </a:cubicBezTo>
                  <a:cubicBezTo>
                    <a:pt x="31" y="60"/>
                    <a:pt x="60" y="89"/>
                    <a:pt x="80" y="7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0"/>
            <p:cNvSpPr>
              <a:spLocks/>
            </p:cNvSpPr>
            <p:nvPr/>
          </p:nvSpPr>
          <p:spPr bwMode="auto">
            <a:xfrm>
              <a:off x="8747126" y="3005138"/>
              <a:ext cx="733425" cy="769937"/>
            </a:xfrm>
            <a:custGeom>
              <a:avLst/>
              <a:gdLst>
                <a:gd name="T0" fmla="*/ 178 w 301"/>
                <a:gd name="T1" fmla="*/ 311 h 315"/>
                <a:gd name="T2" fmla="*/ 188 w 301"/>
                <a:gd name="T3" fmla="*/ 308 h 315"/>
                <a:gd name="T4" fmla="*/ 295 w 301"/>
                <a:gd name="T5" fmla="*/ 184 h 315"/>
                <a:gd name="T6" fmla="*/ 216 w 301"/>
                <a:gd name="T7" fmla="*/ 21 h 315"/>
                <a:gd name="T8" fmla="*/ 178 w 301"/>
                <a:gd name="T9" fmla="*/ 7 h 315"/>
                <a:gd name="T10" fmla="*/ 130 w 301"/>
                <a:gd name="T11" fmla="*/ 1 h 315"/>
                <a:gd name="T12" fmla="*/ 5 w 301"/>
                <a:gd name="T13" fmla="*/ 173 h 315"/>
                <a:gd name="T14" fmla="*/ 30 w 301"/>
                <a:gd name="T15" fmla="*/ 256 h 315"/>
                <a:gd name="T16" fmla="*/ 114 w 301"/>
                <a:gd name="T17" fmla="*/ 303 h 315"/>
                <a:gd name="T18" fmla="*/ 178 w 301"/>
                <a:gd name="T19" fmla="*/ 311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315">
                  <a:moveTo>
                    <a:pt x="178" y="311"/>
                  </a:moveTo>
                  <a:cubicBezTo>
                    <a:pt x="181" y="310"/>
                    <a:pt x="184" y="310"/>
                    <a:pt x="188" y="308"/>
                  </a:cubicBezTo>
                  <a:cubicBezTo>
                    <a:pt x="239" y="292"/>
                    <a:pt x="290" y="239"/>
                    <a:pt x="295" y="184"/>
                  </a:cubicBezTo>
                  <a:cubicBezTo>
                    <a:pt x="301" y="125"/>
                    <a:pt x="268" y="53"/>
                    <a:pt x="216" y="21"/>
                  </a:cubicBezTo>
                  <a:cubicBezTo>
                    <a:pt x="204" y="14"/>
                    <a:pt x="192" y="9"/>
                    <a:pt x="178" y="7"/>
                  </a:cubicBezTo>
                  <a:cubicBezTo>
                    <a:pt x="163" y="6"/>
                    <a:pt x="145" y="0"/>
                    <a:pt x="130" y="1"/>
                  </a:cubicBezTo>
                  <a:cubicBezTo>
                    <a:pt x="39" y="5"/>
                    <a:pt x="0" y="91"/>
                    <a:pt x="5" y="173"/>
                  </a:cubicBezTo>
                  <a:cubicBezTo>
                    <a:pt x="7" y="206"/>
                    <a:pt x="5" y="229"/>
                    <a:pt x="30" y="256"/>
                  </a:cubicBezTo>
                  <a:cubicBezTo>
                    <a:pt x="54" y="281"/>
                    <a:pt x="80" y="298"/>
                    <a:pt x="114" y="303"/>
                  </a:cubicBezTo>
                  <a:cubicBezTo>
                    <a:pt x="138" y="306"/>
                    <a:pt x="155" y="315"/>
                    <a:pt x="178" y="3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1"/>
            <p:cNvSpPr>
              <a:spLocks/>
            </p:cNvSpPr>
            <p:nvPr/>
          </p:nvSpPr>
          <p:spPr bwMode="auto">
            <a:xfrm>
              <a:off x="8747126" y="3013075"/>
              <a:ext cx="725488" cy="758825"/>
            </a:xfrm>
            <a:custGeom>
              <a:avLst/>
              <a:gdLst>
                <a:gd name="T0" fmla="*/ 29 w 298"/>
                <a:gd name="T1" fmla="*/ 53 h 311"/>
                <a:gd name="T2" fmla="*/ 19 w 298"/>
                <a:gd name="T3" fmla="*/ 71 h 311"/>
                <a:gd name="T4" fmla="*/ 4 w 298"/>
                <a:gd name="T5" fmla="*/ 109 h 311"/>
                <a:gd name="T6" fmla="*/ 11 w 298"/>
                <a:gd name="T7" fmla="*/ 206 h 311"/>
                <a:gd name="T8" fmla="*/ 44 w 298"/>
                <a:gd name="T9" fmla="*/ 270 h 311"/>
                <a:gd name="T10" fmla="*/ 116 w 298"/>
                <a:gd name="T11" fmla="*/ 306 h 311"/>
                <a:gd name="T12" fmla="*/ 160 w 298"/>
                <a:gd name="T13" fmla="*/ 310 h 311"/>
                <a:gd name="T14" fmla="*/ 258 w 298"/>
                <a:gd name="T15" fmla="*/ 264 h 311"/>
                <a:gd name="T16" fmla="*/ 280 w 298"/>
                <a:gd name="T17" fmla="*/ 239 h 311"/>
                <a:gd name="T18" fmla="*/ 297 w 298"/>
                <a:gd name="T19" fmla="*/ 183 h 311"/>
                <a:gd name="T20" fmla="*/ 298 w 298"/>
                <a:gd name="T21" fmla="*/ 150 h 311"/>
                <a:gd name="T22" fmla="*/ 288 w 298"/>
                <a:gd name="T23" fmla="*/ 122 h 311"/>
                <a:gd name="T24" fmla="*/ 228 w 298"/>
                <a:gd name="T25" fmla="*/ 29 h 311"/>
                <a:gd name="T26" fmla="*/ 149 w 298"/>
                <a:gd name="T27" fmla="*/ 0 h 311"/>
                <a:gd name="T28" fmla="*/ 68 w 298"/>
                <a:gd name="T29" fmla="*/ 18 h 311"/>
                <a:gd name="T30" fmla="*/ 51 w 298"/>
                <a:gd name="T31" fmla="*/ 32 h 311"/>
                <a:gd name="T32" fmla="*/ 136 w 298"/>
                <a:gd name="T33" fmla="*/ 5 h 311"/>
                <a:gd name="T34" fmla="*/ 214 w 298"/>
                <a:gd name="T35" fmla="*/ 27 h 311"/>
                <a:gd name="T36" fmla="*/ 278 w 298"/>
                <a:gd name="T37" fmla="*/ 116 h 311"/>
                <a:gd name="T38" fmla="*/ 251 w 298"/>
                <a:gd name="T39" fmla="*/ 261 h 311"/>
                <a:gd name="T40" fmla="*/ 152 w 298"/>
                <a:gd name="T41" fmla="*/ 303 h 311"/>
                <a:gd name="T42" fmla="*/ 63 w 298"/>
                <a:gd name="T43" fmla="*/ 273 h 311"/>
                <a:gd name="T44" fmla="*/ 19 w 298"/>
                <a:gd name="T45" fmla="*/ 208 h 311"/>
                <a:gd name="T46" fmla="*/ 12 w 298"/>
                <a:gd name="T47" fmla="*/ 108 h 311"/>
                <a:gd name="T48" fmla="*/ 30 w 298"/>
                <a:gd name="T49" fmla="*/ 64 h 311"/>
                <a:gd name="T50" fmla="*/ 47 w 298"/>
                <a:gd name="T51" fmla="*/ 44 h 311"/>
                <a:gd name="T52" fmla="*/ 29 w 298"/>
                <a:gd name="T53" fmla="*/ 53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8" h="311">
                  <a:moveTo>
                    <a:pt x="29" y="53"/>
                  </a:moveTo>
                  <a:cubicBezTo>
                    <a:pt x="25" y="56"/>
                    <a:pt x="21" y="66"/>
                    <a:pt x="19" y="71"/>
                  </a:cubicBezTo>
                  <a:cubicBezTo>
                    <a:pt x="12" y="82"/>
                    <a:pt x="5" y="95"/>
                    <a:pt x="4" y="109"/>
                  </a:cubicBezTo>
                  <a:cubicBezTo>
                    <a:pt x="0" y="142"/>
                    <a:pt x="0" y="174"/>
                    <a:pt x="11" y="206"/>
                  </a:cubicBezTo>
                  <a:cubicBezTo>
                    <a:pt x="18" y="229"/>
                    <a:pt x="28" y="252"/>
                    <a:pt x="44" y="270"/>
                  </a:cubicBezTo>
                  <a:cubicBezTo>
                    <a:pt x="61" y="288"/>
                    <a:pt x="92" y="300"/>
                    <a:pt x="116" y="306"/>
                  </a:cubicBezTo>
                  <a:cubicBezTo>
                    <a:pt x="130" y="309"/>
                    <a:pt x="145" y="311"/>
                    <a:pt x="160" y="310"/>
                  </a:cubicBezTo>
                  <a:cubicBezTo>
                    <a:pt x="197" y="307"/>
                    <a:pt x="232" y="290"/>
                    <a:pt x="258" y="264"/>
                  </a:cubicBezTo>
                  <a:cubicBezTo>
                    <a:pt x="266" y="256"/>
                    <a:pt x="272" y="247"/>
                    <a:pt x="280" y="239"/>
                  </a:cubicBezTo>
                  <a:cubicBezTo>
                    <a:pt x="294" y="222"/>
                    <a:pt x="297" y="205"/>
                    <a:pt x="297" y="183"/>
                  </a:cubicBezTo>
                  <a:cubicBezTo>
                    <a:pt x="297" y="172"/>
                    <a:pt x="298" y="161"/>
                    <a:pt x="298" y="150"/>
                  </a:cubicBezTo>
                  <a:cubicBezTo>
                    <a:pt x="298" y="141"/>
                    <a:pt x="291" y="131"/>
                    <a:pt x="288" y="122"/>
                  </a:cubicBezTo>
                  <a:cubicBezTo>
                    <a:pt x="277" y="89"/>
                    <a:pt x="259" y="47"/>
                    <a:pt x="228" y="29"/>
                  </a:cubicBezTo>
                  <a:cubicBezTo>
                    <a:pt x="205" y="14"/>
                    <a:pt x="178" y="0"/>
                    <a:pt x="149" y="0"/>
                  </a:cubicBezTo>
                  <a:cubicBezTo>
                    <a:pt x="111" y="0"/>
                    <a:pt x="68" y="18"/>
                    <a:pt x="68" y="18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2"/>
                    <a:pt x="104" y="3"/>
                    <a:pt x="136" y="5"/>
                  </a:cubicBezTo>
                  <a:cubicBezTo>
                    <a:pt x="163" y="8"/>
                    <a:pt x="190" y="13"/>
                    <a:pt x="214" y="27"/>
                  </a:cubicBezTo>
                  <a:cubicBezTo>
                    <a:pt x="248" y="47"/>
                    <a:pt x="264" y="81"/>
                    <a:pt x="278" y="116"/>
                  </a:cubicBezTo>
                  <a:cubicBezTo>
                    <a:pt x="298" y="167"/>
                    <a:pt x="296" y="225"/>
                    <a:pt x="251" y="261"/>
                  </a:cubicBezTo>
                  <a:cubicBezTo>
                    <a:pt x="222" y="285"/>
                    <a:pt x="190" y="299"/>
                    <a:pt x="152" y="303"/>
                  </a:cubicBezTo>
                  <a:cubicBezTo>
                    <a:pt x="117" y="307"/>
                    <a:pt x="91" y="293"/>
                    <a:pt x="63" y="273"/>
                  </a:cubicBezTo>
                  <a:cubicBezTo>
                    <a:pt x="42" y="258"/>
                    <a:pt x="26" y="233"/>
                    <a:pt x="19" y="208"/>
                  </a:cubicBezTo>
                  <a:cubicBezTo>
                    <a:pt x="9" y="174"/>
                    <a:pt x="6" y="143"/>
                    <a:pt x="12" y="108"/>
                  </a:cubicBezTo>
                  <a:cubicBezTo>
                    <a:pt x="15" y="92"/>
                    <a:pt x="21" y="77"/>
                    <a:pt x="30" y="64"/>
                  </a:cubicBezTo>
                  <a:cubicBezTo>
                    <a:pt x="33" y="59"/>
                    <a:pt x="41" y="46"/>
                    <a:pt x="47" y="44"/>
                  </a:cubicBezTo>
                  <a:cubicBezTo>
                    <a:pt x="47" y="44"/>
                    <a:pt x="39" y="47"/>
                    <a:pt x="29" y="53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9048751" y="3295650"/>
              <a:ext cx="185738" cy="285750"/>
            </a:xfrm>
            <a:custGeom>
              <a:avLst/>
              <a:gdLst>
                <a:gd name="T0" fmla="*/ 13 w 76"/>
                <a:gd name="T1" fmla="*/ 31 h 117"/>
                <a:gd name="T2" fmla="*/ 0 w 76"/>
                <a:gd name="T3" fmla="*/ 0 h 117"/>
                <a:gd name="T4" fmla="*/ 19 w 76"/>
                <a:gd name="T5" fmla="*/ 62 h 117"/>
                <a:gd name="T6" fmla="*/ 35 w 76"/>
                <a:gd name="T7" fmla="*/ 117 h 117"/>
                <a:gd name="T8" fmla="*/ 74 w 76"/>
                <a:gd name="T9" fmla="*/ 96 h 117"/>
                <a:gd name="T10" fmla="*/ 39 w 76"/>
                <a:gd name="T11" fmla="*/ 109 h 117"/>
                <a:gd name="T12" fmla="*/ 28 w 76"/>
                <a:gd name="T13" fmla="*/ 73 h 117"/>
                <a:gd name="T14" fmla="*/ 13 w 76"/>
                <a:gd name="T15" fmla="*/ 3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117">
                  <a:moveTo>
                    <a:pt x="13" y="31"/>
                  </a:moveTo>
                  <a:cubicBezTo>
                    <a:pt x="10" y="24"/>
                    <a:pt x="7" y="4"/>
                    <a:pt x="0" y="0"/>
                  </a:cubicBezTo>
                  <a:cubicBezTo>
                    <a:pt x="4" y="21"/>
                    <a:pt x="12" y="42"/>
                    <a:pt x="19" y="62"/>
                  </a:cubicBezTo>
                  <a:cubicBezTo>
                    <a:pt x="25" y="79"/>
                    <a:pt x="30" y="100"/>
                    <a:pt x="35" y="117"/>
                  </a:cubicBezTo>
                  <a:cubicBezTo>
                    <a:pt x="40" y="114"/>
                    <a:pt x="76" y="105"/>
                    <a:pt x="74" y="96"/>
                  </a:cubicBezTo>
                  <a:cubicBezTo>
                    <a:pt x="63" y="100"/>
                    <a:pt x="51" y="109"/>
                    <a:pt x="39" y="109"/>
                  </a:cubicBezTo>
                  <a:cubicBezTo>
                    <a:pt x="38" y="109"/>
                    <a:pt x="29" y="76"/>
                    <a:pt x="28" y="73"/>
                  </a:cubicBezTo>
                  <a:cubicBezTo>
                    <a:pt x="23" y="59"/>
                    <a:pt x="17" y="44"/>
                    <a:pt x="13" y="31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8812213" y="3030538"/>
              <a:ext cx="217488" cy="146050"/>
            </a:xfrm>
            <a:custGeom>
              <a:avLst/>
              <a:gdLst>
                <a:gd name="T0" fmla="*/ 25 w 89"/>
                <a:gd name="T1" fmla="*/ 26 h 60"/>
                <a:gd name="T2" fmla="*/ 0 w 89"/>
                <a:gd name="T3" fmla="*/ 60 h 60"/>
                <a:gd name="T4" fmla="*/ 27 w 89"/>
                <a:gd name="T5" fmla="*/ 30 h 60"/>
                <a:gd name="T6" fmla="*/ 89 w 89"/>
                <a:gd name="T7" fmla="*/ 0 h 60"/>
                <a:gd name="T8" fmla="*/ 58 w 89"/>
                <a:gd name="T9" fmla="*/ 4 h 60"/>
                <a:gd name="T10" fmla="*/ 37 w 89"/>
                <a:gd name="T11" fmla="*/ 17 h 60"/>
                <a:gd name="T12" fmla="*/ 25 w 89"/>
                <a:gd name="T13" fmla="*/ 2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60">
                  <a:moveTo>
                    <a:pt x="25" y="26"/>
                  </a:moveTo>
                  <a:cubicBezTo>
                    <a:pt x="12" y="34"/>
                    <a:pt x="0" y="42"/>
                    <a:pt x="0" y="60"/>
                  </a:cubicBezTo>
                  <a:cubicBezTo>
                    <a:pt x="9" y="50"/>
                    <a:pt x="16" y="38"/>
                    <a:pt x="27" y="30"/>
                  </a:cubicBezTo>
                  <a:cubicBezTo>
                    <a:pt x="46" y="16"/>
                    <a:pt x="68" y="9"/>
                    <a:pt x="89" y="0"/>
                  </a:cubicBezTo>
                  <a:cubicBezTo>
                    <a:pt x="81" y="4"/>
                    <a:pt x="67" y="1"/>
                    <a:pt x="58" y="4"/>
                  </a:cubicBezTo>
                  <a:cubicBezTo>
                    <a:pt x="50" y="7"/>
                    <a:pt x="44" y="12"/>
                    <a:pt x="37" y="17"/>
                  </a:cubicBezTo>
                  <a:cubicBezTo>
                    <a:pt x="33" y="20"/>
                    <a:pt x="29" y="23"/>
                    <a:pt x="25" y="26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8836026" y="3403600"/>
              <a:ext cx="131763" cy="60325"/>
            </a:xfrm>
            <a:custGeom>
              <a:avLst/>
              <a:gdLst>
                <a:gd name="T0" fmla="*/ 15 w 54"/>
                <a:gd name="T1" fmla="*/ 16 h 25"/>
                <a:gd name="T2" fmla="*/ 27 w 54"/>
                <a:gd name="T3" fmla="*/ 13 h 25"/>
                <a:gd name="T4" fmla="*/ 54 w 54"/>
                <a:gd name="T5" fmla="*/ 0 h 25"/>
                <a:gd name="T6" fmla="*/ 28 w 54"/>
                <a:gd name="T7" fmla="*/ 22 h 25"/>
                <a:gd name="T8" fmla="*/ 0 w 54"/>
                <a:gd name="T9" fmla="*/ 16 h 25"/>
                <a:gd name="T10" fmla="*/ 12 w 54"/>
                <a:gd name="T11" fmla="*/ 16 h 25"/>
                <a:gd name="T12" fmla="*/ 15 w 54"/>
                <a:gd name="T13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25">
                  <a:moveTo>
                    <a:pt x="15" y="16"/>
                  </a:moveTo>
                  <a:cubicBezTo>
                    <a:pt x="19" y="15"/>
                    <a:pt x="23" y="14"/>
                    <a:pt x="27" y="13"/>
                  </a:cubicBezTo>
                  <a:cubicBezTo>
                    <a:pt x="37" y="10"/>
                    <a:pt x="46" y="5"/>
                    <a:pt x="54" y="0"/>
                  </a:cubicBezTo>
                  <a:cubicBezTo>
                    <a:pt x="51" y="12"/>
                    <a:pt x="40" y="19"/>
                    <a:pt x="28" y="22"/>
                  </a:cubicBezTo>
                  <a:cubicBezTo>
                    <a:pt x="19" y="24"/>
                    <a:pt x="6" y="25"/>
                    <a:pt x="0" y="16"/>
                  </a:cubicBezTo>
                  <a:cubicBezTo>
                    <a:pt x="0" y="17"/>
                    <a:pt x="11" y="16"/>
                    <a:pt x="12" y="16"/>
                  </a:cubicBezTo>
                  <a:cubicBezTo>
                    <a:pt x="13" y="16"/>
                    <a:pt x="14" y="16"/>
                    <a:pt x="15" y="16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9234488" y="3263900"/>
              <a:ext cx="123825" cy="66675"/>
            </a:xfrm>
            <a:custGeom>
              <a:avLst/>
              <a:gdLst>
                <a:gd name="T0" fmla="*/ 15 w 51"/>
                <a:gd name="T1" fmla="*/ 17 h 27"/>
                <a:gd name="T2" fmla="*/ 26 w 51"/>
                <a:gd name="T3" fmla="*/ 14 h 27"/>
                <a:gd name="T4" fmla="*/ 47 w 51"/>
                <a:gd name="T5" fmla="*/ 0 h 27"/>
                <a:gd name="T6" fmla="*/ 27 w 51"/>
                <a:gd name="T7" fmla="*/ 22 h 27"/>
                <a:gd name="T8" fmla="*/ 0 w 51"/>
                <a:gd name="T9" fmla="*/ 19 h 27"/>
                <a:gd name="T10" fmla="*/ 13 w 51"/>
                <a:gd name="T11" fmla="*/ 18 h 27"/>
                <a:gd name="T12" fmla="*/ 15 w 51"/>
                <a:gd name="T13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7">
                  <a:moveTo>
                    <a:pt x="15" y="17"/>
                  </a:moveTo>
                  <a:cubicBezTo>
                    <a:pt x="19" y="16"/>
                    <a:pt x="23" y="15"/>
                    <a:pt x="26" y="14"/>
                  </a:cubicBezTo>
                  <a:cubicBezTo>
                    <a:pt x="34" y="10"/>
                    <a:pt x="41" y="6"/>
                    <a:pt x="47" y="0"/>
                  </a:cubicBezTo>
                  <a:cubicBezTo>
                    <a:pt x="51" y="8"/>
                    <a:pt x="32" y="20"/>
                    <a:pt x="27" y="22"/>
                  </a:cubicBezTo>
                  <a:cubicBezTo>
                    <a:pt x="20" y="25"/>
                    <a:pt x="5" y="27"/>
                    <a:pt x="0" y="19"/>
                  </a:cubicBezTo>
                  <a:cubicBezTo>
                    <a:pt x="4" y="20"/>
                    <a:pt x="9" y="19"/>
                    <a:pt x="13" y="18"/>
                  </a:cubicBezTo>
                  <a:cubicBezTo>
                    <a:pt x="13" y="17"/>
                    <a:pt x="14" y="17"/>
                    <a:pt x="15" y="17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8667751" y="3436938"/>
              <a:ext cx="166688" cy="220662"/>
            </a:xfrm>
            <a:custGeom>
              <a:avLst/>
              <a:gdLst>
                <a:gd name="T0" fmla="*/ 9 w 68"/>
                <a:gd name="T1" fmla="*/ 27 h 90"/>
                <a:gd name="T2" fmla="*/ 25 w 68"/>
                <a:gd name="T3" fmla="*/ 16 h 90"/>
                <a:gd name="T4" fmla="*/ 38 w 68"/>
                <a:gd name="T5" fmla="*/ 11 h 90"/>
                <a:gd name="T6" fmla="*/ 3 w 68"/>
                <a:gd name="T7" fmla="*/ 23 h 90"/>
                <a:gd name="T8" fmla="*/ 14 w 68"/>
                <a:gd name="T9" fmla="*/ 53 h 90"/>
                <a:gd name="T10" fmla="*/ 26 w 68"/>
                <a:gd name="T11" fmla="*/ 62 h 90"/>
                <a:gd name="T12" fmla="*/ 34 w 68"/>
                <a:gd name="T13" fmla="*/ 75 h 90"/>
                <a:gd name="T14" fmla="*/ 54 w 68"/>
                <a:gd name="T15" fmla="*/ 88 h 90"/>
                <a:gd name="T16" fmla="*/ 66 w 68"/>
                <a:gd name="T17" fmla="*/ 83 h 90"/>
                <a:gd name="T18" fmla="*/ 68 w 68"/>
                <a:gd name="T19" fmla="*/ 79 h 90"/>
                <a:gd name="T20" fmla="*/ 67 w 68"/>
                <a:gd name="T21" fmla="*/ 75 h 90"/>
                <a:gd name="T22" fmla="*/ 36 w 68"/>
                <a:gd name="T23" fmla="*/ 70 h 90"/>
                <a:gd name="T24" fmla="*/ 17 w 68"/>
                <a:gd name="T25" fmla="*/ 51 h 90"/>
                <a:gd name="T26" fmla="*/ 9 w 68"/>
                <a:gd name="T27" fmla="*/ 2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90">
                  <a:moveTo>
                    <a:pt x="9" y="27"/>
                  </a:moveTo>
                  <a:cubicBezTo>
                    <a:pt x="11" y="21"/>
                    <a:pt x="19" y="17"/>
                    <a:pt x="25" y="16"/>
                  </a:cubicBezTo>
                  <a:cubicBezTo>
                    <a:pt x="29" y="16"/>
                    <a:pt x="45" y="20"/>
                    <a:pt x="38" y="11"/>
                  </a:cubicBezTo>
                  <a:cubicBezTo>
                    <a:pt x="28" y="0"/>
                    <a:pt x="6" y="10"/>
                    <a:pt x="3" y="23"/>
                  </a:cubicBezTo>
                  <a:cubicBezTo>
                    <a:pt x="0" y="34"/>
                    <a:pt x="7" y="45"/>
                    <a:pt x="14" y="53"/>
                  </a:cubicBezTo>
                  <a:cubicBezTo>
                    <a:pt x="18" y="57"/>
                    <a:pt x="23" y="59"/>
                    <a:pt x="26" y="62"/>
                  </a:cubicBezTo>
                  <a:cubicBezTo>
                    <a:pt x="30" y="66"/>
                    <a:pt x="31" y="71"/>
                    <a:pt x="34" y="75"/>
                  </a:cubicBezTo>
                  <a:cubicBezTo>
                    <a:pt x="39" y="83"/>
                    <a:pt x="44" y="90"/>
                    <a:pt x="54" y="88"/>
                  </a:cubicBezTo>
                  <a:cubicBezTo>
                    <a:pt x="58" y="87"/>
                    <a:pt x="63" y="86"/>
                    <a:pt x="66" y="83"/>
                  </a:cubicBezTo>
                  <a:cubicBezTo>
                    <a:pt x="67" y="82"/>
                    <a:pt x="68" y="81"/>
                    <a:pt x="68" y="79"/>
                  </a:cubicBezTo>
                  <a:cubicBezTo>
                    <a:pt x="68" y="79"/>
                    <a:pt x="68" y="75"/>
                    <a:pt x="67" y="75"/>
                  </a:cubicBezTo>
                  <a:cubicBezTo>
                    <a:pt x="55" y="83"/>
                    <a:pt x="45" y="81"/>
                    <a:pt x="36" y="70"/>
                  </a:cubicBezTo>
                  <a:cubicBezTo>
                    <a:pt x="31" y="63"/>
                    <a:pt x="23" y="58"/>
                    <a:pt x="17" y="51"/>
                  </a:cubicBezTo>
                  <a:cubicBezTo>
                    <a:pt x="13" y="46"/>
                    <a:pt x="7" y="35"/>
                    <a:pt x="9" y="27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9031288" y="3517900"/>
              <a:ext cx="285750" cy="161925"/>
            </a:xfrm>
            <a:custGeom>
              <a:avLst/>
              <a:gdLst>
                <a:gd name="T0" fmla="*/ 66 w 117"/>
                <a:gd name="T1" fmla="*/ 52 h 66"/>
                <a:gd name="T2" fmla="*/ 46 w 117"/>
                <a:gd name="T3" fmla="*/ 55 h 66"/>
                <a:gd name="T4" fmla="*/ 24 w 117"/>
                <a:gd name="T5" fmla="*/ 51 h 66"/>
                <a:gd name="T6" fmla="*/ 0 w 117"/>
                <a:gd name="T7" fmla="*/ 41 h 66"/>
                <a:gd name="T8" fmla="*/ 80 w 117"/>
                <a:gd name="T9" fmla="*/ 52 h 66"/>
                <a:gd name="T10" fmla="*/ 108 w 117"/>
                <a:gd name="T11" fmla="*/ 29 h 66"/>
                <a:gd name="T12" fmla="*/ 115 w 117"/>
                <a:gd name="T13" fmla="*/ 16 h 66"/>
                <a:gd name="T14" fmla="*/ 117 w 117"/>
                <a:gd name="T15" fmla="*/ 7 h 66"/>
                <a:gd name="T16" fmla="*/ 116 w 117"/>
                <a:gd name="T17" fmla="*/ 0 h 66"/>
                <a:gd name="T18" fmla="*/ 109 w 117"/>
                <a:gd name="T19" fmla="*/ 17 h 66"/>
                <a:gd name="T20" fmla="*/ 99 w 117"/>
                <a:gd name="T21" fmla="*/ 31 h 66"/>
                <a:gd name="T22" fmla="*/ 66 w 117"/>
                <a:gd name="T23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66">
                  <a:moveTo>
                    <a:pt x="66" y="52"/>
                  </a:moveTo>
                  <a:cubicBezTo>
                    <a:pt x="60" y="53"/>
                    <a:pt x="53" y="54"/>
                    <a:pt x="46" y="55"/>
                  </a:cubicBezTo>
                  <a:cubicBezTo>
                    <a:pt x="38" y="55"/>
                    <a:pt x="31" y="54"/>
                    <a:pt x="24" y="51"/>
                  </a:cubicBezTo>
                  <a:cubicBezTo>
                    <a:pt x="16" y="48"/>
                    <a:pt x="9" y="43"/>
                    <a:pt x="0" y="41"/>
                  </a:cubicBezTo>
                  <a:cubicBezTo>
                    <a:pt x="17" y="66"/>
                    <a:pt x="56" y="64"/>
                    <a:pt x="80" y="52"/>
                  </a:cubicBezTo>
                  <a:cubicBezTo>
                    <a:pt x="91" y="47"/>
                    <a:pt x="101" y="39"/>
                    <a:pt x="108" y="29"/>
                  </a:cubicBezTo>
                  <a:cubicBezTo>
                    <a:pt x="111" y="25"/>
                    <a:pt x="113" y="20"/>
                    <a:pt x="115" y="16"/>
                  </a:cubicBezTo>
                  <a:cubicBezTo>
                    <a:pt x="116" y="13"/>
                    <a:pt x="117" y="10"/>
                    <a:pt x="117" y="7"/>
                  </a:cubicBezTo>
                  <a:cubicBezTo>
                    <a:pt x="117" y="6"/>
                    <a:pt x="116" y="0"/>
                    <a:pt x="116" y="0"/>
                  </a:cubicBezTo>
                  <a:cubicBezTo>
                    <a:pt x="112" y="4"/>
                    <a:pt x="111" y="12"/>
                    <a:pt x="109" y="17"/>
                  </a:cubicBezTo>
                  <a:cubicBezTo>
                    <a:pt x="107" y="23"/>
                    <a:pt x="103" y="26"/>
                    <a:pt x="99" y="31"/>
                  </a:cubicBezTo>
                  <a:cubicBezTo>
                    <a:pt x="91" y="41"/>
                    <a:pt x="79" y="48"/>
                    <a:pt x="66" y="52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8734426" y="3503613"/>
              <a:ext cx="85725" cy="95250"/>
            </a:xfrm>
            <a:custGeom>
              <a:avLst/>
              <a:gdLst>
                <a:gd name="T0" fmla="*/ 17 w 35"/>
                <a:gd name="T1" fmla="*/ 7 h 39"/>
                <a:gd name="T2" fmla="*/ 2 w 35"/>
                <a:gd name="T3" fmla="*/ 15 h 39"/>
                <a:gd name="T4" fmla="*/ 16 w 35"/>
                <a:gd name="T5" fmla="*/ 29 h 39"/>
                <a:gd name="T6" fmla="*/ 25 w 35"/>
                <a:gd name="T7" fmla="*/ 37 h 39"/>
                <a:gd name="T8" fmla="*/ 30 w 35"/>
                <a:gd name="T9" fmla="*/ 34 h 39"/>
                <a:gd name="T10" fmla="*/ 22 w 35"/>
                <a:gd name="T11" fmla="*/ 30 h 39"/>
                <a:gd name="T12" fmla="*/ 14 w 35"/>
                <a:gd name="T13" fmla="*/ 24 h 39"/>
                <a:gd name="T14" fmla="*/ 5 w 35"/>
                <a:gd name="T15" fmla="*/ 11 h 39"/>
                <a:gd name="T16" fmla="*/ 21 w 35"/>
                <a:gd name="T1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9">
                  <a:moveTo>
                    <a:pt x="17" y="7"/>
                  </a:moveTo>
                  <a:cubicBezTo>
                    <a:pt x="12" y="0"/>
                    <a:pt x="0" y="6"/>
                    <a:pt x="2" y="15"/>
                  </a:cubicBezTo>
                  <a:cubicBezTo>
                    <a:pt x="4" y="21"/>
                    <a:pt x="12" y="25"/>
                    <a:pt x="16" y="29"/>
                  </a:cubicBezTo>
                  <a:cubicBezTo>
                    <a:pt x="20" y="31"/>
                    <a:pt x="22" y="34"/>
                    <a:pt x="25" y="37"/>
                  </a:cubicBezTo>
                  <a:cubicBezTo>
                    <a:pt x="29" y="39"/>
                    <a:pt x="35" y="37"/>
                    <a:pt x="30" y="34"/>
                  </a:cubicBezTo>
                  <a:cubicBezTo>
                    <a:pt x="27" y="32"/>
                    <a:pt x="24" y="33"/>
                    <a:pt x="22" y="30"/>
                  </a:cubicBezTo>
                  <a:cubicBezTo>
                    <a:pt x="18" y="26"/>
                    <a:pt x="18" y="25"/>
                    <a:pt x="14" y="24"/>
                  </a:cubicBezTo>
                  <a:cubicBezTo>
                    <a:pt x="9" y="22"/>
                    <a:pt x="2" y="17"/>
                    <a:pt x="5" y="11"/>
                  </a:cubicBezTo>
                  <a:cubicBezTo>
                    <a:pt x="7" y="5"/>
                    <a:pt x="18" y="7"/>
                    <a:pt x="21" y="12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9444038" y="3273425"/>
              <a:ext cx="46038" cy="122237"/>
            </a:xfrm>
            <a:custGeom>
              <a:avLst/>
              <a:gdLst>
                <a:gd name="T0" fmla="*/ 0 w 19"/>
                <a:gd name="T1" fmla="*/ 9 h 50"/>
                <a:gd name="T2" fmla="*/ 14 w 19"/>
                <a:gd name="T3" fmla="*/ 5 h 50"/>
                <a:gd name="T4" fmla="*/ 15 w 19"/>
                <a:gd name="T5" fmla="*/ 20 h 50"/>
                <a:gd name="T6" fmla="*/ 19 w 19"/>
                <a:gd name="T7" fmla="*/ 37 h 50"/>
                <a:gd name="T8" fmla="*/ 9 w 19"/>
                <a:gd name="T9" fmla="*/ 49 h 50"/>
                <a:gd name="T10" fmla="*/ 16 w 19"/>
                <a:gd name="T11" fmla="*/ 38 h 50"/>
                <a:gd name="T12" fmla="*/ 11 w 19"/>
                <a:gd name="T13" fmla="*/ 25 h 50"/>
                <a:gd name="T14" fmla="*/ 12 w 19"/>
                <a:gd name="T15" fmla="*/ 10 h 50"/>
                <a:gd name="T16" fmla="*/ 2 w 19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50">
                  <a:moveTo>
                    <a:pt x="0" y="9"/>
                  </a:moveTo>
                  <a:cubicBezTo>
                    <a:pt x="0" y="3"/>
                    <a:pt x="10" y="0"/>
                    <a:pt x="14" y="5"/>
                  </a:cubicBezTo>
                  <a:cubicBezTo>
                    <a:pt x="18" y="9"/>
                    <a:pt x="15" y="16"/>
                    <a:pt x="15" y="20"/>
                  </a:cubicBezTo>
                  <a:cubicBezTo>
                    <a:pt x="15" y="26"/>
                    <a:pt x="19" y="31"/>
                    <a:pt x="19" y="37"/>
                  </a:cubicBezTo>
                  <a:cubicBezTo>
                    <a:pt x="19" y="42"/>
                    <a:pt x="16" y="50"/>
                    <a:pt x="9" y="49"/>
                  </a:cubicBezTo>
                  <a:cubicBezTo>
                    <a:pt x="11" y="44"/>
                    <a:pt x="16" y="44"/>
                    <a:pt x="16" y="38"/>
                  </a:cubicBezTo>
                  <a:cubicBezTo>
                    <a:pt x="16" y="32"/>
                    <a:pt x="12" y="30"/>
                    <a:pt x="11" y="25"/>
                  </a:cubicBezTo>
                  <a:cubicBezTo>
                    <a:pt x="9" y="20"/>
                    <a:pt x="14" y="15"/>
                    <a:pt x="12" y="10"/>
                  </a:cubicBezTo>
                  <a:cubicBezTo>
                    <a:pt x="10" y="2"/>
                    <a:pt x="3" y="9"/>
                    <a:pt x="2" y="14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8963026" y="3921125"/>
              <a:ext cx="58738" cy="134937"/>
            </a:xfrm>
            <a:custGeom>
              <a:avLst/>
              <a:gdLst>
                <a:gd name="T0" fmla="*/ 0 w 24"/>
                <a:gd name="T1" fmla="*/ 55 h 55"/>
                <a:gd name="T2" fmla="*/ 9 w 24"/>
                <a:gd name="T3" fmla="*/ 27 h 55"/>
                <a:gd name="T4" fmla="*/ 17 w 24"/>
                <a:gd name="T5" fmla="*/ 0 h 55"/>
                <a:gd name="T6" fmla="*/ 15 w 24"/>
                <a:gd name="T7" fmla="*/ 22 h 55"/>
                <a:gd name="T8" fmla="*/ 6 w 24"/>
                <a:gd name="T9" fmla="*/ 5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5">
                  <a:moveTo>
                    <a:pt x="0" y="55"/>
                  </a:moveTo>
                  <a:cubicBezTo>
                    <a:pt x="1" y="45"/>
                    <a:pt x="5" y="36"/>
                    <a:pt x="9" y="27"/>
                  </a:cubicBezTo>
                  <a:cubicBezTo>
                    <a:pt x="11" y="19"/>
                    <a:pt x="12" y="6"/>
                    <a:pt x="17" y="0"/>
                  </a:cubicBezTo>
                  <a:cubicBezTo>
                    <a:pt x="24" y="5"/>
                    <a:pt x="16" y="16"/>
                    <a:pt x="15" y="22"/>
                  </a:cubicBezTo>
                  <a:cubicBezTo>
                    <a:pt x="12" y="32"/>
                    <a:pt x="11" y="42"/>
                    <a:pt x="6" y="51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9048751" y="3757613"/>
              <a:ext cx="55563" cy="161925"/>
            </a:xfrm>
            <a:custGeom>
              <a:avLst/>
              <a:gdLst>
                <a:gd name="T0" fmla="*/ 2 w 23"/>
                <a:gd name="T1" fmla="*/ 0 h 66"/>
                <a:gd name="T2" fmla="*/ 9 w 23"/>
                <a:gd name="T3" fmla="*/ 44 h 66"/>
                <a:gd name="T4" fmla="*/ 23 w 23"/>
                <a:gd name="T5" fmla="*/ 66 h 66"/>
                <a:gd name="T6" fmla="*/ 9 w 23"/>
                <a:gd name="T7" fmla="*/ 31 h 66"/>
                <a:gd name="T8" fmla="*/ 4 w 2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6">
                  <a:moveTo>
                    <a:pt x="2" y="0"/>
                  </a:moveTo>
                  <a:cubicBezTo>
                    <a:pt x="0" y="16"/>
                    <a:pt x="4" y="30"/>
                    <a:pt x="9" y="44"/>
                  </a:cubicBezTo>
                  <a:cubicBezTo>
                    <a:pt x="13" y="53"/>
                    <a:pt x="18" y="58"/>
                    <a:pt x="23" y="66"/>
                  </a:cubicBezTo>
                  <a:cubicBezTo>
                    <a:pt x="18" y="54"/>
                    <a:pt x="12" y="43"/>
                    <a:pt x="9" y="31"/>
                  </a:cubicBezTo>
                  <a:cubicBezTo>
                    <a:pt x="7" y="21"/>
                    <a:pt x="5" y="10"/>
                    <a:pt x="4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9326563" y="34480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9112251" y="3729038"/>
              <a:ext cx="101600" cy="292100"/>
            </a:xfrm>
            <a:custGeom>
              <a:avLst/>
              <a:gdLst>
                <a:gd name="T0" fmla="*/ 18 w 42"/>
                <a:gd name="T1" fmla="*/ 9 h 120"/>
                <a:gd name="T2" fmla="*/ 12 w 42"/>
                <a:gd name="T3" fmla="*/ 2 h 120"/>
                <a:gd name="T4" fmla="*/ 10 w 42"/>
                <a:gd name="T5" fmla="*/ 13 h 120"/>
                <a:gd name="T6" fmla="*/ 4 w 42"/>
                <a:gd name="T7" fmla="*/ 14 h 120"/>
                <a:gd name="T8" fmla="*/ 5 w 42"/>
                <a:gd name="T9" fmla="*/ 30 h 120"/>
                <a:gd name="T10" fmla="*/ 7 w 42"/>
                <a:gd name="T11" fmla="*/ 47 h 120"/>
                <a:gd name="T12" fmla="*/ 6 w 42"/>
                <a:gd name="T13" fmla="*/ 80 h 120"/>
                <a:gd name="T14" fmla="*/ 2 w 42"/>
                <a:gd name="T15" fmla="*/ 87 h 120"/>
                <a:gd name="T16" fmla="*/ 6 w 42"/>
                <a:gd name="T17" fmla="*/ 110 h 120"/>
                <a:gd name="T18" fmla="*/ 10 w 42"/>
                <a:gd name="T19" fmla="*/ 119 h 120"/>
                <a:gd name="T20" fmla="*/ 21 w 42"/>
                <a:gd name="T21" fmla="*/ 118 h 120"/>
                <a:gd name="T22" fmla="*/ 41 w 42"/>
                <a:gd name="T23" fmla="*/ 99 h 120"/>
                <a:gd name="T24" fmla="*/ 38 w 42"/>
                <a:gd name="T25" fmla="*/ 69 h 120"/>
                <a:gd name="T26" fmla="*/ 37 w 42"/>
                <a:gd name="T27" fmla="*/ 33 h 120"/>
                <a:gd name="T28" fmla="*/ 34 w 42"/>
                <a:gd name="T29" fmla="*/ 13 h 120"/>
                <a:gd name="T30" fmla="*/ 27 w 42"/>
                <a:gd name="T31" fmla="*/ 14 h 120"/>
                <a:gd name="T32" fmla="*/ 23 w 42"/>
                <a:gd name="T33" fmla="*/ 3 h 120"/>
                <a:gd name="T34" fmla="*/ 18 w 42"/>
                <a:gd name="T35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120">
                  <a:moveTo>
                    <a:pt x="18" y="9"/>
                  </a:moveTo>
                  <a:cubicBezTo>
                    <a:pt x="18" y="6"/>
                    <a:pt x="16" y="0"/>
                    <a:pt x="12" y="2"/>
                  </a:cubicBezTo>
                  <a:cubicBezTo>
                    <a:pt x="9" y="4"/>
                    <a:pt x="10" y="11"/>
                    <a:pt x="10" y="13"/>
                  </a:cubicBezTo>
                  <a:cubicBezTo>
                    <a:pt x="9" y="7"/>
                    <a:pt x="5" y="11"/>
                    <a:pt x="4" y="14"/>
                  </a:cubicBezTo>
                  <a:cubicBezTo>
                    <a:pt x="2" y="20"/>
                    <a:pt x="4" y="24"/>
                    <a:pt x="5" y="30"/>
                  </a:cubicBezTo>
                  <a:cubicBezTo>
                    <a:pt x="6" y="35"/>
                    <a:pt x="6" y="41"/>
                    <a:pt x="7" y="47"/>
                  </a:cubicBezTo>
                  <a:cubicBezTo>
                    <a:pt x="8" y="58"/>
                    <a:pt x="10" y="70"/>
                    <a:pt x="6" y="80"/>
                  </a:cubicBezTo>
                  <a:cubicBezTo>
                    <a:pt x="5" y="83"/>
                    <a:pt x="4" y="85"/>
                    <a:pt x="2" y="87"/>
                  </a:cubicBezTo>
                  <a:cubicBezTo>
                    <a:pt x="0" y="90"/>
                    <a:pt x="5" y="106"/>
                    <a:pt x="6" y="110"/>
                  </a:cubicBezTo>
                  <a:cubicBezTo>
                    <a:pt x="7" y="112"/>
                    <a:pt x="8" y="117"/>
                    <a:pt x="10" y="119"/>
                  </a:cubicBezTo>
                  <a:cubicBezTo>
                    <a:pt x="13" y="120"/>
                    <a:pt x="18" y="118"/>
                    <a:pt x="21" y="118"/>
                  </a:cubicBezTo>
                  <a:cubicBezTo>
                    <a:pt x="32" y="116"/>
                    <a:pt x="40" y="112"/>
                    <a:pt x="41" y="99"/>
                  </a:cubicBezTo>
                  <a:cubicBezTo>
                    <a:pt x="42" y="90"/>
                    <a:pt x="39" y="79"/>
                    <a:pt x="38" y="69"/>
                  </a:cubicBezTo>
                  <a:cubicBezTo>
                    <a:pt x="36" y="57"/>
                    <a:pt x="39" y="45"/>
                    <a:pt x="37" y="33"/>
                  </a:cubicBezTo>
                  <a:cubicBezTo>
                    <a:pt x="35" y="26"/>
                    <a:pt x="36" y="19"/>
                    <a:pt x="34" y="13"/>
                  </a:cubicBezTo>
                  <a:cubicBezTo>
                    <a:pt x="33" y="7"/>
                    <a:pt x="28" y="9"/>
                    <a:pt x="27" y="14"/>
                  </a:cubicBezTo>
                  <a:cubicBezTo>
                    <a:pt x="27" y="11"/>
                    <a:pt x="26" y="4"/>
                    <a:pt x="23" y="3"/>
                  </a:cubicBezTo>
                  <a:cubicBezTo>
                    <a:pt x="20" y="1"/>
                    <a:pt x="18" y="6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9093201" y="3725863"/>
              <a:ext cx="133350" cy="295275"/>
            </a:xfrm>
            <a:custGeom>
              <a:avLst/>
              <a:gdLst>
                <a:gd name="T0" fmla="*/ 47 w 55"/>
                <a:gd name="T1" fmla="*/ 66 h 121"/>
                <a:gd name="T2" fmla="*/ 47 w 55"/>
                <a:gd name="T3" fmla="*/ 71 h 121"/>
                <a:gd name="T4" fmla="*/ 48 w 55"/>
                <a:gd name="T5" fmla="*/ 80 h 121"/>
                <a:gd name="T6" fmla="*/ 47 w 55"/>
                <a:gd name="T7" fmla="*/ 111 h 121"/>
                <a:gd name="T8" fmla="*/ 35 w 55"/>
                <a:gd name="T9" fmla="*/ 119 h 121"/>
                <a:gd name="T10" fmla="*/ 25 w 55"/>
                <a:gd name="T11" fmla="*/ 121 h 121"/>
                <a:gd name="T12" fmla="*/ 22 w 55"/>
                <a:gd name="T13" fmla="*/ 119 h 121"/>
                <a:gd name="T14" fmla="*/ 24 w 55"/>
                <a:gd name="T15" fmla="*/ 116 h 121"/>
                <a:gd name="T16" fmla="*/ 30 w 55"/>
                <a:gd name="T17" fmla="*/ 116 h 121"/>
                <a:gd name="T18" fmla="*/ 37 w 55"/>
                <a:gd name="T19" fmla="*/ 114 h 121"/>
                <a:gd name="T20" fmla="*/ 46 w 55"/>
                <a:gd name="T21" fmla="*/ 102 h 121"/>
                <a:gd name="T22" fmla="*/ 46 w 55"/>
                <a:gd name="T23" fmla="*/ 84 h 121"/>
                <a:gd name="T24" fmla="*/ 45 w 55"/>
                <a:gd name="T25" fmla="*/ 75 h 121"/>
                <a:gd name="T26" fmla="*/ 44 w 55"/>
                <a:gd name="T27" fmla="*/ 50 h 121"/>
                <a:gd name="T28" fmla="*/ 42 w 55"/>
                <a:gd name="T29" fmla="*/ 23 h 121"/>
                <a:gd name="T30" fmla="*/ 37 w 55"/>
                <a:gd name="T31" fmla="*/ 14 h 121"/>
                <a:gd name="T32" fmla="*/ 34 w 55"/>
                <a:gd name="T33" fmla="*/ 14 h 121"/>
                <a:gd name="T34" fmla="*/ 33 w 55"/>
                <a:gd name="T35" fmla="*/ 19 h 121"/>
                <a:gd name="T36" fmla="*/ 30 w 55"/>
                <a:gd name="T37" fmla="*/ 5 h 121"/>
                <a:gd name="T38" fmla="*/ 26 w 55"/>
                <a:gd name="T39" fmla="*/ 9 h 121"/>
                <a:gd name="T40" fmla="*/ 25 w 55"/>
                <a:gd name="T41" fmla="*/ 16 h 121"/>
                <a:gd name="T42" fmla="*/ 20 w 55"/>
                <a:gd name="T43" fmla="*/ 8 h 121"/>
                <a:gd name="T44" fmla="*/ 19 w 55"/>
                <a:gd name="T45" fmla="*/ 18 h 121"/>
                <a:gd name="T46" fmla="*/ 14 w 55"/>
                <a:gd name="T47" fmla="*/ 14 h 121"/>
                <a:gd name="T48" fmla="*/ 13 w 55"/>
                <a:gd name="T49" fmla="*/ 21 h 121"/>
                <a:gd name="T50" fmla="*/ 14 w 55"/>
                <a:gd name="T51" fmla="*/ 29 h 121"/>
                <a:gd name="T52" fmla="*/ 15 w 55"/>
                <a:gd name="T53" fmla="*/ 56 h 121"/>
                <a:gd name="T54" fmla="*/ 17 w 55"/>
                <a:gd name="T55" fmla="*/ 78 h 121"/>
                <a:gd name="T56" fmla="*/ 15 w 55"/>
                <a:gd name="T57" fmla="*/ 87 h 121"/>
                <a:gd name="T58" fmla="*/ 10 w 55"/>
                <a:gd name="T59" fmla="*/ 95 h 121"/>
                <a:gd name="T60" fmla="*/ 11 w 55"/>
                <a:gd name="T61" fmla="*/ 79 h 121"/>
                <a:gd name="T62" fmla="*/ 12 w 55"/>
                <a:gd name="T63" fmla="*/ 47 h 121"/>
                <a:gd name="T64" fmla="*/ 10 w 55"/>
                <a:gd name="T65" fmla="*/ 24 h 121"/>
                <a:gd name="T66" fmla="*/ 11 w 55"/>
                <a:gd name="T67" fmla="*/ 12 h 121"/>
                <a:gd name="T68" fmla="*/ 14 w 55"/>
                <a:gd name="T69" fmla="*/ 8 h 121"/>
                <a:gd name="T70" fmla="*/ 18 w 55"/>
                <a:gd name="T71" fmla="*/ 12 h 121"/>
                <a:gd name="T72" fmla="*/ 22 w 55"/>
                <a:gd name="T73" fmla="*/ 3 h 121"/>
                <a:gd name="T74" fmla="*/ 25 w 55"/>
                <a:gd name="T75" fmla="*/ 10 h 121"/>
                <a:gd name="T76" fmla="*/ 26 w 55"/>
                <a:gd name="T77" fmla="*/ 4 h 121"/>
                <a:gd name="T78" fmla="*/ 32 w 55"/>
                <a:gd name="T79" fmla="*/ 4 h 121"/>
                <a:gd name="T80" fmla="*/ 34 w 55"/>
                <a:gd name="T81" fmla="*/ 11 h 121"/>
                <a:gd name="T82" fmla="*/ 39 w 55"/>
                <a:gd name="T83" fmla="*/ 10 h 121"/>
                <a:gd name="T84" fmla="*/ 43 w 55"/>
                <a:gd name="T85" fmla="*/ 18 h 121"/>
                <a:gd name="T86" fmla="*/ 43 w 55"/>
                <a:gd name="T87" fmla="*/ 24 h 121"/>
                <a:gd name="T88" fmla="*/ 45 w 55"/>
                <a:gd name="T89" fmla="*/ 33 h 121"/>
                <a:gd name="T90" fmla="*/ 47 w 55"/>
                <a:gd name="T91" fmla="*/ 58 h 121"/>
                <a:gd name="T92" fmla="*/ 47 w 55"/>
                <a:gd name="T93" fmla="*/ 6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5" h="121">
                  <a:moveTo>
                    <a:pt x="47" y="66"/>
                  </a:moveTo>
                  <a:cubicBezTo>
                    <a:pt x="47" y="68"/>
                    <a:pt x="47" y="69"/>
                    <a:pt x="47" y="71"/>
                  </a:cubicBezTo>
                  <a:cubicBezTo>
                    <a:pt x="47" y="74"/>
                    <a:pt x="47" y="76"/>
                    <a:pt x="48" y="80"/>
                  </a:cubicBezTo>
                  <a:cubicBezTo>
                    <a:pt x="50" y="90"/>
                    <a:pt x="55" y="102"/>
                    <a:pt x="47" y="111"/>
                  </a:cubicBezTo>
                  <a:cubicBezTo>
                    <a:pt x="44" y="115"/>
                    <a:pt x="39" y="117"/>
                    <a:pt x="35" y="119"/>
                  </a:cubicBezTo>
                  <a:cubicBezTo>
                    <a:pt x="31" y="120"/>
                    <a:pt x="29" y="120"/>
                    <a:pt x="25" y="121"/>
                  </a:cubicBezTo>
                  <a:cubicBezTo>
                    <a:pt x="23" y="121"/>
                    <a:pt x="21" y="121"/>
                    <a:pt x="22" y="119"/>
                  </a:cubicBezTo>
                  <a:cubicBezTo>
                    <a:pt x="22" y="118"/>
                    <a:pt x="23" y="117"/>
                    <a:pt x="24" y="116"/>
                  </a:cubicBezTo>
                  <a:cubicBezTo>
                    <a:pt x="26" y="116"/>
                    <a:pt x="28" y="116"/>
                    <a:pt x="30" y="116"/>
                  </a:cubicBezTo>
                  <a:cubicBezTo>
                    <a:pt x="32" y="115"/>
                    <a:pt x="35" y="115"/>
                    <a:pt x="37" y="114"/>
                  </a:cubicBezTo>
                  <a:cubicBezTo>
                    <a:pt x="42" y="112"/>
                    <a:pt x="45" y="107"/>
                    <a:pt x="46" y="102"/>
                  </a:cubicBezTo>
                  <a:cubicBezTo>
                    <a:pt x="47" y="96"/>
                    <a:pt x="46" y="90"/>
                    <a:pt x="46" y="84"/>
                  </a:cubicBezTo>
                  <a:cubicBezTo>
                    <a:pt x="46" y="81"/>
                    <a:pt x="45" y="78"/>
                    <a:pt x="45" y="75"/>
                  </a:cubicBezTo>
                  <a:cubicBezTo>
                    <a:pt x="44" y="67"/>
                    <a:pt x="45" y="58"/>
                    <a:pt x="44" y="50"/>
                  </a:cubicBezTo>
                  <a:cubicBezTo>
                    <a:pt x="44" y="41"/>
                    <a:pt x="44" y="32"/>
                    <a:pt x="42" y="23"/>
                  </a:cubicBezTo>
                  <a:cubicBezTo>
                    <a:pt x="41" y="20"/>
                    <a:pt x="40" y="16"/>
                    <a:pt x="37" y="14"/>
                  </a:cubicBezTo>
                  <a:cubicBezTo>
                    <a:pt x="36" y="12"/>
                    <a:pt x="35" y="12"/>
                    <a:pt x="34" y="14"/>
                  </a:cubicBezTo>
                  <a:cubicBezTo>
                    <a:pt x="34" y="15"/>
                    <a:pt x="33" y="18"/>
                    <a:pt x="33" y="19"/>
                  </a:cubicBezTo>
                  <a:cubicBezTo>
                    <a:pt x="32" y="15"/>
                    <a:pt x="34" y="8"/>
                    <a:pt x="30" y="5"/>
                  </a:cubicBezTo>
                  <a:cubicBezTo>
                    <a:pt x="27" y="4"/>
                    <a:pt x="26" y="7"/>
                    <a:pt x="26" y="9"/>
                  </a:cubicBezTo>
                  <a:cubicBezTo>
                    <a:pt x="26" y="11"/>
                    <a:pt x="26" y="15"/>
                    <a:pt x="25" y="16"/>
                  </a:cubicBezTo>
                  <a:cubicBezTo>
                    <a:pt x="25" y="15"/>
                    <a:pt x="23" y="3"/>
                    <a:pt x="20" y="8"/>
                  </a:cubicBezTo>
                  <a:cubicBezTo>
                    <a:pt x="18" y="10"/>
                    <a:pt x="18" y="15"/>
                    <a:pt x="19" y="18"/>
                  </a:cubicBezTo>
                  <a:cubicBezTo>
                    <a:pt x="19" y="16"/>
                    <a:pt x="15" y="9"/>
                    <a:pt x="14" y="14"/>
                  </a:cubicBezTo>
                  <a:cubicBezTo>
                    <a:pt x="13" y="17"/>
                    <a:pt x="13" y="19"/>
                    <a:pt x="13" y="21"/>
                  </a:cubicBezTo>
                  <a:cubicBezTo>
                    <a:pt x="13" y="24"/>
                    <a:pt x="13" y="27"/>
                    <a:pt x="14" y="29"/>
                  </a:cubicBezTo>
                  <a:cubicBezTo>
                    <a:pt x="15" y="38"/>
                    <a:pt x="15" y="47"/>
                    <a:pt x="15" y="56"/>
                  </a:cubicBezTo>
                  <a:cubicBezTo>
                    <a:pt x="16" y="63"/>
                    <a:pt x="18" y="70"/>
                    <a:pt x="17" y="78"/>
                  </a:cubicBezTo>
                  <a:cubicBezTo>
                    <a:pt x="17" y="81"/>
                    <a:pt x="16" y="85"/>
                    <a:pt x="15" y="87"/>
                  </a:cubicBezTo>
                  <a:cubicBezTo>
                    <a:pt x="14" y="88"/>
                    <a:pt x="9" y="95"/>
                    <a:pt x="10" y="95"/>
                  </a:cubicBezTo>
                  <a:cubicBezTo>
                    <a:pt x="0" y="92"/>
                    <a:pt x="10" y="86"/>
                    <a:pt x="11" y="79"/>
                  </a:cubicBezTo>
                  <a:cubicBezTo>
                    <a:pt x="14" y="69"/>
                    <a:pt x="13" y="57"/>
                    <a:pt x="12" y="47"/>
                  </a:cubicBezTo>
                  <a:cubicBezTo>
                    <a:pt x="12" y="39"/>
                    <a:pt x="10" y="32"/>
                    <a:pt x="10" y="24"/>
                  </a:cubicBezTo>
                  <a:cubicBezTo>
                    <a:pt x="10" y="20"/>
                    <a:pt x="10" y="16"/>
                    <a:pt x="11" y="12"/>
                  </a:cubicBezTo>
                  <a:cubicBezTo>
                    <a:pt x="12" y="11"/>
                    <a:pt x="12" y="8"/>
                    <a:pt x="14" y="8"/>
                  </a:cubicBezTo>
                  <a:cubicBezTo>
                    <a:pt x="16" y="8"/>
                    <a:pt x="17" y="10"/>
                    <a:pt x="18" y="12"/>
                  </a:cubicBezTo>
                  <a:cubicBezTo>
                    <a:pt x="17" y="9"/>
                    <a:pt x="18" y="0"/>
                    <a:pt x="22" y="3"/>
                  </a:cubicBezTo>
                  <a:cubicBezTo>
                    <a:pt x="24" y="3"/>
                    <a:pt x="25" y="8"/>
                    <a:pt x="25" y="10"/>
                  </a:cubicBezTo>
                  <a:cubicBezTo>
                    <a:pt x="25" y="8"/>
                    <a:pt x="25" y="5"/>
                    <a:pt x="26" y="4"/>
                  </a:cubicBezTo>
                  <a:cubicBezTo>
                    <a:pt x="27" y="2"/>
                    <a:pt x="30" y="2"/>
                    <a:pt x="32" y="4"/>
                  </a:cubicBezTo>
                  <a:cubicBezTo>
                    <a:pt x="33" y="6"/>
                    <a:pt x="34" y="8"/>
                    <a:pt x="34" y="11"/>
                  </a:cubicBezTo>
                  <a:cubicBezTo>
                    <a:pt x="34" y="8"/>
                    <a:pt x="38" y="9"/>
                    <a:pt x="39" y="10"/>
                  </a:cubicBezTo>
                  <a:cubicBezTo>
                    <a:pt x="42" y="11"/>
                    <a:pt x="42" y="16"/>
                    <a:pt x="43" y="18"/>
                  </a:cubicBezTo>
                  <a:cubicBezTo>
                    <a:pt x="43" y="20"/>
                    <a:pt x="43" y="22"/>
                    <a:pt x="43" y="24"/>
                  </a:cubicBezTo>
                  <a:cubicBezTo>
                    <a:pt x="44" y="27"/>
                    <a:pt x="44" y="30"/>
                    <a:pt x="45" y="33"/>
                  </a:cubicBezTo>
                  <a:cubicBezTo>
                    <a:pt x="46" y="41"/>
                    <a:pt x="46" y="50"/>
                    <a:pt x="47" y="58"/>
                  </a:cubicBezTo>
                  <a:cubicBezTo>
                    <a:pt x="47" y="61"/>
                    <a:pt x="47" y="64"/>
                    <a:pt x="47" y="66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8807451" y="3730625"/>
              <a:ext cx="344488" cy="542925"/>
            </a:xfrm>
            <a:custGeom>
              <a:avLst/>
              <a:gdLst>
                <a:gd name="T0" fmla="*/ 90 w 141"/>
                <a:gd name="T1" fmla="*/ 167 h 222"/>
                <a:gd name="T2" fmla="*/ 65 w 141"/>
                <a:gd name="T3" fmla="*/ 188 h 222"/>
                <a:gd name="T4" fmla="*/ 41 w 141"/>
                <a:gd name="T5" fmla="*/ 205 h 222"/>
                <a:gd name="T6" fmla="*/ 17 w 141"/>
                <a:gd name="T7" fmla="*/ 181 h 222"/>
                <a:gd name="T8" fmla="*/ 24 w 141"/>
                <a:gd name="T9" fmla="*/ 144 h 222"/>
                <a:gd name="T10" fmla="*/ 48 w 141"/>
                <a:gd name="T11" fmla="*/ 55 h 222"/>
                <a:gd name="T12" fmla="*/ 77 w 141"/>
                <a:gd name="T13" fmla="*/ 4 h 222"/>
                <a:gd name="T14" fmla="*/ 69 w 141"/>
                <a:gd name="T15" fmla="*/ 0 h 222"/>
                <a:gd name="T16" fmla="*/ 28 w 141"/>
                <a:gd name="T17" fmla="*/ 98 h 222"/>
                <a:gd name="T18" fmla="*/ 13 w 141"/>
                <a:gd name="T19" fmla="*/ 160 h 222"/>
                <a:gd name="T20" fmla="*/ 35 w 141"/>
                <a:gd name="T21" fmla="*/ 214 h 222"/>
                <a:gd name="T22" fmla="*/ 63 w 141"/>
                <a:gd name="T23" fmla="*/ 198 h 222"/>
                <a:gd name="T24" fmla="*/ 92 w 141"/>
                <a:gd name="T25" fmla="*/ 174 h 222"/>
                <a:gd name="T26" fmla="*/ 129 w 141"/>
                <a:gd name="T27" fmla="*/ 129 h 222"/>
                <a:gd name="T28" fmla="*/ 141 w 141"/>
                <a:gd name="T29" fmla="*/ 113 h 222"/>
                <a:gd name="T30" fmla="*/ 90 w 141"/>
                <a:gd name="T31" fmla="*/ 16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1" h="222">
                  <a:moveTo>
                    <a:pt x="90" y="167"/>
                  </a:moveTo>
                  <a:cubicBezTo>
                    <a:pt x="82" y="175"/>
                    <a:pt x="75" y="183"/>
                    <a:pt x="65" y="188"/>
                  </a:cubicBezTo>
                  <a:cubicBezTo>
                    <a:pt x="55" y="192"/>
                    <a:pt x="49" y="199"/>
                    <a:pt x="41" y="205"/>
                  </a:cubicBezTo>
                  <a:cubicBezTo>
                    <a:pt x="21" y="217"/>
                    <a:pt x="13" y="198"/>
                    <a:pt x="17" y="181"/>
                  </a:cubicBezTo>
                  <a:cubicBezTo>
                    <a:pt x="20" y="169"/>
                    <a:pt x="22" y="156"/>
                    <a:pt x="24" y="144"/>
                  </a:cubicBezTo>
                  <a:cubicBezTo>
                    <a:pt x="30" y="115"/>
                    <a:pt x="39" y="84"/>
                    <a:pt x="48" y="55"/>
                  </a:cubicBezTo>
                  <a:cubicBezTo>
                    <a:pt x="54" y="34"/>
                    <a:pt x="63" y="20"/>
                    <a:pt x="77" y="4"/>
                  </a:cubicBezTo>
                  <a:cubicBezTo>
                    <a:pt x="74" y="2"/>
                    <a:pt x="72" y="1"/>
                    <a:pt x="69" y="0"/>
                  </a:cubicBezTo>
                  <a:cubicBezTo>
                    <a:pt x="44" y="25"/>
                    <a:pt x="37" y="64"/>
                    <a:pt x="28" y="98"/>
                  </a:cubicBezTo>
                  <a:cubicBezTo>
                    <a:pt x="23" y="118"/>
                    <a:pt x="17" y="140"/>
                    <a:pt x="13" y="160"/>
                  </a:cubicBezTo>
                  <a:cubicBezTo>
                    <a:pt x="9" y="178"/>
                    <a:pt x="0" y="222"/>
                    <a:pt x="35" y="214"/>
                  </a:cubicBezTo>
                  <a:cubicBezTo>
                    <a:pt x="46" y="212"/>
                    <a:pt x="54" y="204"/>
                    <a:pt x="63" y="198"/>
                  </a:cubicBezTo>
                  <a:cubicBezTo>
                    <a:pt x="72" y="190"/>
                    <a:pt x="83" y="182"/>
                    <a:pt x="92" y="174"/>
                  </a:cubicBezTo>
                  <a:cubicBezTo>
                    <a:pt x="106" y="161"/>
                    <a:pt x="118" y="144"/>
                    <a:pt x="129" y="129"/>
                  </a:cubicBezTo>
                  <a:cubicBezTo>
                    <a:pt x="135" y="120"/>
                    <a:pt x="136" y="122"/>
                    <a:pt x="141" y="113"/>
                  </a:cubicBezTo>
                  <a:cubicBezTo>
                    <a:pt x="117" y="130"/>
                    <a:pt x="112" y="148"/>
                    <a:pt x="90" y="167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9126538" y="3740150"/>
              <a:ext cx="22225" cy="84137"/>
            </a:xfrm>
            <a:custGeom>
              <a:avLst/>
              <a:gdLst>
                <a:gd name="T0" fmla="*/ 6 w 9"/>
                <a:gd name="T1" fmla="*/ 1 h 34"/>
                <a:gd name="T2" fmla="*/ 6 w 9"/>
                <a:gd name="T3" fmla="*/ 34 h 34"/>
                <a:gd name="T4" fmla="*/ 4 w 9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4">
                  <a:moveTo>
                    <a:pt x="6" y="1"/>
                  </a:moveTo>
                  <a:cubicBezTo>
                    <a:pt x="1" y="10"/>
                    <a:pt x="9" y="23"/>
                    <a:pt x="6" y="34"/>
                  </a:cubicBezTo>
                  <a:cubicBezTo>
                    <a:pt x="3" y="25"/>
                    <a:pt x="0" y="9"/>
                    <a:pt x="4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9148763" y="3743325"/>
              <a:ext cx="12700" cy="69850"/>
            </a:xfrm>
            <a:custGeom>
              <a:avLst/>
              <a:gdLst>
                <a:gd name="T0" fmla="*/ 3 w 5"/>
                <a:gd name="T1" fmla="*/ 4 h 29"/>
                <a:gd name="T2" fmla="*/ 4 w 5"/>
                <a:gd name="T3" fmla="*/ 29 h 29"/>
                <a:gd name="T4" fmla="*/ 2 w 5"/>
                <a:gd name="T5" fmla="*/ 14 h 29"/>
                <a:gd name="T6" fmla="*/ 0 w 5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9">
                  <a:moveTo>
                    <a:pt x="3" y="4"/>
                  </a:moveTo>
                  <a:cubicBezTo>
                    <a:pt x="4" y="11"/>
                    <a:pt x="5" y="22"/>
                    <a:pt x="4" y="29"/>
                  </a:cubicBezTo>
                  <a:cubicBezTo>
                    <a:pt x="3" y="24"/>
                    <a:pt x="3" y="18"/>
                    <a:pt x="2" y="14"/>
                  </a:cubicBezTo>
                  <a:cubicBezTo>
                    <a:pt x="2" y="9"/>
                    <a:pt x="0" y="4"/>
                    <a:pt x="0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9167813" y="3754438"/>
              <a:ext cx="7938" cy="53975"/>
            </a:xfrm>
            <a:custGeom>
              <a:avLst/>
              <a:gdLst>
                <a:gd name="T0" fmla="*/ 3 w 3"/>
                <a:gd name="T1" fmla="*/ 1 h 22"/>
                <a:gd name="T2" fmla="*/ 3 w 3"/>
                <a:gd name="T3" fmla="*/ 22 h 22"/>
                <a:gd name="T4" fmla="*/ 2 w 3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2">
                  <a:moveTo>
                    <a:pt x="3" y="1"/>
                  </a:moveTo>
                  <a:cubicBezTo>
                    <a:pt x="0" y="8"/>
                    <a:pt x="3" y="15"/>
                    <a:pt x="3" y="22"/>
                  </a:cubicBezTo>
                  <a:cubicBezTo>
                    <a:pt x="0" y="16"/>
                    <a:pt x="1" y="6"/>
                    <a:pt x="2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9185276" y="3716338"/>
              <a:ext cx="123825" cy="285750"/>
            </a:xfrm>
            <a:custGeom>
              <a:avLst/>
              <a:gdLst>
                <a:gd name="T0" fmla="*/ 16 w 51"/>
                <a:gd name="T1" fmla="*/ 9 h 117"/>
                <a:gd name="T2" fmla="*/ 20 w 51"/>
                <a:gd name="T3" fmla="*/ 1 h 117"/>
                <a:gd name="T4" fmla="*/ 25 w 51"/>
                <a:gd name="T5" fmla="*/ 12 h 117"/>
                <a:gd name="T6" fmla="*/ 31 w 51"/>
                <a:gd name="T7" fmla="*/ 12 h 117"/>
                <a:gd name="T8" fmla="*/ 33 w 51"/>
                <a:gd name="T9" fmla="*/ 27 h 117"/>
                <a:gd name="T10" fmla="*/ 35 w 51"/>
                <a:gd name="T11" fmla="*/ 44 h 117"/>
                <a:gd name="T12" fmla="*/ 42 w 51"/>
                <a:gd name="T13" fmla="*/ 76 h 117"/>
                <a:gd name="T14" fmla="*/ 48 w 51"/>
                <a:gd name="T15" fmla="*/ 82 h 117"/>
                <a:gd name="T16" fmla="*/ 49 w 51"/>
                <a:gd name="T17" fmla="*/ 105 h 117"/>
                <a:gd name="T18" fmla="*/ 47 w 51"/>
                <a:gd name="T19" fmla="*/ 115 h 117"/>
                <a:gd name="T20" fmla="*/ 36 w 51"/>
                <a:gd name="T21" fmla="*/ 116 h 117"/>
                <a:gd name="T22" fmla="*/ 13 w 51"/>
                <a:gd name="T23" fmla="*/ 103 h 117"/>
                <a:gd name="T24" fmla="*/ 9 w 51"/>
                <a:gd name="T25" fmla="*/ 72 h 117"/>
                <a:gd name="T26" fmla="*/ 3 w 51"/>
                <a:gd name="T27" fmla="*/ 37 h 117"/>
                <a:gd name="T28" fmla="*/ 1 w 51"/>
                <a:gd name="T29" fmla="*/ 16 h 117"/>
                <a:gd name="T30" fmla="*/ 8 w 51"/>
                <a:gd name="T31" fmla="*/ 16 h 117"/>
                <a:gd name="T32" fmla="*/ 9 w 51"/>
                <a:gd name="T33" fmla="*/ 5 h 117"/>
                <a:gd name="T34" fmla="*/ 16 w 51"/>
                <a:gd name="T35" fmla="*/ 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117">
                  <a:moveTo>
                    <a:pt x="16" y="9"/>
                  </a:moveTo>
                  <a:cubicBezTo>
                    <a:pt x="15" y="6"/>
                    <a:pt x="16" y="0"/>
                    <a:pt x="20" y="1"/>
                  </a:cubicBezTo>
                  <a:cubicBezTo>
                    <a:pt x="23" y="2"/>
                    <a:pt x="24" y="9"/>
                    <a:pt x="25" y="12"/>
                  </a:cubicBezTo>
                  <a:cubicBezTo>
                    <a:pt x="24" y="5"/>
                    <a:pt x="29" y="9"/>
                    <a:pt x="31" y="12"/>
                  </a:cubicBezTo>
                  <a:cubicBezTo>
                    <a:pt x="34" y="17"/>
                    <a:pt x="32" y="21"/>
                    <a:pt x="33" y="27"/>
                  </a:cubicBezTo>
                  <a:cubicBezTo>
                    <a:pt x="33" y="32"/>
                    <a:pt x="35" y="38"/>
                    <a:pt x="35" y="44"/>
                  </a:cubicBezTo>
                  <a:cubicBezTo>
                    <a:pt x="36" y="55"/>
                    <a:pt x="36" y="67"/>
                    <a:pt x="42" y="76"/>
                  </a:cubicBezTo>
                  <a:cubicBezTo>
                    <a:pt x="44" y="79"/>
                    <a:pt x="46" y="81"/>
                    <a:pt x="48" y="82"/>
                  </a:cubicBezTo>
                  <a:cubicBezTo>
                    <a:pt x="51" y="85"/>
                    <a:pt x="49" y="102"/>
                    <a:pt x="49" y="105"/>
                  </a:cubicBezTo>
                  <a:cubicBezTo>
                    <a:pt x="49" y="108"/>
                    <a:pt x="49" y="113"/>
                    <a:pt x="47" y="115"/>
                  </a:cubicBezTo>
                  <a:cubicBezTo>
                    <a:pt x="45" y="117"/>
                    <a:pt x="39" y="116"/>
                    <a:pt x="36" y="116"/>
                  </a:cubicBezTo>
                  <a:cubicBezTo>
                    <a:pt x="25" y="117"/>
                    <a:pt x="16" y="115"/>
                    <a:pt x="13" y="103"/>
                  </a:cubicBezTo>
                  <a:cubicBezTo>
                    <a:pt x="10" y="93"/>
                    <a:pt x="10" y="82"/>
                    <a:pt x="9" y="72"/>
                  </a:cubicBezTo>
                  <a:cubicBezTo>
                    <a:pt x="9" y="60"/>
                    <a:pt x="3" y="49"/>
                    <a:pt x="3" y="37"/>
                  </a:cubicBezTo>
                  <a:cubicBezTo>
                    <a:pt x="3" y="30"/>
                    <a:pt x="0" y="23"/>
                    <a:pt x="1" y="16"/>
                  </a:cubicBezTo>
                  <a:cubicBezTo>
                    <a:pt x="1" y="10"/>
                    <a:pt x="6" y="11"/>
                    <a:pt x="8" y="16"/>
                  </a:cubicBezTo>
                  <a:cubicBezTo>
                    <a:pt x="8" y="14"/>
                    <a:pt x="7" y="6"/>
                    <a:pt x="9" y="5"/>
                  </a:cubicBezTo>
                  <a:cubicBezTo>
                    <a:pt x="12" y="2"/>
                    <a:pt x="15" y="6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9185276" y="3711575"/>
              <a:ext cx="141288" cy="292100"/>
            </a:xfrm>
            <a:custGeom>
              <a:avLst/>
              <a:gdLst>
                <a:gd name="T0" fmla="*/ 7 w 58"/>
                <a:gd name="T1" fmla="*/ 71 h 120"/>
                <a:gd name="T2" fmla="*/ 8 w 58"/>
                <a:gd name="T3" fmla="*/ 75 h 120"/>
                <a:gd name="T4" fmla="*/ 9 w 58"/>
                <a:gd name="T5" fmla="*/ 84 h 120"/>
                <a:gd name="T6" fmla="*/ 17 w 58"/>
                <a:gd name="T7" fmla="*/ 115 h 120"/>
                <a:gd name="T8" fmla="*/ 30 w 58"/>
                <a:gd name="T9" fmla="*/ 120 h 120"/>
                <a:gd name="T10" fmla="*/ 40 w 58"/>
                <a:gd name="T11" fmla="*/ 119 h 120"/>
                <a:gd name="T12" fmla="*/ 43 w 58"/>
                <a:gd name="T13" fmla="*/ 117 h 120"/>
                <a:gd name="T14" fmla="*/ 40 w 58"/>
                <a:gd name="T15" fmla="*/ 115 h 120"/>
                <a:gd name="T16" fmla="*/ 34 w 58"/>
                <a:gd name="T17" fmla="*/ 116 h 120"/>
                <a:gd name="T18" fmla="*/ 27 w 58"/>
                <a:gd name="T19" fmla="*/ 115 h 120"/>
                <a:gd name="T20" fmla="*/ 16 w 58"/>
                <a:gd name="T21" fmla="*/ 105 h 120"/>
                <a:gd name="T22" fmla="*/ 12 w 58"/>
                <a:gd name="T23" fmla="*/ 88 h 120"/>
                <a:gd name="T24" fmla="*/ 11 w 58"/>
                <a:gd name="T25" fmla="*/ 79 h 120"/>
                <a:gd name="T26" fmla="*/ 6 w 58"/>
                <a:gd name="T27" fmla="*/ 54 h 120"/>
                <a:gd name="T28" fmla="*/ 3 w 58"/>
                <a:gd name="T29" fmla="*/ 28 h 120"/>
                <a:gd name="T30" fmla="*/ 5 w 58"/>
                <a:gd name="T31" fmla="*/ 17 h 120"/>
                <a:gd name="T32" fmla="*/ 9 w 58"/>
                <a:gd name="T33" fmla="*/ 17 h 120"/>
                <a:gd name="T34" fmla="*/ 11 w 58"/>
                <a:gd name="T35" fmla="*/ 21 h 120"/>
                <a:gd name="T36" fmla="*/ 11 w 58"/>
                <a:gd name="T37" fmla="*/ 8 h 120"/>
                <a:gd name="T38" fmla="*/ 16 w 58"/>
                <a:gd name="T39" fmla="*/ 10 h 120"/>
                <a:gd name="T40" fmla="*/ 18 w 58"/>
                <a:gd name="T41" fmla="*/ 17 h 120"/>
                <a:gd name="T42" fmla="*/ 22 w 58"/>
                <a:gd name="T43" fmla="*/ 8 h 120"/>
                <a:gd name="T44" fmla="*/ 24 w 58"/>
                <a:gd name="T45" fmla="*/ 18 h 120"/>
                <a:gd name="T46" fmla="*/ 29 w 58"/>
                <a:gd name="T47" fmla="*/ 13 h 120"/>
                <a:gd name="T48" fmla="*/ 31 w 58"/>
                <a:gd name="T49" fmla="*/ 20 h 120"/>
                <a:gd name="T50" fmla="*/ 32 w 58"/>
                <a:gd name="T51" fmla="*/ 28 h 120"/>
                <a:gd name="T52" fmla="*/ 36 w 58"/>
                <a:gd name="T53" fmla="*/ 54 h 120"/>
                <a:gd name="T54" fmla="*/ 39 w 58"/>
                <a:gd name="T55" fmla="*/ 76 h 120"/>
                <a:gd name="T56" fmla="*/ 43 w 58"/>
                <a:gd name="T57" fmla="*/ 85 h 120"/>
                <a:gd name="T58" fmla="*/ 50 w 58"/>
                <a:gd name="T59" fmla="*/ 91 h 120"/>
                <a:gd name="T60" fmla="*/ 45 w 58"/>
                <a:gd name="T61" fmla="*/ 76 h 120"/>
                <a:gd name="T62" fmla="*/ 37 w 58"/>
                <a:gd name="T63" fmla="*/ 45 h 120"/>
                <a:gd name="T64" fmla="*/ 35 w 58"/>
                <a:gd name="T65" fmla="*/ 22 h 120"/>
                <a:gd name="T66" fmla="*/ 31 w 58"/>
                <a:gd name="T67" fmla="*/ 10 h 120"/>
                <a:gd name="T68" fmla="*/ 27 w 58"/>
                <a:gd name="T69" fmla="*/ 7 h 120"/>
                <a:gd name="T70" fmla="*/ 24 w 58"/>
                <a:gd name="T71" fmla="*/ 11 h 120"/>
                <a:gd name="T72" fmla="*/ 18 w 58"/>
                <a:gd name="T73" fmla="*/ 3 h 120"/>
                <a:gd name="T74" fmla="*/ 17 w 58"/>
                <a:gd name="T75" fmla="*/ 11 h 120"/>
                <a:gd name="T76" fmla="*/ 14 w 58"/>
                <a:gd name="T77" fmla="*/ 5 h 120"/>
                <a:gd name="T78" fmla="*/ 9 w 58"/>
                <a:gd name="T79" fmla="*/ 7 h 120"/>
                <a:gd name="T80" fmla="*/ 8 w 58"/>
                <a:gd name="T81" fmla="*/ 14 h 120"/>
                <a:gd name="T82" fmla="*/ 3 w 58"/>
                <a:gd name="T83" fmla="*/ 14 h 120"/>
                <a:gd name="T84" fmla="*/ 1 w 58"/>
                <a:gd name="T85" fmla="*/ 23 h 120"/>
                <a:gd name="T86" fmla="*/ 2 w 58"/>
                <a:gd name="T87" fmla="*/ 29 h 120"/>
                <a:gd name="T88" fmla="*/ 2 w 58"/>
                <a:gd name="T89" fmla="*/ 37 h 120"/>
                <a:gd name="T90" fmla="*/ 6 w 58"/>
                <a:gd name="T91" fmla="*/ 63 h 120"/>
                <a:gd name="T92" fmla="*/ 7 w 58"/>
                <a:gd name="T93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" h="120">
                  <a:moveTo>
                    <a:pt x="7" y="71"/>
                  </a:moveTo>
                  <a:cubicBezTo>
                    <a:pt x="7" y="72"/>
                    <a:pt x="8" y="74"/>
                    <a:pt x="8" y="75"/>
                  </a:cubicBezTo>
                  <a:cubicBezTo>
                    <a:pt x="9" y="78"/>
                    <a:pt x="9" y="81"/>
                    <a:pt x="9" y="84"/>
                  </a:cubicBezTo>
                  <a:cubicBezTo>
                    <a:pt x="10" y="95"/>
                    <a:pt x="7" y="108"/>
                    <a:pt x="17" y="115"/>
                  </a:cubicBezTo>
                  <a:cubicBezTo>
                    <a:pt x="21" y="117"/>
                    <a:pt x="25" y="119"/>
                    <a:pt x="30" y="120"/>
                  </a:cubicBezTo>
                  <a:cubicBezTo>
                    <a:pt x="34" y="120"/>
                    <a:pt x="37" y="120"/>
                    <a:pt x="40" y="119"/>
                  </a:cubicBezTo>
                  <a:cubicBezTo>
                    <a:pt x="42" y="119"/>
                    <a:pt x="44" y="119"/>
                    <a:pt x="43" y="117"/>
                  </a:cubicBezTo>
                  <a:cubicBezTo>
                    <a:pt x="43" y="116"/>
                    <a:pt x="42" y="115"/>
                    <a:pt x="40" y="115"/>
                  </a:cubicBezTo>
                  <a:cubicBezTo>
                    <a:pt x="38" y="115"/>
                    <a:pt x="36" y="116"/>
                    <a:pt x="34" y="116"/>
                  </a:cubicBezTo>
                  <a:cubicBezTo>
                    <a:pt x="32" y="116"/>
                    <a:pt x="30" y="116"/>
                    <a:pt x="27" y="115"/>
                  </a:cubicBezTo>
                  <a:cubicBezTo>
                    <a:pt x="22" y="114"/>
                    <a:pt x="18" y="110"/>
                    <a:pt x="16" y="105"/>
                  </a:cubicBezTo>
                  <a:cubicBezTo>
                    <a:pt x="13" y="100"/>
                    <a:pt x="13" y="94"/>
                    <a:pt x="12" y="88"/>
                  </a:cubicBezTo>
                  <a:cubicBezTo>
                    <a:pt x="11" y="85"/>
                    <a:pt x="11" y="82"/>
                    <a:pt x="11" y="79"/>
                  </a:cubicBezTo>
                  <a:cubicBezTo>
                    <a:pt x="11" y="71"/>
                    <a:pt x="8" y="63"/>
                    <a:pt x="6" y="54"/>
                  </a:cubicBezTo>
                  <a:cubicBezTo>
                    <a:pt x="5" y="46"/>
                    <a:pt x="3" y="37"/>
                    <a:pt x="3" y="28"/>
                  </a:cubicBezTo>
                  <a:cubicBezTo>
                    <a:pt x="3" y="24"/>
                    <a:pt x="4" y="21"/>
                    <a:pt x="5" y="17"/>
                  </a:cubicBezTo>
                  <a:cubicBezTo>
                    <a:pt x="6" y="15"/>
                    <a:pt x="7" y="15"/>
                    <a:pt x="9" y="17"/>
                  </a:cubicBezTo>
                  <a:cubicBezTo>
                    <a:pt x="9" y="17"/>
                    <a:pt x="11" y="21"/>
                    <a:pt x="11" y="21"/>
                  </a:cubicBezTo>
                  <a:cubicBezTo>
                    <a:pt x="11" y="18"/>
                    <a:pt x="8" y="11"/>
                    <a:pt x="11" y="8"/>
                  </a:cubicBezTo>
                  <a:cubicBezTo>
                    <a:pt x="13" y="6"/>
                    <a:pt x="15" y="9"/>
                    <a:pt x="16" y="10"/>
                  </a:cubicBezTo>
                  <a:cubicBezTo>
                    <a:pt x="16" y="12"/>
                    <a:pt x="17" y="16"/>
                    <a:pt x="18" y="17"/>
                  </a:cubicBezTo>
                  <a:cubicBezTo>
                    <a:pt x="18" y="16"/>
                    <a:pt x="17" y="4"/>
                    <a:pt x="22" y="8"/>
                  </a:cubicBezTo>
                  <a:cubicBezTo>
                    <a:pt x="24" y="10"/>
                    <a:pt x="24" y="15"/>
                    <a:pt x="24" y="18"/>
                  </a:cubicBezTo>
                  <a:cubicBezTo>
                    <a:pt x="24" y="15"/>
                    <a:pt x="27" y="8"/>
                    <a:pt x="29" y="13"/>
                  </a:cubicBezTo>
                  <a:cubicBezTo>
                    <a:pt x="30" y="15"/>
                    <a:pt x="31" y="17"/>
                    <a:pt x="31" y="20"/>
                  </a:cubicBezTo>
                  <a:cubicBezTo>
                    <a:pt x="32" y="22"/>
                    <a:pt x="32" y="25"/>
                    <a:pt x="32" y="28"/>
                  </a:cubicBezTo>
                  <a:cubicBezTo>
                    <a:pt x="33" y="36"/>
                    <a:pt x="35" y="45"/>
                    <a:pt x="36" y="54"/>
                  </a:cubicBezTo>
                  <a:cubicBezTo>
                    <a:pt x="37" y="61"/>
                    <a:pt x="36" y="69"/>
                    <a:pt x="39" y="76"/>
                  </a:cubicBezTo>
                  <a:cubicBezTo>
                    <a:pt x="40" y="79"/>
                    <a:pt x="41" y="82"/>
                    <a:pt x="43" y="85"/>
                  </a:cubicBezTo>
                  <a:cubicBezTo>
                    <a:pt x="44" y="85"/>
                    <a:pt x="51" y="91"/>
                    <a:pt x="50" y="91"/>
                  </a:cubicBezTo>
                  <a:cubicBezTo>
                    <a:pt x="58" y="86"/>
                    <a:pt x="48" y="82"/>
                    <a:pt x="45" y="76"/>
                  </a:cubicBezTo>
                  <a:cubicBezTo>
                    <a:pt x="40" y="66"/>
                    <a:pt x="39" y="55"/>
                    <a:pt x="37" y="45"/>
                  </a:cubicBezTo>
                  <a:cubicBezTo>
                    <a:pt x="36" y="37"/>
                    <a:pt x="36" y="29"/>
                    <a:pt x="35" y="22"/>
                  </a:cubicBezTo>
                  <a:cubicBezTo>
                    <a:pt x="34" y="18"/>
                    <a:pt x="33" y="14"/>
                    <a:pt x="31" y="10"/>
                  </a:cubicBezTo>
                  <a:cubicBezTo>
                    <a:pt x="30" y="9"/>
                    <a:pt x="29" y="7"/>
                    <a:pt x="27" y="7"/>
                  </a:cubicBezTo>
                  <a:cubicBezTo>
                    <a:pt x="25" y="7"/>
                    <a:pt x="24" y="10"/>
                    <a:pt x="24" y="11"/>
                  </a:cubicBezTo>
                  <a:cubicBezTo>
                    <a:pt x="24" y="9"/>
                    <a:pt x="22" y="0"/>
                    <a:pt x="18" y="3"/>
                  </a:cubicBezTo>
                  <a:cubicBezTo>
                    <a:pt x="16" y="5"/>
                    <a:pt x="17" y="9"/>
                    <a:pt x="17" y="11"/>
                  </a:cubicBezTo>
                  <a:cubicBezTo>
                    <a:pt x="16" y="9"/>
                    <a:pt x="16" y="6"/>
                    <a:pt x="14" y="5"/>
                  </a:cubicBezTo>
                  <a:cubicBezTo>
                    <a:pt x="13" y="3"/>
                    <a:pt x="10" y="5"/>
                    <a:pt x="9" y="7"/>
                  </a:cubicBezTo>
                  <a:cubicBezTo>
                    <a:pt x="8" y="9"/>
                    <a:pt x="8" y="11"/>
                    <a:pt x="8" y="14"/>
                  </a:cubicBezTo>
                  <a:cubicBezTo>
                    <a:pt x="8" y="12"/>
                    <a:pt x="4" y="13"/>
                    <a:pt x="3" y="14"/>
                  </a:cubicBezTo>
                  <a:cubicBezTo>
                    <a:pt x="0" y="15"/>
                    <a:pt x="1" y="20"/>
                    <a:pt x="1" y="23"/>
                  </a:cubicBezTo>
                  <a:cubicBezTo>
                    <a:pt x="1" y="25"/>
                    <a:pt x="2" y="27"/>
                    <a:pt x="2" y="29"/>
                  </a:cubicBezTo>
                  <a:cubicBezTo>
                    <a:pt x="2" y="32"/>
                    <a:pt x="2" y="35"/>
                    <a:pt x="2" y="37"/>
                  </a:cubicBezTo>
                  <a:cubicBezTo>
                    <a:pt x="3" y="46"/>
                    <a:pt x="4" y="54"/>
                    <a:pt x="6" y="63"/>
                  </a:cubicBezTo>
                  <a:cubicBezTo>
                    <a:pt x="6" y="66"/>
                    <a:pt x="7" y="68"/>
                    <a:pt x="7" y="71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9236076" y="3725863"/>
              <a:ext cx="20638" cy="80962"/>
            </a:xfrm>
            <a:custGeom>
              <a:avLst/>
              <a:gdLst>
                <a:gd name="T0" fmla="*/ 0 w 8"/>
                <a:gd name="T1" fmla="*/ 1 h 33"/>
                <a:gd name="T2" fmla="*/ 7 w 8"/>
                <a:gd name="T3" fmla="*/ 33 h 33"/>
                <a:gd name="T4" fmla="*/ 2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0" y="1"/>
                  </a:moveTo>
                  <a:cubicBezTo>
                    <a:pt x="7" y="9"/>
                    <a:pt x="2" y="24"/>
                    <a:pt x="7" y="33"/>
                  </a:cubicBezTo>
                  <a:cubicBezTo>
                    <a:pt x="8" y="24"/>
                    <a:pt x="8" y="8"/>
                    <a:pt x="2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9224963" y="3730625"/>
              <a:ext cx="11113" cy="68262"/>
            </a:xfrm>
            <a:custGeom>
              <a:avLst/>
              <a:gdLst>
                <a:gd name="T0" fmla="*/ 0 w 5"/>
                <a:gd name="T1" fmla="*/ 4 h 28"/>
                <a:gd name="T2" fmla="*/ 5 w 5"/>
                <a:gd name="T3" fmla="*/ 28 h 28"/>
                <a:gd name="T4" fmla="*/ 3 w 5"/>
                <a:gd name="T5" fmla="*/ 14 h 28"/>
                <a:gd name="T6" fmla="*/ 2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0" y="4"/>
                  </a:moveTo>
                  <a:cubicBezTo>
                    <a:pt x="1" y="11"/>
                    <a:pt x="2" y="22"/>
                    <a:pt x="5" y="28"/>
                  </a:cubicBezTo>
                  <a:cubicBezTo>
                    <a:pt x="4" y="23"/>
                    <a:pt x="3" y="18"/>
                    <a:pt x="3" y="14"/>
                  </a:cubicBezTo>
                  <a:cubicBezTo>
                    <a:pt x="3" y="9"/>
                    <a:pt x="3" y="4"/>
                    <a:pt x="2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9204326" y="3744913"/>
              <a:ext cx="15875" cy="57150"/>
            </a:xfrm>
            <a:custGeom>
              <a:avLst/>
              <a:gdLst>
                <a:gd name="T0" fmla="*/ 0 w 6"/>
                <a:gd name="T1" fmla="*/ 2 h 23"/>
                <a:gd name="T2" fmla="*/ 5 w 6"/>
                <a:gd name="T3" fmla="*/ 23 h 23"/>
                <a:gd name="T4" fmla="*/ 1 w 6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3">
                  <a:moveTo>
                    <a:pt x="0" y="2"/>
                  </a:moveTo>
                  <a:cubicBezTo>
                    <a:pt x="5" y="8"/>
                    <a:pt x="3" y="16"/>
                    <a:pt x="5" y="23"/>
                  </a:cubicBezTo>
                  <a:cubicBezTo>
                    <a:pt x="6" y="16"/>
                    <a:pt x="4" y="6"/>
                    <a:pt x="1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9290051" y="3643313"/>
              <a:ext cx="333375" cy="581025"/>
            </a:xfrm>
            <a:custGeom>
              <a:avLst/>
              <a:gdLst>
                <a:gd name="T0" fmla="*/ 62 w 137"/>
                <a:gd name="T1" fmla="*/ 62 h 238"/>
                <a:gd name="T2" fmla="*/ 47 w 137"/>
                <a:gd name="T3" fmla="*/ 31 h 238"/>
                <a:gd name="T4" fmla="*/ 21 w 137"/>
                <a:gd name="T5" fmla="*/ 16 h 238"/>
                <a:gd name="T6" fmla="*/ 57 w 137"/>
                <a:gd name="T7" fmla="*/ 35 h 238"/>
                <a:gd name="T8" fmla="*/ 124 w 137"/>
                <a:gd name="T9" fmla="*/ 177 h 238"/>
                <a:gd name="T10" fmla="*/ 126 w 137"/>
                <a:gd name="T11" fmla="*/ 220 h 238"/>
                <a:gd name="T12" fmla="*/ 72 w 137"/>
                <a:gd name="T13" fmla="*/ 218 h 238"/>
                <a:gd name="T14" fmla="*/ 50 w 137"/>
                <a:gd name="T15" fmla="*/ 204 h 238"/>
                <a:gd name="T16" fmla="*/ 13 w 137"/>
                <a:gd name="T17" fmla="*/ 163 h 238"/>
                <a:gd name="T18" fmla="*/ 0 w 137"/>
                <a:gd name="T19" fmla="*/ 144 h 238"/>
                <a:gd name="T20" fmla="*/ 49 w 137"/>
                <a:gd name="T21" fmla="*/ 192 h 238"/>
                <a:gd name="T22" fmla="*/ 75 w 137"/>
                <a:gd name="T23" fmla="*/ 212 h 238"/>
                <a:gd name="T24" fmla="*/ 96 w 137"/>
                <a:gd name="T25" fmla="*/ 223 h 238"/>
                <a:gd name="T26" fmla="*/ 110 w 137"/>
                <a:gd name="T27" fmla="*/ 156 h 238"/>
                <a:gd name="T28" fmla="*/ 86 w 137"/>
                <a:gd name="T29" fmla="*/ 111 h 238"/>
                <a:gd name="T30" fmla="*/ 62 w 137"/>
                <a:gd name="T31" fmla="*/ 6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7" h="238">
                  <a:moveTo>
                    <a:pt x="62" y="62"/>
                  </a:moveTo>
                  <a:cubicBezTo>
                    <a:pt x="57" y="52"/>
                    <a:pt x="52" y="41"/>
                    <a:pt x="47" y="31"/>
                  </a:cubicBezTo>
                  <a:cubicBezTo>
                    <a:pt x="42" y="21"/>
                    <a:pt x="34" y="13"/>
                    <a:pt x="21" y="16"/>
                  </a:cubicBezTo>
                  <a:cubicBezTo>
                    <a:pt x="36" y="0"/>
                    <a:pt x="53" y="22"/>
                    <a:pt x="57" y="35"/>
                  </a:cubicBezTo>
                  <a:cubicBezTo>
                    <a:pt x="75" y="83"/>
                    <a:pt x="107" y="127"/>
                    <a:pt x="124" y="177"/>
                  </a:cubicBezTo>
                  <a:cubicBezTo>
                    <a:pt x="128" y="189"/>
                    <a:pt x="131" y="208"/>
                    <a:pt x="126" y="220"/>
                  </a:cubicBezTo>
                  <a:cubicBezTo>
                    <a:pt x="117" y="238"/>
                    <a:pt x="85" y="225"/>
                    <a:pt x="72" y="218"/>
                  </a:cubicBezTo>
                  <a:cubicBezTo>
                    <a:pt x="64" y="215"/>
                    <a:pt x="56" y="210"/>
                    <a:pt x="50" y="204"/>
                  </a:cubicBezTo>
                  <a:cubicBezTo>
                    <a:pt x="37" y="191"/>
                    <a:pt x="25" y="177"/>
                    <a:pt x="13" y="163"/>
                  </a:cubicBezTo>
                  <a:cubicBezTo>
                    <a:pt x="10" y="160"/>
                    <a:pt x="2" y="146"/>
                    <a:pt x="0" y="144"/>
                  </a:cubicBezTo>
                  <a:cubicBezTo>
                    <a:pt x="20" y="156"/>
                    <a:pt x="31" y="178"/>
                    <a:pt x="49" y="192"/>
                  </a:cubicBezTo>
                  <a:cubicBezTo>
                    <a:pt x="57" y="199"/>
                    <a:pt x="66" y="205"/>
                    <a:pt x="75" y="212"/>
                  </a:cubicBezTo>
                  <a:cubicBezTo>
                    <a:pt x="81" y="218"/>
                    <a:pt x="86" y="223"/>
                    <a:pt x="96" y="223"/>
                  </a:cubicBezTo>
                  <a:cubicBezTo>
                    <a:pt x="137" y="226"/>
                    <a:pt x="119" y="176"/>
                    <a:pt x="110" y="156"/>
                  </a:cubicBezTo>
                  <a:cubicBezTo>
                    <a:pt x="103" y="140"/>
                    <a:pt x="94" y="126"/>
                    <a:pt x="86" y="111"/>
                  </a:cubicBezTo>
                  <a:cubicBezTo>
                    <a:pt x="77" y="95"/>
                    <a:pt x="69" y="79"/>
                    <a:pt x="62" y="62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9297988" y="3906838"/>
              <a:ext cx="215900" cy="182562"/>
            </a:xfrm>
            <a:custGeom>
              <a:avLst/>
              <a:gdLst>
                <a:gd name="T0" fmla="*/ 30 w 89"/>
                <a:gd name="T1" fmla="*/ 22 h 75"/>
                <a:gd name="T2" fmla="*/ 24 w 89"/>
                <a:gd name="T3" fmla="*/ 17 h 75"/>
                <a:gd name="T4" fmla="*/ 0 w 89"/>
                <a:gd name="T5" fmla="*/ 5 h 75"/>
                <a:gd name="T6" fmla="*/ 16 w 89"/>
                <a:gd name="T7" fmla="*/ 17 h 75"/>
                <a:gd name="T8" fmla="*/ 56 w 89"/>
                <a:gd name="T9" fmla="*/ 48 h 75"/>
                <a:gd name="T10" fmla="*/ 87 w 89"/>
                <a:gd name="T11" fmla="*/ 75 h 75"/>
                <a:gd name="T12" fmla="*/ 73 w 89"/>
                <a:gd name="T13" fmla="*/ 53 h 75"/>
                <a:gd name="T14" fmla="*/ 51 w 89"/>
                <a:gd name="T15" fmla="*/ 36 h 75"/>
                <a:gd name="T16" fmla="*/ 30 w 89"/>
                <a:gd name="T17" fmla="*/ 2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0" y="22"/>
                  </a:moveTo>
                  <a:cubicBezTo>
                    <a:pt x="28" y="20"/>
                    <a:pt x="26" y="19"/>
                    <a:pt x="24" y="17"/>
                  </a:cubicBezTo>
                  <a:cubicBezTo>
                    <a:pt x="23" y="16"/>
                    <a:pt x="0" y="0"/>
                    <a:pt x="0" y="5"/>
                  </a:cubicBezTo>
                  <a:cubicBezTo>
                    <a:pt x="0" y="13"/>
                    <a:pt x="10" y="13"/>
                    <a:pt x="16" y="17"/>
                  </a:cubicBezTo>
                  <a:cubicBezTo>
                    <a:pt x="30" y="25"/>
                    <a:pt x="43" y="38"/>
                    <a:pt x="56" y="48"/>
                  </a:cubicBezTo>
                  <a:cubicBezTo>
                    <a:pt x="68" y="56"/>
                    <a:pt x="78" y="65"/>
                    <a:pt x="87" y="75"/>
                  </a:cubicBezTo>
                  <a:cubicBezTo>
                    <a:pt x="89" y="68"/>
                    <a:pt x="77" y="58"/>
                    <a:pt x="73" y="53"/>
                  </a:cubicBezTo>
                  <a:cubicBezTo>
                    <a:pt x="66" y="46"/>
                    <a:pt x="59" y="41"/>
                    <a:pt x="51" y="36"/>
                  </a:cubicBezTo>
                  <a:cubicBezTo>
                    <a:pt x="43" y="31"/>
                    <a:pt x="37" y="27"/>
                    <a:pt x="30" y="22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8893176" y="4602163"/>
              <a:ext cx="661988" cy="127000"/>
            </a:xfrm>
            <a:custGeom>
              <a:avLst/>
              <a:gdLst>
                <a:gd name="T0" fmla="*/ 2 w 272"/>
                <a:gd name="T1" fmla="*/ 18 h 52"/>
                <a:gd name="T2" fmla="*/ 53 w 272"/>
                <a:gd name="T3" fmla="*/ 41 h 52"/>
                <a:gd name="T4" fmla="*/ 222 w 272"/>
                <a:gd name="T5" fmla="*/ 21 h 52"/>
                <a:gd name="T6" fmla="*/ 272 w 272"/>
                <a:gd name="T7" fmla="*/ 0 h 52"/>
                <a:gd name="T8" fmla="*/ 128 w 272"/>
                <a:gd name="T9" fmla="*/ 36 h 52"/>
                <a:gd name="T10" fmla="*/ 62 w 272"/>
                <a:gd name="T11" fmla="*/ 30 h 52"/>
                <a:gd name="T12" fmla="*/ 0 w 272"/>
                <a:gd name="T13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52">
                  <a:moveTo>
                    <a:pt x="2" y="18"/>
                  </a:moveTo>
                  <a:cubicBezTo>
                    <a:pt x="21" y="20"/>
                    <a:pt x="34" y="37"/>
                    <a:pt x="53" y="41"/>
                  </a:cubicBezTo>
                  <a:cubicBezTo>
                    <a:pt x="107" y="52"/>
                    <a:pt x="171" y="40"/>
                    <a:pt x="222" y="21"/>
                  </a:cubicBezTo>
                  <a:cubicBezTo>
                    <a:pt x="239" y="15"/>
                    <a:pt x="255" y="6"/>
                    <a:pt x="272" y="0"/>
                  </a:cubicBezTo>
                  <a:cubicBezTo>
                    <a:pt x="224" y="12"/>
                    <a:pt x="177" y="33"/>
                    <a:pt x="128" y="36"/>
                  </a:cubicBezTo>
                  <a:cubicBezTo>
                    <a:pt x="106" y="37"/>
                    <a:pt x="84" y="33"/>
                    <a:pt x="62" y="30"/>
                  </a:cubicBezTo>
                  <a:cubicBezTo>
                    <a:pt x="42" y="28"/>
                    <a:pt x="20" y="19"/>
                    <a:pt x="0" y="14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8936038" y="2052638"/>
              <a:ext cx="334963" cy="152400"/>
            </a:xfrm>
            <a:custGeom>
              <a:avLst/>
              <a:gdLst>
                <a:gd name="T0" fmla="*/ 120 w 137"/>
                <a:gd name="T1" fmla="*/ 61 h 62"/>
                <a:gd name="T2" fmla="*/ 87 w 137"/>
                <a:gd name="T3" fmla="*/ 61 h 62"/>
                <a:gd name="T4" fmla="*/ 65 w 137"/>
                <a:gd name="T5" fmla="*/ 60 h 62"/>
                <a:gd name="T6" fmla="*/ 39 w 137"/>
                <a:gd name="T7" fmla="*/ 47 h 62"/>
                <a:gd name="T8" fmla="*/ 15 w 137"/>
                <a:gd name="T9" fmla="*/ 22 h 62"/>
                <a:gd name="T10" fmla="*/ 0 w 137"/>
                <a:gd name="T11" fmla="*/ 1 h 62"/>
                <a:gd name="T12" fmla="*/ 21 w 137"/>
                <a:gd name="T13" fmla="*/ 1 h 62"/>
                <a:gd name="T14" fmla="*/ 44 w 137"/>
                <a:gd name="T15" fmla="*/ 3 h 62"/>
                <a:gd name="T16" fmla="*/ 83 w 137"/>
                <a:gd name="T17" fmla="*/ 6 h 62"/>
                <a:gd name="T18" fmla="*/ 137 w 137"/>
                <a:gd name="T1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62">
                  <a:moveTo>
                    <a:pt x="120" y="61"/>
                  </a:moveTo>
                  <a:cubicBezTo>
                    <a:pt x="109" y="58"/>
                    <a:pt x="98" y="61"/>
                    <a:pt x="87" y="61"/>
                  </a:cubicBezTo>
                  <a:cubicBezTo>
                    <a:pt x="79" y="61"/>
                    <a:pt x="73" y="62"/>
                    <a:pt x="65" y="60"/>
                  </a:cubicBezTo>
                  <a:cubicBezTo>
                    <a:pt x="54" y="58"/>
                    <a:pt x="48" y="53"/>
                    <a:pt x="39" y="47"/>
                  </a:cubicBezTo>
                  <a:cubicBezTo>
                    <a:pt x="30" y="39"/>
                    <a:pt x="22" y="32"/>
                    <a:pt x="15" y="22"/>
                  </a:cubicBezTo>
                  <a:cubicBezTo>
                    <a:pt x="10" y="17"/>
                    <a:pt x="0" y="9"/>
                    <a:pt x="0" y="1"/>
                  </a:cubicBezTo>
                  <a:cubicBezTo>
                    <a:pt x="7" y="1"/>
                    <a:pt x="14" y="0"/>
                    <a:pt x="21" y="1"/>
                  </a:cubicBezTo>
                  <a:cubicBezTo>
                    <a:pt x="29" y="1"/>
                    <a:pt x="36" y="4"/>
                    <a:pt x="44" y="3"/>
                  </a:cubicBezTo>
                  <a:cubicBezTo>
                    <a:pt x="59" y="2"/>
                    <a:pt x="69" y="2"/>
                    <a:pt x="83" y="6"/>
                  </a:cubicBezTo>
                  <a:cubicBezTo>
                    <a:pt x="105" y="14"/>
                    <a:pt x="129" y="30"/>
                    <a:pt x="137" y="54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9175751" y="1865313"/>
              <a:ext cx="192088" cy="330200"/>
            </a:xfrm>
            <a:custGeom>
              <a:avLst/>
              <a:gdLst>
                <a:gd name="T0" fmla="*/ 51 w 79"/>
                <a:gd name="T1" fmla="*/ 125 h 135"/>
                <a:gd name="T2" fmla="*/ 4 w 79"/>
                <a:gd name="T3" fmla="*/ 51 h 135"/>
                <a:gd name="T4" fmla="*/ 1 w 79"/>
                <a:gd name="T5" fmla="*/ 13 h 135"/>
                <a:gd name="T6" fmla="*/ 11 w 79"/>
                <a:gd name="T7" fmla="*/ 1 h 135"/>
                <a:gd name="T8" fmla="*/ 62 w 79"/>
                <a:gd name="T9" fmla="*/ 63 h 135"/>
                <a:gd name="T10" fmla="*/ 62 w 79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">
                  <a:moveTo>
                    <a:pt x="51" y="125"/>
                  </a:moveTo>
                  <a:cubicBezTo>
                    <a:pt x="31" y="106"/>
                    <a:pt x="9" y="79"/>
                    <a:pt x="4" y="51"/>
                  </a:cubicBezTo>
                  <a:cubicBezTo>
                    <a:pt x="1" y="39"/>
                    <a:pt x="0" y="26"/>
                    <a:pt x="1" y="13"/>
                  </a:cubicBezTo>
                  <a:cubicBezTo>
                    <a:pt x="2" y="3"/>
                    <a:pt x="1" y="0"/>
                    <a:pt x="11" y="1"/>
                  </a:cubicBezTo>
                  <a:cubicBezTo>
                    <a:pt x="37" y="5"/>
                    <a:pt x="52" y="42"/>
                    <a:pt x="62" y="63"/>
                  </a:cubicBezTo>
                  <a:cubicBezTo>
                    <a:pt x="73" y="87"/>
                    <a:pt x="79" y="112"/>
                    <a:pt x="62" y="135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9326563" y="1803400"/>
              <a:ext cx="160338" cy="344487"/>
            </a:xfrm>
            <a:custGeom>
              <a:avLst/>
              <a:gdLst>
                <a:gd name="T0" fmla="*/ 18 w 66"/>
                <a:gd name="T1" fmla="*/ 132 h 141"/>
                <a:gd name="T2" fmla="*/ 20 w 66"/>
                <a:gd name="T3" fmla="*/ 51 h 141"/>
                <a:gd name="T4" fmla="*/ 39 w 66"/>
                <a:gd name="T5" fmla="*/ 0 h 141"/>
                <a:gd name="T6" fmla="*/ 65 w 66"/>
                <a:gd name="T7" fmla="*/ 82 h 141"/>
                <a:gd name="T8" fmla="*/ 53 w 66"/>
                <a:gd name="T9" fmla="*/ 118 h 141"/>
                <a:gd name="T10" fmla="*/ 24 w 6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41">
                  <a:moveTo>
                    <a:pt x="18" y="132"/>
                  </a:moveTo>
                  <a:cubicBezTo>
                    <a:pt x="0" y="113"/>
                    <a:pt x="14" y="72"/>
                    <a:pt x="20" y="51"/>
                  </a:cubicBezTo>
                  <a:cubicBezTo>
                    <a:pt x="25" y="36"/>
                    <a:pt x="27" y="11"/>
                    <a:pt x="39" y="0"/>
                  </a:cubicBezTo>
                  <a:cubicBezTo>
                    <a:pt x="58" y="18"/>
                    <a:pt x="66" y="57"/>
                    <a:pt x="65" y="82"/>
                  </a:cubicBezTo>
                  <a:cubicBezTo>
                    <a:pt x="64" y="95"/>
                    <a:pt x="59" y="107"/>
                    <a:pt x="53" y="118"/>
                  </a:cubicBezTo>
                  <a:cubicBezTo>
                    <a:pt x="44" y="133"/>
                    <a:pt x="40" y="134"/>
                    <a:pt x="24" y="141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9458326" y="1725613"/>
              <a:ext cx="100013" cy="315912"/>
            </a:xfrm>
            <a:custGeom>
              <a:avLst/>
              <a:gdLst>
                <a:gd name="T0" fmla="*/ 12 w 41"/>
                <a:gd name="T1" fmla="*/ 129 h 129"/>
                <a:gd name="T2" fmla="*/ 7 w 41"/>
                <a:gd name="T3" fmla="*/ 53 h 129"/>
                <a:gd name="T4" fmla="*/ 12 w 41"/>
                <a:gd name="T5" fmla="*/ 0 h 129"/>
                <a:gd name="T6" fmla="*/ 39 w 41"/>
                <a:gd name="T7" fmla="*/ 58 h 129"/>
                <a:gd name="T8" fmla="*/ 5 w 41"/>
                <a:gd name="T9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9">
                  <a:moveTo>
                    <a:pt x="12" y="129"/>
                  </a:moveTo>
                  <a:cubicBezTo>
                    <a:pt x="5" y="107"/>
                    <a:pt x="9" y="77"/>
                    <a:pt x="7" y="53"/>
                  </a:cubicBezTo>
                  <a:cubicBezTo>
                    <a:pt x="5" y="40"/>
                    <a:pt x="0" y="9"/>
                    <a:pt x="12" y="0"/>
                  </a:cubicBezTo>
                  <a:cubicBezTo>
                    <a:pt x="30" y="14"/>
                    <a:pt x="38" y="34"/>
                    <a:pt x="39" y="58"/>
                  </a:cubicBezTo>
                  <a:cubicBezTo>
                    <a:pt x="41" y="88"/>
                    <a:pt x="29" y="108"/>
                    <a:pt x="5" y="122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9444038" y="1897063"/>
              <a:ext cx="274638" cy="219075"/>
            </a:xfrm>
            <a:custGeom>
              <a:avLst/>
              <a:gdLst>
                <a:gd name="T0" fmla="*/ 14 w 113"/>
                <a:gd name="T1" fmla="*/ 67 h 90"/>
                <a:gd name="T2" fmla="*/ 113 w 113"/>
                <a:gd name="T3" fmla="*/ 0 h 90"/>
                <a:gd name="T4" fmla="*/ 62 w 113"/>
                <a:gd name="T5" fmla="*/ 69 h 90"/>
                <a:gd name="T6" fmla="*/ 0 w 113"/>
                <a:gd name="T7" fmla="*/ 8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90">
                  <a:moveTo>
                    <a:pt x="14" y="67"/>
                  </a:moveTo>
                  <a:cubicBezTo>
                    <a:pt x="30" y="26"/>
                    <a:pt x="75" y="11"/>
                    <a:pt x="113" y="0"/>
                  </a:cubicBezTo>
                  <a:cubicBezTo>
                    <a:pt x="113" y="30"/>
                    <a:pt x="87" y="54"/>
                    <a:pt x="62" y="69"/>
                  </a:cubicBezTo>
                  <a:cubicBezTo>
                    <a:pt x="46" y="78"/>
                    <a:pt x="16" y="90"/>
                    <a:pt x="0" y="82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9053513" y="1825625"/>
              <a:ext cx="150813" cy="279400"/>
            </a:xfrm>
            <a:custGeom>
              <a:avLst/>
              <a:gdLst>
                <a:gd name="T0" fmla="*/ 62 w 62"/>
                <a:gd name="T1" fmla="*/ 114 h 114"/>
                <a:gd name="T2" fmla="*/ 9 w 62"/>
                <a:gd name="T3" fmla="*/ 66 h 114"/>
                <a:gd name="T4" fmla="*/ 7 w 62"/>
                <a:gd name="T5" fmla="*/ 0 h 114"/>
                <a:gd name="T6" fmla="*/ 48 w 62"/>
                <a:gd name="T7" fmla="*/ 48 h 114"/>
                <a:gd name="T8" fmla="*/ 62 w 62"/>
                <a:gd name="T9" fmla="*/ 1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14">
                  <a:moveTo>
                    <a:pt x="62" y="114"/>
                  </a:moveTo>
                  <a:cubicBezTo>
                    <a:pt x="35" y="108"/>
                    <a:pt x="16" y="92"/>
                    <a:pt x="9" y="66"/>
                  </a:cubicBezTo>
                  <a:cubicBezTo>
                    <a:pt x="5" y="49"/>
                    <a:pt x="0" y="16"/>
                    <a:pt x="7" y="0"/>
                  </a:cubicBezTo>
                  <a:cubicBezTo>
                    <a:pt x="22" y="16"/>
                    <a:pt x="36" y="29"/>
                    <a:pt x="48" y="48"/>
                  </a:cubicBezTo>
                  <a:cubicBezTo>
                    <a:pt x="59" y="66"/>
                    <a:pt x="62" y="89"/>
                    <a:pt x="62" y="111"/>
                  </a:cubicBezTo>
                </a:path>
              </a:pathLst>
            </a:custGeom>
            <a:solidFill>
              <a:srgbClr val="F0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9156701" y="1720850"/>
              <a:ext cx="157163" cy="298450"/>
            </a:xfrm>
            <a:custGeom>
              <a:avLst/>
              <a:gdLst>
                <a:gd name="T0" fmla="*/ 9 w 65"/>
                <a:gd name="T1" fmla="*/ 84 h 122"/>
                <a:gd name="T2" fmla="*/ 8 w 65"/>
                <a:gd name="T3" fmla="*/ 30 h 122"/>
                <a:gd name="T4" fmla="*/ 13 w 65"/>
                <a:gd name="T5" fmla="*/ 0 h 122"/>
                <a:gd name="T6" fmla="*/ 49 w 65"/>
                <a:gd name="T7" fmla="*/ 53 h 122"/>
                <a:gd name="T8" fmla="*/ 54 w 65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22">
                  <a:moveTo>
                    <a:pt x="9" y="84"/>
                  </a:moveTo>
                  <a:cubicBezTo>
                    <a:pt x="0" y="67"/>
                    <a:pt x="7" y="48"/>
                    <a:pt x="8" y="30"/>
                  </a:cubicBezTo>
                  <a:cubicBezTo>
                    <a:pt x="8" y="19"/>
                    <a:pt x="4" y="9"/>
                    <a:pt x="13" y="0"/>
                  </a:cubicBezTo>
                  <a:cubicBezTo>
                    <a:pt x="30" y="14"/>
                    <a:pt x="44" y="32"/>
                    <a:pt x="49" y="53"/>
                  </a:cubicBezTo>
                  <a:cubicBezTo>
                    <a:pt x="54" y="73"/>
                    <a:pt x="65" y="101"/>
                    <a:pt x="54" y="122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9261476" y="1711325"/>
              <a:ext cx="155575" cy="312737"/>
            </a:xfrm>
            <a:custGeom>
              <a:avLst/>
              <a:gdLst>
                <a:gd name="T0" fmla="*/ 40 w 64"/>
                <a:gd name="T1" fmla="*/ 128 h 128"/>
                <a:gd name="T2" fmla="*/ 3 w 64"/>
                <a:gd name="T3" fmla="*/ 61 h 128"/>
                <a:gd name="T4" fmla="*/ 5 w 64"/>
                <a:gd name="T5" fmla="*/ 0 h 128"/>
                <a:gd name="T6" fmla="*/ 43 w 64"/>
                <a:gd name="T7" fmla="*/ 35 h 128"/>
                <a:gd name="T8" fmla="*/ 49 w 64"/>
                <a:gd name="T9" fmla="*/ 11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28">
                  <a:moveTo>
                    <a:pt x="40" y="128"/>
                  </a:moveTo>
                  <a:cubicBezTo>
                    <a:pt x="20" y="108"/>
                    <a:pt x="8" y="89"/>
                    <a:pt x="3" y="61"/>
                  </a:cubicBezTo>
                  <a:cubicBezTo>
                    <a:pt x="0" y="40"/>
                    <a:pt x="5" y="21"/>
                    <a:pt x="5" y="0"/>
                  </a:cubicBezTo>
                  <a:cubicBezTo>
                    <a:pt x="18" y="12"/>
                    <a:pt x="35" y="20"/>
                    <a:pt x="43" y="35"/>
                  </a:cubicBezTo>
                  <a:cubicBezTo>
                    <a:pt x="57" y="58"/>
                    <a:pt x="64" y="88"/>
                    <a:pt x="49" y="111"/>
                  </a:cubicBezTo>
                </a:path>
              </a:pathLst>
            </a:custGeom>
            <a:solidFill>
              <a:srgbClr val="F0A2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9329738" y="1676401"/>
              <a:ext cx="173038" cy="195262"/>
            </a:xfrm>
            <a:custGeom>
              <a:avLst/>
              <a:gdLst>
                <a:gd name="T0" fmla="*/ 34 w 71"/>
                <a:gd name="T1" fmla="*/ 75 h 80"/>
                <a:gd name="T2" fmla="*/ 12 w 71"/>
                <a:gd name="T3" fmla="*/ 11 h 80"/>
                <a:gd name="T4" fmla="*/ 56 w 71"/>
                <a:gd name="T5" fmla="*/ 34 h 80"/>
                <a:gd name="T6" fmla="*/ 63 w 71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0">
                  <a:moveTo>
                    <a:pt x="34" y="75"/>
                  </a:moveTo>
                  <a:cubicBezTo>
                    <a:pt x="26" y="65"/>
                    <a:pt x="0" y="22"/>
                    <a:pt x="12" y="11"/>
                  </a:cubicBezTo>
                  <a:cubicBezTo>
                    <a:pt x="24" y="0"/>
                    <a:pt x="49" y="27"/>
                    <a:pt x="56" y="34"/>
                  </a:cubicBezTo>
                  <a:cubicBezTo>
                    <a:pt x="67" y="46"/>
                    <a:pt x="71" y="66"/>
                    <a:pt x="63" y="80"/>
                  </a:cubicBezTo>
                </a:path>
              </a:pathLst>
            </a:custGeom>
            <a:solidFill>
              <a:srgbClr val="F0B1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8921751" y="2030413"/>
              <a:ext cx="376238" cy="198437"/>
            </a:xfrm>
            <a:custGeom>
              <a:avLst/>
              <a:gdLst>
                <a:gd name="T0" fmla="*/ 76 w 154"/>
                <a:gd name="T1" fmla="*/ 9 h 81"/>
                <a:gd name="T2" fmla="*/ 119 w 154"/>
                <a:gd name="T3" fmla="*/ 26 h 81"/>
                <a:gd name="T4" fmla="*/ 149 w 154"/>
                <a:gd name="T5" fmla="*/ 70 h 81"/>
                <a:gd name="T6" fmla="*/ 124 w 154"/>
                <a:gd name="T7" fmla="*/ 42 h 81"/>
                <a:gd name="T8" fmla="*/ 64 w 154"/>
                <a:gd name="T9" fmla="*/ 16 h 81"/>
                <a:gd name="T10" fmla="*/ 11 w 154"/>
                <a:gd name="T11" fmla="*/ 13 h 81"/>
                <a:gd name="T12" fmla="*/ 54 w 154"/>
                <a:gd name="T13" fmla="*/ 59 h 81"/>
                <a:gd name="T14" fmla="*/ 139 w 154"/>
                <a:gd name="T15" fmla="*/ 68 h 81"/>
                <a:gd name="T16" fmla="*/ 55 w 154"/>
                <a:gd name="T17" fmla="*/ 67 h 81"/>
                <a:gd name="T18" fmla="*/ 0 w 154"/>
                <a:gd name="T19" fmla="*/ 7 h 81"/>
                <a:gd name="T20" fmla="*/ 32 w 154"/>
                <a:gd name="T21" fmla="*/ 3 h 81"/>
                <a:gd name="T22" fmla="*/ 76 w 154"/>
                <a:gd name="T23" fmla="*/ 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4" h="81">
                  <a:moveTo>
                    <a:pt x="76" y="9"/>
                  </a:moveTo>
                  <a:cubicBezTo>
                    <a:pt x="91" y="14"/>
                    <a:pt x="107" y="15"/>
                    <a:pt x="119" y="26"/>
                  </a:cubicBezTo>
                  <a:cubicBezTo>
                    <a:pt x="127" y="32"/>
                    <a:pt x="154" y="61"/>
                    <a:pt x="149" y="70"/>
                  </a:cubicBezTo>
                  <a:cubicBezTo>
                    <a:pt x="141" y="61"/>
                    <a:pt x="135" y="50"/>
                    <a:pt x="124" y="42"/>
                  </a:cubicBezTo>
                  <a:cubicBezTo>
                    <a:pt x="107" y="30"/>
                    <a:pt x="84" y="19"/>
                    <a:pt x="64" y="16"/>
                  </a:cubicBezTo>
                  <a:cubicBezTo>
                    <a:pt x="52" y="14"/>
                    <a:pt x="21" y="5"/>
                    <a:pt x="11" y="13"/>
                  </a:cubicBezTo>
                  <a:cubicBezTo>
                    <a:pt x="22" y="30"/>
                    <a:pt x="38" y="46"/>
                    <a:pt x="54" y="59"/>
                  </a:cubicBezTo>
                  <a:cubicBezTo>
                    <a:pt x="77" y="77"/>
                    <a:pt x="110" y="65"/>
                    <a:pt x="139" y="68"/>
                  </a:cubicBezTo>
                  <a:cubicBezTo>
                    <a:pt x="114" y="79"/>
                    <a:pt x="79" y="81"/>
                    <a:pt x="55" y="67"/>
                  </a:cubicBezTo>
                  <a:cubicBezTo>
                    <a:pt x="32" y="52"/>
                    <a:pt x="18" y="27"/>
                    <a:pt x="0" y="7"/>
                  </a:cubicBezTo>
                  <a:cubicBezTo>
                    <a:pt x="8" y="0"/>
                    <a:pt x="22" y="3"/>
                    <a:pt x="32" y="3"/>
                  </a:cubicBezTo>
                  <a:cubicBezTo>
                    <a:pt x="46" y="3"/>
                    <a:pt x="62" y="4"/>
                    <a:pt x="76" y="9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9172576" y="1835150"/>
              <a:ext cx="198438" cy="365125"/>
            </a:xfrm>
            <a:custGeom>
              <a:avLst/>
              <a:gdLst>
                <a:gd name="T0" fmla="*/ 69 w 81"/>
                <a:gd name="T1" fmla="*/ 133 h 149"/>
                <a:gd name="T2" fmla="*/ 55 w 81"/>
                <a:gd name="T3" fmla="*/ 56 h 149"/>
                <a:gd name="T4" fmla="*/ 34 w 81"/>
                <a:gd name="T5" fmla="*/ 31 h 149"/>
                <a:gd name="T6" fmla="*/ 9 w 81"/>
                <a:gd name="T7" fmla="*/ 8 h 149"/>
                <a:gd name="T8" fmla="*/ 7 w 81"/>
                <a:gd name="T9" fmla="*/ 63 h 149"/>
                <a:gd name="T10" fmla="*/ 24 w 81"/>
                <a:gd name="T11" fmla="*/ 107 h 149"/>
                <a:gd name="T12" fmla="*/ 39 w 81"/>
                <a:gd name="T13" fmla="*/ 126 h 149"/>
                <a:gd name="T14" fmla="*/ 57 w 81"/>
                <a:gd name="T15" fmla="*/ 136 h 149"/>
                <a:gd name="T16" fmla="*/ 23 w 81"/>
                <a:gd name="T17" fmla="*/ 116 h 149"/>
                <a:gd name="T18" fmla="*/ 3 w 81"/>
                <a:gd name="T19" fmla="*/ 65 h 149"/>
                <a:gd name="T20" fmla="*/ 4 w 81"/>
                <a:gd name="T21" fmla="*/ 2 h 149"/>
                <a:gd name="T22" fmla="*/ 33 w 81"/>
                <a:gd name="T23" fmla="*/ 21 h 149"/>
                <a:gd name="T24" fmla="*/ 67 w 81"/>
                <a:gd name="T25" fmla="*/ 58 h 149"/>
                <a:gd name="T26" fmla="*/ 68 w 81"/>
                <a:gd name="T27" fmla="*/ 1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49">
                  <a:moveTo>
                    <a:pt x="69" y="133"/>
                  </a:moveTo>
                  <a:cubicBezTo>
                    <a:pt x="78" y="109"/>
                    <a:pt x="71" y="75"/>
                    <a:pt x="55" y="56"/>
                  </a:cubicBezTo>
                  <a:cubicBezTo>
                    <a:pt x="48" y="47"/>
                    <a:pt x="41" y="39"/>
                    <a:pt x="34" y="31"/>
                  </a:cubicBezTo>
                  <a:cubicBezTo>
                    <a:pt x="27" y="23"/>
                    <a:pt x="15" y="16"/>
                    <a:pt x="9" y="8"/>
                  </a:cubicBezTo>
                  <a:cubicBezTo>
                    <a:pt x="7" y="25"/>
                    <a:pt x="3" y="44"/>
                    <a:pt x="7" y="63"/>
                  </a:cubicBezTo>
                  <a:cubicBezTo>
                    <a:pt x="10" y="78"/>
                    <a:pt x="16" y="93"/>
                    <a:pt x="24" y="107"/>
                  </a:cubicBezTo>
                  <a:cubicBezTo>
                    <a:pt x="28" y="114"/>
                    <a:pt x="33" y="121"/>
                    <a:pt x="39" y="126"/>
                  </a:cubicBezTo>
                  <a:cubicBezTo>
                    <a:pt x="44" y="131"/>
                    <a:pt x="53" y="132"/>
                    <a:pt x="57" y="136"/>
                  </a:cubicBezTo>
                  <a:cubicBezTo>
                    <a:pt x="46" y="149"/>
                    <a:pt x="29" y="123"/>
                    <a:pt x="23" y="116"/>
                  </a:cubicBezTo>
                  <a:cubicBezTo>
                    <a:pt x="11" y="99"/>
                    <a:pt x="6" y="86"/>
                    <a:pt x="3" y="65"/>
                  </a:cubicBezTo>
                  <a:cubicBezTo>
                    <a:pt x="0" y="44"/>
                    <a:pt x="1" y="22"/>
                    <a:pt x="4" y="2"/>
                  </a:cubicBezTo>
                  <a:cubicBezTo>
                    <a:pt x="14" y="0"/>
                    <a:pt x="24" y="16"/>
                    <a:pt x="33" y="21"/>
                  </a:cubicBezTo>
                  <a:cubicBezTo>
                    <a:pt x="48" y="30"/>
                    <a:pt x="59" y="42"/>
                    <a:pt x="67" y="58"/>
                  </a:cubicBezTo>
                  <a:cubicBezTo>
                    <a:pt x="79" y="83"/>
                    <a:pt x="81" y="111"/>
                    <a:pt x="68" y="136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9350376" y="1782763"/>
              <a:ext cx="149225" cy="369887"/>
            </a:xfrm>
            <a:custGeom>
              <a:avLst/>
              <a:gdLst>
                <a:gd name="T0" fmla="*/ 16 w 61"/>
                <a:gd name="T1" fmla="*/ 152 h 152"/>
                <a:gd name="T2" fmla="*/ 5 w 61"/>
                <a:gd name="T3" fmla="*/ 117 h 152"/>
                <a:gd name="T4" fmla="*/ 2 w 61"/>
                <a:gd name="T5" fmla="*/ 86 h 152"/>
                <a:gd name="T6" fmla="*/ 15 w 61"/>
                <a:gd name="T7" fmla="*/ 34 h 152"/>
                <a:gd name="T8" fmla="*/ 30 w 61"/>
                <a:gd name="T9" fmla="*/ 1 h 152"/>
                <a:gd name="T10" fmla="*/ 59 w 61"/>
                <a:gd name="T11" fmla="*/ 63 h 152"/>
                <a:gd name="T12" fmla="*/ 55 w 61"/>
                <a:gd name="T13" fmla="*/ 104 h 152"/>
                <a:gd name="T14" fmla="*/ 46 w 61"/>
                <a:gd name="T15" fmla="*/ 125 h 152"/>
                <a:gd name="T16" fmla="*/ 42 w 61"/>
                <a:gd name="T17" fmla="*/ 132 h 152"/>
                <a:gd name="T18" fmla="*/ 36 w 61"/>
                <a:gd name="T19" fmla="*/ 137 h 152"/>
                <a:gd name="T20" fmla="*/ 48 w 61"/>
                <a:gd name="T21" fmla="*/ 91 h 152"/>
                <a:gd name="T22" fmla="*/ 49 w 61"/>
                <a:gd name="T23" fmla="*/ 60 h 152"/>
                <a:gd name="T24" fmla="*/ 31 w 61"/>
                <a:gd name="T25" fmla="*/ 13 h 152"/>
                <a:gd name="T26" fmla="*/ 11 w 61"/>
                <a:gd name="T27" fmla="*/ 75 h 152"/>
                <a:gd name="T28" fmla="*/ 6 w 61"/>
                <a:gd name="T29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52">
                  <a:moveTo>
                    <a:pt x="16" y="152"/>
                  </a:moveTo>
                  <a:cubicBezTo>
                    <a:pt x="15" y="140"/>
                    <a:pt x="10" y="128"/>
                    <a:pt x="5" y="117"/>
                  </a:cubicBezTo>
                  <a:cubicBezTo>
                    <a:pt x="0" y="108"/>
                    <a:pt x="0" y="97"/>
                    <a:pt x="2" y="86"/>
                  </a:cubicBezTo>
                  <a:cubicBezTo>
                    <a:pt x="5" y="68"/>
                    <a:pt x="8" y="51"/>
                    <a:pt x="15" y="34"/>
                  </a:cubicBezTo>
                  <a:cubicBezTo>
                    <a:pt x="15" y="31"/>
                    <a:pt x="29" y="0"/>
                    <a:pt x="30" y="1"/>
                  </a:cubicBezTo>
                  <a:cubicBezTo>
                    <a:pt x="47" y="16"/>
                    <a:pt x="55" y="42"/>
                    <a:pt x="59" y="63"/>
                  </a:cubicBezTo>
                  <a:cubicBezTo>
                    <a:pt x="61" y="77"/>
                    <a:pt x="59" y="91"/>
                    <a:pt x="55" y="104"/>
                  </a:cubicBezTo>
                  <a:cubicBezTo>
                    <a:pt x="53" y="111"/>
                    <a:pt x="50" y="118"/>
                    <a:pt x="46" y="125"/>
                  </a:cubicBezTo>
                  <a:cubicBezTo>
                    <a:pt x="45" y="127"/>
                    <a:pt x="44" y="129"/>
                    <a:pt x="42" y="132"/>
                  </a:cubicBezTo>
                  <a:cubicBezTo>
                    <a:pt x="41" y="133"/>
                    <a:pt x="36" y="136"/>
                    <a:pt x="36" y="137"/>
                  </a:cubicBezTo>
                  <a:cubicBezTo>
                    <a:pt x="43" y="123"/>
                    <a:pt x="46" y="107"/>
                    <a:pt x="48" y="91"/>
                  </a:cubicBezTo>
                  <a:cubicBezTo>
                    <a:pt x="50" y="81"/>
                    <a:pt x="50" y="70"/>
                    <a:pt x="49" y="60"/>
                  </a:cubicBezTo>
                  <a:cubicBezTo>
                    <a:pt x="48" y="44"/>
                    <a:pt x="42" y="24"/>
                    <a:pt x="31" y="13"/>
                  </a:cubicBezTo>
                  <a:cubicBezTo>
                    <a:pt x="22" y="33"/>
                    <a:pt x="17" y="54"/>
                    <a:pt x="11" y="75"/>
                  </a:cubicBezTo>
                  <a:cubicBezTo>
                    <a:pt x="5" y="99"/>
                    <a:pt x="2" y="124"/>
                    <a:pt x="6" y="148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9"/>
            <p:cNvSpPr>
              <a:spLocks/>
            </p:cNvSpPr>
            <p:nvPr/>
          </p:nvSpPr>
          <p:spPr bwMode="auto">
            <a:xfrm>
              <a:off x="9439276" y="1882775"/>
              <a:ext cx="273050" cy="263525"/>
            </a:xfrm>
            <a:custGeom>
              <a:avLst/>
              <a:gdLst>
                <a:gd name="T0" fmla="*/ 4 w 112"/>
                <a:gd name="T1" fmla="*/ 89 h 108"/>
                <a:gd name="T2" fmla="*/ 54 w 112"/>
                <a:gd name="T3" fmla="*/ 23 h 108"/>
                <a:gd name="T4" fmla="*/ 112 w 112"/>
                <a:gd name="T5" fmla="*/ 0 h 108"/>
                <a:gd name="T6" fmla="*/ 3 w 112"/>
                <a:gd name="T7" fmla="*/ 91 h 108"/>
                <a:gd name="T8" fmla="*/ 106 w 112"/>
                <a:gd name="T9" fmla="*/ 17 h 108"/>
                <a:gd name="T10" fmla="*/ 0 w 112"/>
                <a:gd name="T11" fmla="*/ 8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2" h="108">
                  <a:moveTo>
                    <a:pt x="4" y="89"/>
                  </a:moveTo>
                  <a:cubicBezTo>
                    <a:pt x="21" y="69"/>
                    <a:pt x="29" y="40"/>
                    <a:pt x="54" y="23"/>
                  </a:cubicBezTo>
                  <a:cubicBezTo>
                    <a:pt x="71" y="12"/>
                    <a:pt x="94" y="4"/>
                    <a:pt x="112" y="0"/>
                  </a:cubicBezTo>
                  <a:cubicBezTo>
                    <a:pt x="111" y="52"/>
                    <a:pt x="52" y="108"/>
                    <a:pt x="3" y="91"/>
                  </a:cubicBezTo>
                  <a:cubicBezTo>
                    <a:pt x="43" y="86"/>
                    <a:pt x="92" y="58"/>
                    <a:pt x="106" y="17"/>
                  </a:cubicBezTo>
                  <a:cubicBezTo>
                    <a:pt x="60" y="24"/>
                    <a:pt x="25" y="51"/>
                    <a:pt x="0" y="89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90"/>
            <p:cNvSpPr>
              <a:spLocks/>
            </p:cNvSpPr>
            <p:nvPr/>
          </p:nvSpPr>
          <p:spPr bwMode="auto">
            <a:xfrm>
              <a:off x="9058276" y="1789113"/>
              <a:ext cx="125413" cy="276225"/>
            </a:xfrm>
            <a:custGeom>
              <a:avLst/>
              <a:gdLst>
                <a:gd name="T0" fmla="*/ 22 w 51"/>
                <a:gd name="T1" fmla="*/ 113 h 113"/>
                <a:gd name="T2" fmla="*/ 7 w 51"/>
                <a:gd name="T3" fmla="*/ 96 h 113"/>
                <a:gd name="T4" fmla="*/ 1 w 51"/>
                <a:gd name="T5" fmla="*/ 72 h 113"/>
                <a:gd name="T6" fmla="*/ 2 w 51"/>
                <a:gd name="T7" fmla="*/ 46 h 113"/>
                <a:gd name="T8" fmla="*/ 3 w 51"/>
                <a:gd name="T9" fmla="*/ 11 h 113"/>
                <a:gd name="T10" fmla="*/ 17 w 51"/>
                <a:gd name="T11" fmla="*/ 18 h 113"/>
                <a:gd name="T12" fmla="*/ 51 w 51"/>
                <a:gd name="T13" fmla="*/ 71 h 113"/>
                <a:gd name="T14" fmla="*/ 8 w 51"/>
                <a:gd name="T15" fmla="*/ 17 h 113"/>
                <a:gd name="T16" fmla="*/ 8 w 51"/>
                <a:gd name="T17" fmla="*/ 70 h 113"/>
                <a:gd name="T18" fmla="*/ 33 w 51"/>
                <a:gd name="T19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113">
                  <a:moveTo>
                    <a:pt x="22" y="113"/>
                  </a:moveTo>
                  <a:cubicBezTo>
                    <a:pt x="18" y="107"/>
                    <a:pt x="10" y="103"/>
                    <a:pt x="7" y="96"/>
                  </a:cubicBezTo>
                  <a:cubicBezTo>
                    <a:pt x="3" y="88"/>
                    <a:pt x="2" y="80"/>
                    <a:pt x="1" y="72"/>
                  </a:cubicBezTo>
                  <a:cubicBezTo>
                    <a:pt x="0" y="63"/>
                    <a:pt x="1" y="55"/>
                    <a:pt x="2" y="46"/>
                  </a:cubicBezTo>
                  <a:cubicBezTo>
                    <a:pt x="3" y="34"/>
                    <a:pt x="1" y="22"/>
                    <a:pt x="3" y="11"/>
                  </a:cubicBezTo>
                  <a:cubicBezTo>
                    <a:pt x="6" y="0"/>
                    <a:pt x="12" y="13"/>
                    <a:pt x="17" y="18"/>
                  </a:cubicBezTo>
                  <a:cubicBezTo>
                    <a:pt x="31" y="33"/>
                    <a:pt x="50" y="49"/>
                    <a:pt x="51" y="71"/>
                  </a:cubicBezTo>
                  <a:cubicBezTo>
                    <a:pt x="44" y="56"/>
                    <a:pt x="24" y="28"/>
                    <a:pt x="8" y="17"/>
                  </a:cubicBezTo>
                  <a:cubicBezTo>
                    <a:pt x="12" y="19"/>
                    <a:pt x="6" y="62"/>
                    <a:pt x="8" y="70"/>
                  </a:cubicBezTo>
                  <a:cubicBezTo>
                    <a:pt x="11" y="84"/>
                    <a:pt x="19" y="106"/>
                    <a:pt x="33" y="112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9253538" y="1697038"/>
              <a:ext cx="141288" cy="260350"/>
            </a:xfrm>
            <a:custGeom>
              <a:avLst/>
              <a:gdLst>
                <a:gd name="T0" fmla="*/ 19 w 58"/>
                <a:gd name="T1" fmla="*/ 97 h 107"/>
                <a:gd name="T2" fmla="*/ 5 w 58"/>
                <a:gd name="T3" fmla="*/ 60 h 107"/>
                <a:gd name="T4" fmla="*/ 6 w 58"/>
                <a:gd name="T5" fmla="*/ 0 h 107"/>
                <a:gd name="T6" fmla="*/ 24 w 58"/>
                <a:gd name="T7" fmla="*/ 12 h 107"/>
                <a:gd name="T8" fmla="*/ 57 w 58"/>
                <a:gd name="T9" fmla="*/ 59 h 107"/>
                <a:gd name="T10" fmla="*/ 55 w 58"/>
                <a:gd name="T11" fmla="*/ 77 h 107"/>
                <a:gd name="T12" fmla="*/ 44 w 58"/>
                <a:gd name="T13" fmla="*/ 41 h 107"/>
                <a:gd name="T14" fmla="*/ 10 w 58"/>
                <a:gd name="T15" fmla="*/ 16 h 107"/>
                <a:gd name="T16" fmla="*/ 31 w 58"/>
                <a:gd name="T17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07">
                  <a:moveTo>
                    <a:pt x="19" y="97"/>
                  </a:moveTo>
                  <a:cubicBezTo>
                    <a:pt x="10" y="88"/>
                    <a:pt x="7" y="72"/>
                    <a:pt x="5" y="60"/>
                  </a:cubicBezTo>
                  <a:cubicBezTo>
                    <a:pt x="1" y="41"/>
                    <a:pt x="0" y="19"/>
                    <a:pt x="6" y="0"/>
                  </a:cubicBezTo>
                  <a:cubicBezTo>
                    <a:pt x="12" y="5"/>
                    <a:pt x="17" y="8"/>
                    <a:pt x="24" y="12"/>
                  </a:cubicBezTo>
                  <a:cubicBezTo>
                    <a:pt x="43" y="20"/>
                    <a:pt x="55" y="39"/>
                    <a:pt x="57" y="59"/>
                  </a:cubicBezTo>
                  <a:cubicBezTo>
                    <a:pt x="58" y="66"/>
                    <a:pt x="55" y="71"/>
                    <a:pt x="55" y="77"/>
                  </a:cubicBezTo>
                  <a:cubicBezTo>
                    <a:pt x="52" y="64"/>
                    <a:pt x="53" y="51"/>
                    <a:pt x="44" y="41"/>
                  </a:cubicBezTo>
                  <a:cubicBezTo>
                    <a:pt x="36" y="31"/>
                    <a:pt x="24" y="16"/>
                    <a:pt x="10" y="16"/>
                  </a:cubicBezTo>
                  <a:cubicBezTo>
                    <a:pt x="8" y="46"/>
                    <a:pt x="8" y="86"/>
                    <a:pt x="31" y="107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9450388" y="1697038"/>
              <a:ext cx="149225" cy="301625"/>
            </a:xfrm>
            <a:custGeom>
              <a:avLst/>
              <a:gdLst>
                <a:gd name="T0" fmla="*/ 2 w 61"/>
                <a:gd name="T1" fmla="*/ 70 h 124"/>
                <a:gd name="T2" fmla="*/ 2 w 61"/>
                <a:gd name="T3" fmla="*/ 31 h 124"/>
                <a:gd name="T4" fmla="*/ 11 w 61"/>
                <a:gd name="T5" fmla="*/ 0 h 124"/>
                <a:gd name="T6" fmla="*/ 53 w 61"/>
                <a:gd name="T7" fmla="*/ 56 h 124"/>
                <a:gd name="T8" fmla="*/ 30 w 61"/>
                <a:gd name="T9" fmla="*/ 124 h 124"/>
                <a:gd name="T10" fmla="*/ 42 w 61"/>
                <a:gd name="T11" fmla="*/ 65 h 124"/>
                <a:gd name="T12" fmla="*/ 18 w 61"/>
                <a:gd name="T13" fmla="*/ 13 h 124"/>
                <a:gd name="T14" fmla="*/ 14 w 61"/>
                <a:gd name="T15" fmla="*/ 8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4">
                  <a:moveTo>
                    <a:pt x="2" y="70"/>
                  </a:moveTo>
                  <a:cubicBezTo>
                    <a:pt x="4" y="57"/>
                    <a:pt x="0" y="45"/>
                    <a:pt x="2" y="31"/>
                  </a:cubicBezTo>
                  <a:cubicBezTo>
                    <a:pt x="4" y="20"/>
                    <a:pt x="9" y="11"/>
                    <a:pt x="11" y="0"/>
                  </a:cubicBezTo>
                  <a:cubicBezTo>
                    <a:pt x="27" y="12"/>
                    <a:pt x="45" y="37"/>
                    <a:pt x="53" y="56"/>
                  </a:cubicBezTo>
                  <a:cubicBezTo>
                    <a:pt x="61" y="79"/>
                    <a:pt x="47" y="110"/>
                    <a:pt x="30" y="124"/>
                  </a:cubicBezTo>
                  <a:cubicBezTo>
                    <a:pt x="34" y="105"/>
                    <a:pt x="44" y="87"/>
                    <a:pt x="42" y="65"/>
                  </a:cubicBezTo>
                  <a:cubicBezTo>
                    <a:pt x="41" y="58"/>
                    <a:pt x="19" y="11"/>
                    <a:pt x="18" y="13"/>
                  </a:cubicBezTo>
                  <a:cubicBezTo>
                    <a:pt x="8" y="34"/>
                    <a:pt x="7" y="59"/>
                    <a:pt x="14" y="82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9145588" y="1720850"/>
              <a:ext cx="122238" cy="207962"/>
            </a:xfrm>
            <a:custGeom>
              <a:avLst/>
              <a:gdLst>
                <a:gd name="T0" fmla="*/ 11 w 50"/>
                <a:gd name="T1" fmla="*/ 85 h 85"/>
                <a:gd name="T2" fmla="*/ 4 w 50"/>
                <a:gd name="T3" fmla="*/ 33 h 85"/>
                <a:gd name="T4" fmla="*/ 14 w 50"/>
                <a:gd name="T5" fmla="*/ 3 h 85"/>
                <a:gd name="T6" fmla="*/ 39 w 50"/>
                <a:gd name="T7" fmla="*/ 17 h 85"/>
                <a:gd name="T8" fmla="*/ 50 w 50"/>
                <a:gd name="T9" fmla="*/ 33 h 85"/>
                <a:gd name="T10" fmla="*/ 15 w 50"/>
                <a:gd name="T11" fmla="*/ 10 h 85"/>
                <a:gd name="T12" fmla="*/ 11 w 50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85">
                  <a:moveTo>
                    <a:pt x="11" y="85"/>
                  </a:moveTo>
                  <a:cubicBezTo>
                    <a:pt x="0" y="71"/>
                    <a:pt x="0" y="50"/>
                    <a:pt x="4" y="33"/>
                  </a:cubicBezTo>
                  <a:cubicBezTo>
                    <a:pt x="5" y="28"/>
                    <a:pt x="9" y="5"/>
                    <a:pt x="14" y="3"/>
                  </a:cubicBezTo>
                  <a:cubicBezTo>
                    <a:pt x="19" y="0"/>
                    <a:pt x="35" y="14"/>
                    <a:pt x="39" y="17"/>
                  </a:cubicBezTo>
                  <a:cubicBezTo>
                    <a:pt x="44" y="22"/>
                    <a:pt x="47" y="27"/>
                    <a:pt x="50" y="33"/>
                  </a:cubicBezTo>
                  <a:cubicBezTo>
                    <a:pt x="41" y="24"/>
                    <a:pt x="28" y="13"/>
                    <a:pt x="15" y="10"/>
                  </a:cubicBezTo>
                  <a:cubicBezTo>
                    <a:pt x="9" y="33"/>
                    <a:pt x="3" y="62"/>
                    <a:pt x="11" y="85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9345613" y="1687513"/>
              <a:ext cx="120650" cy="133350"/>
            </a:xfrm>
            <a:custGeom>
              <a:avLst/>
              <a:gdLst>
                <a:gd name="T0" fmla="*/ 7 w 49"/>
                <a:gd name="T1" fmla="*/ 37 h 55"/>
                <a:gd name="T2" fmla="*/ 0 w 49"/>
                <a:gd name="T3" fmla="*/ 2 h 55"/>
                <a:gd name="T4" fmla="*/ 18 w 49"/>
                <a:gd name="T5" fmla="*/ 3 h 55"/>
                <a:gd name="T6" fmla="*/ 35 w 49"/>
                <a:gd name="T7" fmla="*/ 14 h 55"/>
                <a:gd name="T8" fmla="*/ 49 w 49"/>
                <a:gd name="T9" fmla="*/ 35 h 55"/>
                <a:gd name="T10" fmla="*/ 5 w 49"/>
                <a:gd name="T11" fmla="*/ 7 h 55"/>
                <a:gd name="T12" fmla="*/ 10 w 49"/>
                <a:gd name="T13" fmla="*/ 32 h 55"/>
                <a:gd name="T14" fmla="*/ 18 w 49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7" y="37"/>
                  </a:moveTo>
                  <a:cubicBezTo>
                    <a:pt x="4" y="25"/>
                    <a:pt x="1" y="13"/>
                    <a:pt x="0" y="2"/>
                  </a:cubicBezTo>
                  <a:cubicBezTo>
                    <a:pt x="6" y="3"/>
                    <a:pt x="11" y="0"/>
                    <a:pt x="18" y="3"/>
                  </a:cubicBezTo>
                  <a:cubicBezTo>
                    <a:pt x="24" y="5"/>
                    <a:pt x="30" y="10"/>
                    <a:pt x="35" y="14"/>
                  </a:cubicBezTo>
                  <a:cubicBezTo>
                    <a:pt x="43" y="20"/>
                    <a:pt x="46" y="26"/>
                    <a:pt x="49" y="35"/>
                  </a:cubicBezTo>
                  <a:cubicBezTo>
                    <a:pt x="39" y="18"/>
                    <a:pt x="23" y="8"/>
                    <a:pt x="5" y="7"/>
                  </a:cubicBezTo>
                  <a:cubicBezTo>
                    <a:pt x="6" y="15"/>
                    <a:pt x="8" y="24"/>
                    <a:pt x="10" y="32"/>
                  </a:cubicBezTo>
                  <a:cubicBezTo>
                    <a:pt x="12" y="40"/>
                    <a:pt x="16" y="48"/>
                    <a:pt x="18" y="55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7934326" y="4751388"/>
              <a:ext cx="309563" cy="166687"/>
            </a:xfrm>
            <a:custGeom>
              <a:avLst/>
              <a:gdLst>
                <a:gd name="T0" fmla="*/ 56 w 127"/>
                <a:gd name="T1" fmla="*/ 0 h 68"/>
                <a:gd name="T2" fmla="*/ 48 w 127"/>
                <a:gd name="T3" fmla="*/ 53 h 68"/>
                <a:gd name="T4" fmla="*/ 127 w 127"/>
                <a:gd name="T5" fmla="*/ 62 h 68"/>
                <a:gd name="T6" fmla="*/ 53 w 12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68">
                  <a:moveTo>
                    <a:pt x="56" y="0"/>
                  </a:moveTo>
                  <a:cubicBezTo>
                    <a:pt x="23" y="4"/>
                    <a:pt x="25" y="38"/>
                    <a:pt x="48" y="53"/>
                  </a:cubicBezTo>
                  <a:cubicBezTo>
                    <a:pt x="69" y="67"/>
                    <a:pt x="104" y="68"/>
                    <a:pt x="127" y="62"/>
                  </a:cubicBezTo>
                  <a:cubicBezTo>
                    <a:pt x="96" y="63"/>
                    <a:pt x="0" y="43"/>
                    <a:pt x="5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7900988" y="4837113"/>
              <a:ext cx="96838" cy="109537"/>
            </a:xfrm>
            <a:custGeom>
              <a:avLst/>
              <a:gdLst>
                <a:gd name="T0" fmla="*/ 16 w 40"/>
                <a:gd name="T1" fmla="*/ 3 h 45"/>
                <a:gd name="T2" fmla="*/ 40 w 40"/>
                <a:gd name="T3" fmla="*/ 39 h 45"/>
                <a:gd name="T4" fmla="*/ 19 w 40"/>
                <a:gd name="T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5">
                  <a:moveTo>
                    <a:pt x="16" y="3"/>
                  </a:moveTo>
                  <a:cubicBezTo>
                    <a:pt x="0" y="22"/>
                    <a:pt x="16" y="45"/>
                    <a:pt x="40" y="39"/>
                  </a:cubicBezTo>
                  <a:cubicBezTo>
                    <a:pt x="26" y="30"/>
                    <a:pt x="8" y="19"/>
                    <a:pt x="1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8767763" y="4632325"/>
              <a:ext cx="131763" cy="28575"/>
            </a:xfrm>
            <a:custGeom>
              <a:avLst/>
              <a:gdLst>
                <a:gd name="T0" fmla="*/ 53 w 54"/>
                <a:gd name="T1" fmla="*/ 8 h 12"/>
                <a:gd name="T2" fmla="*/ 23 w 54"/>
                <a:gd name="T3" fmla="*/ 9 h 12"/>
                <a:gd name="T4" fmla="*/ 0 w 54"/>
                <a:gd name="T5" fmla="*/ 10 h 12"/>
                <a:gd name="T6" fmla="*/ 54 w 54"/>
                <a:gd name="T7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">
                  <a:moveTo>
                    <a:pt x="53" y="8"/>
                  </a:moveTo>
                  <a:cubicBezTo>
                    <a:pt x="45" y="11"/>
                    <a:pt x="32" y="9"/>
                    <a:pt x="23" y="9"/>
                  </a:cubicBezTo>
                  <a:cubicBezTo>
                    <a:pt x="16" y="9"/>
                    <a:pt x="7" y="12"/>
                    <a:pt x="0" y="10"/>
                  </a:cubicBezTo>
                  <a:cubicBezTo>
                    <a:pt x="13" y="4"/>
                    <a:pt x="40" y="0"/>
                    <a:pt x="54" y="5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8983663" y="4619625"/>
              <a:ext cx="309563" cy="53975"/>
            </a:xfrm>
            <a:custGeom>
              <a:avLst/>
              <a:gdLst>
                <a:gd name="T0" fmla="*/ 8 w 127"/>
                <a:gd name="T1" fmla="*/ 1 h 22"/>
                <a:gd name="T2" fmla="*/ 0 w 127"/>
                <a:gd name="T3" fmla="*/ 0 h 22"/>
                <a:gd name="T4" fmla="*/ 66 w 127"/>
                <a:gd name="T5" fmla="*/ 17 h 22"/>
                <a:gd name="T6" fmla="*/ 127 w 127"/>
                <a:gd name="T7" fmla="*/ 9 h 22"/>
                <a:gd name="T8" fmla="*/ 2 w 1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22">
                  <a:moveTo>
                    <a:pt x="8" y="1"/>
                  </a:moveTo>
                  <a:cubicBezTo>
                    <a:pt x="5" y="1"/>
                    <a:pt x="3" y="1"/>
                    <a:pt x="0" y="0"/>
                  </a:cubicBezTo>
                  <a:cubicBezTo>
                    <a:pt x="23" y="7"/>
                    <a:pt x="43" y="13"/>
                    <a:pt x="66" y="17"/>
                  </a:cubicBezTo>
                  <a:cubicBezTo>
                    <a:pt x="85" y="20"/>
                    <a:pt x="111" y="22"/>
                    <a:pt x="127" y="9"/>
                  </a:cubicBezTo>
                  <a:cubicBezTo>
                    <a:pt x="87" y="20"/>
                    <a:pt x="42" y="3"/>
                    <a:pt x="2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9977438" y="2709863"/>
              <a:ext cx="682625" cy="620712"/>
            </a:xfrm>
            <a:custGeom>
              <a:avLst/>
              <a:gdLst>
                <a:gd name="T0" fmla="*/ 39 w 280"/>
                <a:gd name="T1" fmla="*/ 170 h 254"/>
                <a:gd name="T2" fmla="*/ 46 w 280"/>
                <a:gd name="T3" fmla="*/ 179 h 254"/>
                <a:gd name="T4" fmla="*/ 62 w 280"/>
                <a:gd name="T5" fmla="*/ 218 h 254"/>
                <a:gd name="T6" fmla="*/ 153 w 280"/>
                <a:gd name="T7" fmla="*/ 242 h 254"/>
                <a:gd name="T8" fmla="*/ 177 w 280"/>
                <a:gd name="T9" fmla="*/ 247 h 254"/>
                <a:gd name="T10" fmla="*/ 194 w 280"/>
                <a:gd name="T11" fmla="*/ 233 h 254"/>
                <a:gd name="T12" fmla="*/ 275 w 280"/>
                <a:gd name="T13" fmla="*/ 195 h 254"/>
                <a:gd name="T14" fmla="*/ 271 w 280"/>
                <a:gd name="T15" fmla="*/ 159 h 254"/>
                <a:gd name="T16" fmla="*/ 274 w 280"/>
                <a:gd name="T17" fmla="*/ 121 h 254"/>
                <a:gd name="T18" fmla="*/ 241 w 280"/>
                <a:gd name="T19" fmla="*/ 69 h 254"/>
                <a:gd name="T20" fmla="*/ 215 w 280"/>
                <a:gd name="T21" fmla="*/ 34 h 254"/>
                <a:gd name="T22" fmla="*/ 197 w 280"/>
                <a:gd name="T23" fmla="*/ 28 h 254"/>
                <a:gd name="T24" fmla="*/ 160 w 280"/>
                <a:gd name="T25" fmla="*/ 2 h 254"/>
                <a:gd name="T26" fmla="*/ 125 w 280"/>
                <a:gd name="T27" fmla="*/ 16 h 254"/>
                <a:gd name="T28" fmla="*/ 84 w 280"/>
                <a:gd name="T29" fmla="*/ 12 h 254"/>
                <a:gd name="T30" fmla="*/ 32 w 280"/>
                <a:gd name="T31" fmla="*/ 43 h 254"/>
                <a:gd name="T32" fmla="*/ 96 w 280"/>
                <a:gd name="T33" fmla="*/ 24 h 254"/>
                <a:gd name="T34" fmla="*/ 150 w 280"/>
                <a:gd name="T35" fmla="*/ 14 h 254"/>
                <a:gd name="T36" fmla="*/ 183 w 280"/>
                <a:gd name="T37" fmla="*/ 29 h 254"/>
                <a:gd name="T38" fmla="*/ 216 w 280"/>
                <a:gd name="T39" fmla="*/ 49 h 254"/>
                <a:gd name="T40" fmla="*/ 238 w 280"/>
                <a:gd name="T41" fmla="*/ 91 h 254"/>
                <a:gd name="T42" fmla="*/ 264 w 280"/>
                <a:gd name="T43" fmla="*/ 120 h 254"/>
                <a:gd name="T44" fmla="*/ 267 w 280"/>
                <a:gd name="T45" fmla="*/ 170 h 254"/>
                <a:gd name="T46" fmla="*/ 257 w 280"/>
                <a:gd name="T47" fmla="*/ 210 h 254"/>
                <a:gd name="T48" fmla="*/ 208 w 280"/>
                <a:gd name="T49" fmla="*/ 219 h 254"/>
                <a:gd name="T50" fmla="*/ 167 w 280"/>
                <a:gd name="T51" fmla="*/ 233 h 254"/>
                <a:gd name="T52" fmla="*/ 88 w 280"/>
                <a:gd name="T53" fmla="*/ 230 h 254"/>
                <a:gd name="T54" fmla="*/ 68 w 280"/>
                <a:gd name="T55" fmla="*/ 192 h 254"/>
                <a:gd name="T56" fmla="*/ 36 w 280"/>
                <a:gd name="T57" fmla="*/ 156 h 254"/>
                <a:gd name="T58" fmla="*/ 28 w 280"/>
                <a:gd name="T59" fmla="*/ 87 h 254"/>
                <a:gd name="T60" fmla="*/ 30 w 280"/>
                <a:gd name="T61" fmla="*/ 52 h 254"/>
                <a:gd name="T62" fmla="*/ 24 w 280"/>
                <a:gd name="T63" fmla="*/ 83 h 254"/>
                <a:gd name="T64" fmla="*/ 11 w 280"/>
                <a:gd name="T65" fmla="*/ 136 h 254"/>
                <a:gd name="T66" fmla="*/ 39 w 280"/>
                <a:gd name="T67" fmla="*/ 17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254">
                  <a:moveTo>
                    <a:pt x="39" y="170"/>
                  </a:moveTo>
                  <a:cubicBezTo>
                    <a:pt x="41" y="173"/>
                    <a:pt x="44" y="176"/>
                    <a:pt x="46" y="179"/>
                  </a:cubicBezTo>
                  <a:cubicBezTo>
                    <a:pt x="58" y="192"/>
                    <a:pt x="56" y="203"/>
                    <a:pt x="62" y="218"/>
                  </a:cubicBezTo>
                  <a:cubicBezTo>
                    <a:pt x="74" y="254"/>
                    <a:pt x="127" y="234"/>
                    <a:pt x="153" y="242"/>
                  </a:cubicBezTo>
                  <a:cubicBezTo>
                    <a:pt x="162" y="245"/>
                    <a:pt x="167" y="251"/>
                    <a:pt x="177" y="247"/>
                  </a:cubicBezTo>
                  <a:cubicBezTo>
                    <a:pt x="183" y="245"/>
                    <a:pt x="187" y="237"/>
                    <a:pt x="194" y="233"/>
                  </a:cubicBezTo>
                  <a:cubicBezTo>
                    <a:pt x="222" y="221"/>
                    <a:pt x="261" y="232"/>
                    <a:pt x="275" y="195"/>
                  </a:cubicBezTo>
                  <a:cubicBezTo>
                    <a:pt x="280" y="182"/>
                    <a:pt x="272" y="172"/>
                    <a:pt x="271" y="159"/>
                  </a:cubicBezTo>
                  <a:cubicBezTo>
                    <a:pt x="271" y="146"/>
                    <a:pt x="278" y="135"/>
                    <a:pt x="274" y="121"/>
                  </a:cubicBezTo>
                  <a:cubicBezTo>
                    <a:pt x="269" y="102"/>
                    <a:pt x="248" y="89"/>
                    <a:pt x="241" y="69"/>
                  </a:cubicBezTo>
                  <a:cubicBezTo>
                    <a:pt x="235" y="55"/>
                    <a:pt x="232" y="39"/>
                    <a:pt x="215" y="34"/>
                  </a:cubicBezTo>
                  <a:cubicBezTo>
                    <a:pt x="208" y="32"/>
                    <a:pt x="203" y="32"/>
                    <a:pt x="197" y="28"/>
                  </a:cubicBezTo>
                  <a:cubicBezTo>
                    <a:pt x="184" y="20"/>
                    <a:pt x="177" y="4"/>
                    <a:pt x="160" y="2"/>
                  </a:cubicBezTo>
                  <a:cubicBezTo>
                    <a:pt x="146" y="0"/>
                    <a:pt x="138" y="13"/>
                    <a:pt x="125" y="16"/>
                  </a:cubicBezTo>
                  <a:cubicBezTo>
                    <a:pt x="112" y="18"/>
                    <a:pt x="98" y="10"/>
                    <a:pt x="84" y="12"/>
                  </a:cubicBezTo>
                  <a:cubicBezTo>
                    <a:pt x="67" y="15"/>
                    <a:pt x="36" y="22"/>
                    <a:pt x="32" y="43"/>
                  </a:cubicBezTo>
                  <a:cubicBezTo>
                    <a:pt x="50" y="31"/>
                    <a:pt x="73" y="16"/>
                    <a:pt x="96" y="24"/>
                  </a:cubicBezTo>
                  <a:cubicBezTo>
                    <a:pt x="115" y="30"/>
                    <a:pt x="131" y="16"/>
                    <a:pt x="150" y="14"/>
                  </a:cubicBezTo>
                  <a:cubicBezTo>
                    <a:pt x="163" y="13"/>
                    <a:pt x="173" y="22"/>
                    <a:pt x="183" y="29"/>
                  </a:cubicBezTo>
                  <a:cubicBezTo>
                    <a:pt x="193" y="36"/>
                    <a:pt x="208" y="40"/>
                    <a:pt x="216" y="49"/>
                  </a:cubicBezTo>
                  <a:cubicBezTo>
                    <a:pt x="228" y="61"/>
                    <a:pt x="229" y="77"/>
                    <a:pt x="238" y="91"/>
                  </a:cubicBezTo>
                  <a:cubicBezTo>
                    <a:pt x="245" y="103"/>
                    <a:pt x="260" y="105"/>
                    <a:pt x="264" y="120"/>
                  </a:cubicBezTo>
                  <a:cubicBezTo>
                    <a:pt x="268" y="136"/>
                    <a:pt x="265" y="154"/>
                    <a:pt x="267" y="170"/>
                  </a:cubicBezTo>
                  <a:cubicBezTo>
                    <a:pt x="269" y="185"/>
                    <a:pt x="273" y="202"/>
                    <a:pt x="257" y="210"/>
                  </a:cubicBezTo>
                  <a:cubicBezTo>
                    <a:pt x="240" y="218"/>
                    <a:pt x="225" y="209"/>
                    <a:pt x="208" y="219"/>
                  </a:cubicBezTo>
                  <a:cubicBezTo>
                    <a:pt x="193" y="228"/>
                    <a:pt x="186" y="238"/>
                    <a:pt x="167" y="233"/>
                  </a:cubicBezTo>
                  <a:cubicBezTo>
                    <a:pt x="140" y="227"/>
                    <a:pt x="113" y="239"/>
                    <a:pt x="88" y="230"/>
                  </a:cubicBezTo>
                  <a:cubicBezTo>
                    <a:pt x="70" y="224"/>
                    <a:pt x="72" y="207"/>
                    <a:pt x="68" y="192"/>
                  </a:cubicBezTo>
                  <a:cubicBezTo>
                    <a:pt x="64" y="173"/>
                    <a:pt x="51" y="167"/>
                    <a:pt x="36" y="156"/>
                  </a:cubicBezTo>
                  <a:cubicBezTo>
                    <a:pt x="6" y="135"/>
                    <a:pt x="17" y="117"/>
                    <a:pt x="28" y="87"/>
                  </a:cubicBezTo>
                  <a:cubicBezTo>
                    <a:pt x="31" y="76"/>
                    <a:pt x="31" y="63"/>
                    <a:pt x="30" y="52"/>
                  </a:cubicBezTo>
                  <a:cubicBezTo>
                    <a:pt x="21" y="60"/>
                    <a:pt x="26" y="73"/>
                    <a:pt x="24" y="83"/>
                  </a:cubicBezTo>
                  <a:cubicBezTo>
                    <a:pt x="19" y="105"/>
                    <a:pt x="0" y="113"/>
                    <a:pt x="11" y="136"/>
                  </a:cubicBezTo>
                  <a:cubicBezTo>
                    <a:pt x="17" y="149"/>
                    <a:pt x="28" y="160"/>
                    <a:pt x="39" y="170"/>
                  </a:cubicBezTo>
                  <a:close/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10158413" y="2854325"/>
              <a:ext cx="147638" cy="141287"/>
            </a:xfrm>
            <a:custGeom>
              <a:avLst/>
              <a:gdLst>
                <a:gd name="T0" fmla="*/ 52 w 61"/>
                <a:gd name="T1" fmla="*/ 58 h 58"/>
                <a:gd name="T2" fmla="*/ 0 w 61"/>
                <a:gd name="T3" fmla="*/ 0 h 58"/>
                <a:gd name="T4" fmla="*/ 61 w 61"/>
                <a:gd name="T5" fmla="*/ 5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58">
                  <a:moveTo>
                    <a:pt x="52" y="58"/>
                  </a:moveTo>
                  <a:cubicBezTo>
                    <a:pt x="52" y="34"/>
                    <a:pt x="21" y="7"/>
                    <a:pt x="0" y="0"/>
                  </a:cubicBezTo>
                  <a:cubicBezTo>
                    <a:pt x="27" y="0"/>
                    <a:pt x="56" y="32"/>
                    <a:pt x="61" y="55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10296526" y="2824163"/>
              <a:ext cx="250825" cy="257175"/>
            </a:xfrm>
            <a:custGeom>
              <a:avLst/>
              <a:gdLst>
                <a:gd name="T0" fmla="*/ 4 w 103"/>
                <a:gd name="T1" fmla="*/ 65 h 105"/>
                <a:gd name="T2" fmla="*/ 17 w 103"/>
                <a:gd name="T3" fmla="*/ 0 h 105"/>
                <a:gd name="T4" fmla="*/ 3 w 103"/>
                <a:gd name="T5" fmla="*/ 69 h 105"/>
                <a:gd name="T6" fmla="*/ 39 w 103"/>
                <a:gd name="T7" fmla="*/ 43 h 105"/>
                <a:gd name="T8" fmla="*/ 73 w 103"/>
                <a:gd name="T9" fmla="*/ 30 h 105"/>
                <a:gd name="T10" fmla="*/ 2 w 103"/>
                <a:gd name="T11" fmla="*/ 70 h 105"/>
                <a:gd name="T12" fmla="*/ 103 w 103"/>
                <a:gd name="T13" fmla="*/ 105 h 105"/>
                <a:gd name="T14" fmla="*/ 59 w 103"/>
                <a:gd name="T15" fmla="*/ 82 h 105"/>
                <a:gd name="T16" fmla="*/ 0 w 103"/>
                <a:gd name="T17" fmla="*/ 7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105">
                  <a:moveTo>
                    <a:pt x="4" y="65"/>
                  </a:moveTo>
                  <a:cubicBezTo>
                    <a:pt x="12" y="44"/>
                    <a:pt x="9" y="19"/>
                    <a:pt x="17" y="0"/>
                  </a:cubicBezTo>
                  <a:cubicBezTo>
                    <a:pt x="20" y="28"/>
                    <a:pt x="9" y="44"/>
                    <a:pt x="3" y="69"/>
                  </a:cubicBezTo>
                  <a:cubicBezTo>
                    <a:pt x="7" y="57"/>
                    <a:pt x="29" y="49"/>
                    <a:pt x="39" y="43"/>
                  </a:cubicBezTo>
                  <a:cubicBezTo>
                    <a:pt x="51" y="36"/>
                    <a:pt x="60" y="30"/>
                    <a:pt x="73" y="30"/>
                  </a:cubicBezTo>
                  <a:cubicBezTo>
                    <a:pt x="52" y="44"/>
                    <a:pt x="20" y="52"/>
                    <a:pt x="2" y="70"/>
                  </a:cubicBezTo>
                  <a:cubicBezTo>
                    <a:pt x="31" y="59"/>
                    <a:pt x="87" y="78"/>
                    <a:pt x="103" y="105"/>
                  </a:cubicBezTo>
                  <a:cubicBezTo>
                    <a:pt x="96" y="93"/>
                    <a:pt x="71" y="86"/>
                    <a:pt x="59" y="82"/>
                  </a:cubicBezTo>
                  <a:cubicBezTo>
                    <a:pt x="40" y="75"/>
                    <a:pt x="19" y="73"/>
                    <a:pt x="0" y="73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10099676" y="2955925"/>
              <a:ext cx="355600" cy="271462"/>
            </a:xfrm>
            <a:custGeom>
              <a:avLst/>
              <a:gdLst>
                <a:gd name="T0" fmla="*/ 81 w 146"/>
                <a:gd name="T1" fmla="*/ 11 h 111"/>
                <a:gd name="T2" fmla="*/ 0 w 146"/>
                <a:gd name="T3" fmla="*/ 22 h 111"/>
                <a:gd name="T4" fmla="*/ 77 w 146"/>
                <a:gd name="T5" fmla="*/ 14 h 111"/>
                <a:gd name="T6" fmla="*/ 27 w 146"/>
                <a:gd name="T7" fmla="*/ 77 h 111"/>
                <a:gd name="T8" fmla="*/ 81 w 146"/>
                <a:gd name="T9" fmla="*/ 23 h 111"/>
                <a:gd name="T10" fmla="*/ 82 w 146"/>
                <a:gd name="T11" fmla="*/ 111 h 111"/>
                <a:gd name="T12" fmla="*/ 83 w 146"/>
                <a:gd name="T13" fmla="*/ 17 h 111"/>
                <a:gd name="T14" fmla="*/ 134 w 146"/>
                <a:gd name="T15" fmla="*/ 99 h 111"/>
                <a:gd name="T16" fmla="*/ 79 w 146"/>
                <a:gd name="T17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11">
                  <a:moveTo>
                    <a:pt x="81" y="11"/>
                  </a:moveTo>
                  <a:cubicBezTo>
                    <a:pt x="65" y="0"/>
                    <a:pt x="15" y="11"/>
                    <a:pt x="0" y="22"/>
                  </a:cubicBezTo>
                  <a:cubicBezTo>
                    <a:pt x="21" y="18"/>
                    <a:pt x="56" y="5"/>
                    <a:pt x="77" y="14"/>
                  </a:cubicBezTo>
                  <a:cubicBezTo>
                    <a:pt x="53" y="32"/>
                    <a:pt x="40" y="51"/>
                    <a:pt x="27" y="77"/>
                  </a:cubicBezTo>
                  <a:cubicBezTo>
                    <a:pt x="38" y="59"/>
                    <a:pt x="59" y="29"/>
                    <a:pt x="81" y="23"/>
                  </a:cubicBezTo>
                  <a:cubicBezTo>
                    <a:pt x="72" y="45"/>
                    <a:pt x="74" y="89"/>
                    <a:pt x="82" y="111"/>
                  </a:cubicBezTo>
                  <a:cubicBezTo>
                    <a:pt x="84" y="81"/>
                    <a:pt x="78" y="46"/>
                    <a:pt x="83" y="17"/>
                  </a:cubicBezTo>
                  <a:cubicBezTo>
                    <a:pt x="106" y="31"/>
                    <a:pt x="129" y="71"/>
                    <a:pt x="134" y="99"/>
                  </a:cubicBezTo>
                  <a:cubicBezTo>
                    <a:pt x="146" y="74"/>
                    <a:pt x="106" y="15"/>
                    <a:pt x="79" y="8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3"/>
            <p:cNvSpPr>
              <a:spLocks/>
            </p:cNvSpPr>
            <p:nvPr/>
          </p:nvSpPr>
          <p:spPr bwMode="auto">
            <a:xfrm>
              <a:off x="9728201" y="3586163"/>
              <a:ext cx="293688" cy="814387"/>
            </a:xfrm>
            <a:custGeom>
              <a:avLst/>
              <a:gdLst>
                <a:gd name="T0" fmla="*/ 113 w 120"/>
                <a:gd name="T1" fmla="*/ 6 h 333"/>
                <a:gd name="T2" fmla="*/ 102 w 120"/>
                <a:gd name="T3" fmla="*/ 135 h 333"/>
                <a:gd name="T4" fmla="*/ 46 w 120"/>
                <a:gd name="T5" fmla="*/ 243 h 333"/>
                <a:gd name="T6" fmla="*/ 15 w 120"/>
                <a:gd name="T7" fmla="*/ 333 h 333"/>
                <a:gd name="T8" fmla="*/ 50 w 120"/>
                <a:gd name="T9" fmla="*/ 255 h 333"/>
                <a:gd name="T10" fmla="*/ 92 w 120"/>
                <a:gd name="T11" fmla="*/ 179 h 333"/>
                <a:gd name="T12" fmla="*/ 113 w 120"/>
                <a:gd name="T13" fmla="*/ 36 h 333"/>
                <a:gd name="T14" fmla="*/ 110 w 120"/>
                <a:gd name="T15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333">
                  <a:moveTo>
                    <a:pt x="113" y="6"/>
                  </a:moveTo>
                  <a:cubicBezTo>
                    <a:pt x="109" y="48"/>
                    <a:pt x="115" y="93"/>
                    <a:pt x="102" y="135"/>
                  </a:cubicBezTo>
                  <a:cubicBezTo>
                    <a:pt x="90" y="174"/>
                    <a:pt x="66" y="207"/>
                    <a:pt x="46" y="243"/>
                  </a:cubicBezTo>
                  <a:cubicBezTo>
                    <a:pt x="39" y="255"/>
                    <a:pt x="0" y="325"/>
                    <a:pt x="15" y="333"/>
                  </a:cubicBezTo>
                  <a:cubicBezTo>
                    <a:pt x="12" y="307"/>
                    <a:pt x="37" y="275"/>
                    <a:pt x="50" y="255"/>
                  </a:cubicBezTo>
                  <a:cubicBezTo>
                    <a:pt x="65" y="230"/>
                    <a:pt x="78" y="205"/>
                    <a:pt x="92" y="179"/>
                  </a:cubicBezTo>
                  <a:cubicBezTo>
                    <a:pt x="114" y="136"/>
                    <a:pt x="120" y="83"/>
                    <a:pt x="113" y="36"/>
                  </a:cubicBezTo>
                  <a:cubicBezTo>
                    <a:pt x="111" y="24"/>
                    <a:pt x="110" y="12"/>
                    <a:pt x="110" y="0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04"/>
            <p:cNvSpPr>
              <a:spLocks/>
            </p:cNvSpPr>
            <p:nvPr/>
          </p:nvSpPr>
          <p:spPr bwMode="auto">
            <a:xfrm>
              <a:off x="9407526" y="1941513"/>
              <a:ext cx="63500" cy="204787"/>
            </a:xfrm>
            <a:custGeom>
              <a:avLst/>
              <a:gdLst>
                <a:gd name="T0" fmla="*/ 0 w 26"/>
                <a:gd name="T1" fmla="*/ 81 h 84"/>
                <a:gd name="T2" fmla="*/ 18 w 26"/>
                <a:gd name="T3" fmla="*/ 0 h 84"/>
                <a:gd name="T4" fmla="*/ 16 w 26"/>
                <a:gd name="T5" fmla="*/ 44 h 84"/>
                <a:gd name="T6" fmla="*/ 2 w 26"/>
                <a:gd name="T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84">
                  <a:moveTo>
                    <a:pt x="0" y="81"/>
                  </a:moveTo>
                  <a:cubicBezTo>
                    <a:pt x="10" y="55"/>
                    <a:pt x="20" y="28"/>
                    <a:pt x="18" y="0"/>
                  </a:cubicBezTo>
                  <a:cubicBezTo>
                    <a:pt x="26" y="13"/>
                    <a:pt x="20" y="30"/>
                    <a:pt x="16" y="44"/>
                  </a:cubicBezTo>
                  <a:cubicBezTo>
                    <a:pt x="12" y="56"/>
                    <a:pt x="11" y="74"/>
                    <a:pt x="2" y="84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9220201" y="2001838"/>
              <a:ext cx="120650" cy="185737"/>
            </a:xfrm>
            <a:custGeom>
              <a:avLst/>
              <a:gdLst>
                <a:gd name="T0" fmla="*/ 50 w 50"/>
                <a:gd name="T1" fmla="*/ 75 h 76"/>
                <a:gd name="T2" fmla="*/ 17 w 50"/>
                <a:gd name="T3" fmla="*/ 45 h 76"/>
                <a:gd name="T4" fmla="*/ 0 w 50"/>
                <a:gd name="T5" fmla="*/ 0 h 76"/>
                <a:gd name="T6" fmla="*/ 12 w 50"/>
                <a:gd name="T7" fmla="*/ 25 h 76"/>
                <a:gd name="T8" fmla="*/ 20 w 50"/>
                <a:gd name="T9" fmla="*/ 45 h 76"/>
                <a:gd name="T10" fmla="*/ 48 w 50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76">
                  <a:moveTo>
                    <a:pt x="50" y="75"/>
                  </a:moveTo>
                  <a:cubicBezTo>
                    <a:pt x="33" y="74"/>
                    <a:pt x="26" y="58"/>
                    <a:pt x="17" y="45"/>
                  </a:cubicBezTo>
                  <a:cubicBezTo>
                    <a:pt x="8" y="31"/>
                    <a:pt x="0" y="17"/>
                    <a:pt x="0" y="0"/>
                  </a:cubicBezTo>
                  <a:cubicBezTo>
                    <a:pt x="2" y="9"/>
                    <a:pt x="8" y="17"/>
                    <a:pt x="12" y="25"/>
                  </a:cubicBezTo>
                  <a:cubicBezTo>
                    <a:pt x="15" y="32"/>
                    <a:pt x="17" y="39"/>
                    <a:pt x="20" y="45"/>
                  </a:cubicBezTo>
                  <a:cubicBezTo>
                    <a:pt x="26" y="58"/>
                    <a:pt x="36" y="68"/>
                    <a:pt x="48" y="76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9021763" y="2124075"/>
              <a:ext cx="231775" cy="80962"/>
            </a:xfrm>
            <a:custGeom>
              <a:avLst/>
              <a:gdLst>
                <a:gd name="T0" fmla="*/ 93 w 95"/>
                <a:gd name="T1" fmla="*/ 32 h 33"/>
                <a:gd name="T2" fmla="*/ 40 w 95"/>
                <a:gd name="T3" fmla="*/ 23 h 33"/>
                <a:gd name="T4" fmla="*/ 0 w 95"/>
                <a:gd name="T5" fmla="*/ 0 h 33"/>
                <a:gd name="T6" fmla="*/ 22 w 95"/>
                <a:gd name="T7" fmla="*/ 14 h 33"/>
                <a:gd name="T8" fmla="*/ 45 w 95"/>
                <a:gd name="T9" fmla="*/ 20 h 33"/>
                <a:gd name="T10" fmla="*/ 95 w 95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33">
                  <a:moveTo>
                    <a:pt x="93" y="32"/>
                  </a:moveTo>
                  <a:cubicBezTo>
                    <a:pt x="77" y="26"/>
                    <a:pt x="57" y="26"/>
                    <a:pt x="40" y="23"/>
                  </a:cubicBezTo>
                  <a:cubicBezTo>
                    <a:pt x="22" y="19"/>
                    <a:pt x="13" y="12"/>
                    <a:pt x="0" y="0"/>
                  </a:cubicBezTo>
                  <a:cubicBezTo>
                    <a:pt x="8" y="3"/>
                    <a:pt x="13" y="10"/>
                    <a:pt x="22" y="14"/>
                  </a:cubicBezTo>
                  <a:cubicBezTo>
                    <a:pt x="29" y="17"/>
                    <a:pt x="37" y="19"/>
                    <a:pt x="45" y="20"/>
                  </a:cubicBezTo>
                  <a:cubicBezTo>
                    <a:pt x="62" y="23"/>
                    <a:pt x="81" y="21"/>
                    <a:pt x="95" y="33"/>
                  </a:cubicBezTo>
                </a:path>
              </a:pathLst>
            </a:custGeom>
            <a:solidFill>
              <a:srgbClr val="5B1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6751638" y="3589338"/>
              <a:ext cx="1103313" cy="1189037"/>
              <a:chOff x="6751638" y="3589338"/>
              <a:chExt cx="1103313" cy="1189037"/>
            </a:xfrm>
          </p:grpSpPr>
          <p:sp>
            <p:nvSpPr>
              <p:cNvPr id="109" name="Freeform 107"/>
              <p:cNvSpPr>
                <a:spLocks/>
              </p:cNvSpPr>
              <p:nvPr/>
            </p:nvSpPr>
            <p:spPr bwMode="auto">
              <a:xfrm>
                <a:off x="6781801" y="4538663"/>
                <a:ext cx="400050" cy="163512"/>
              </a:xfrm>
              <a:custGeom>
                <a:avLst/>
                <a:gdLst>
                  <a:gd name="T0" fmla="*/ 98 w 164"/>
                  <a:gd name="T1" fmla="*/ 0 h 67"/>
                  <a:gd name="T2" fmla="*/ 37 w 164"/>
                  <a:gd name="T3" fmla="*/ 21 h 67"/>
                  <a:gd name="T4" fmla="*/ 52 w 164"/>
                  <a:gd name="T5" fmla="*/ 57 h 67"/>
                  <a:gd name="T6" fmla="*/ 164 w 164"/>
                  <a:gd name="T7" fmla="*/ 2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67">
                    <a:moveTo>
                      <a:pt x="98" y="0"/>
                    </a:moveTo>
                    <a:cubicBezTo>
                      <a:pt x="81" y="2"/>
                      <a:pt x="53" y="12"/>
                      <a:pt x="37" y="21"/>
                    </a:cubicBezTo>
                    <a:cubicBezTo>
                      <a:pt x="0" y="42"/>
                      <a:pt x="25" y="51"/>
                      <a:pt x="52" y="57"/>
                    </a:cubicBezTo>
                    <a:cubicBezTo>
                      <a:pt x="82" y="63"/>
                      <a:pt x="158" y="67"/>
                      <a:pt x="164" y="24"/>
                    </a:cubicBezTo>
                  </a:path>
                </a:pathLst>
              </a:custGeom>
              <a:solidFill>
                <a:srgbClr val="92A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108"/>
              <p:cNvSpPr>
                <a:spLocks/>
              </p:cNvSpPr>
              <p:nvPr/>
            </p:nvSpPr>
            <p:spPr bwMode="auto">
              <a:xfrm>
                <a:off x="7124701" y="4568825"/>
                <a:ext cx="241300" cy="209550"/>
              </a:xfrm>
              <a:custGeom>
                <a:avLst/>
                <a:gdLst>
                  <a:gd name="T0" fmla="*/ 19 w 99"/>
                  <a:gd name="T1" fmla="*/ 9 h 86"/>
                  <a:gd name="T2" fmla="*/ 54 w 99"/>
                  <a:gd name="T3" fmla="*/ 82 h 86"/>
                  <a:gd name="T4" fmla="*/ 92 w 99"/>
                  <a:gd name="T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9" h="86">
                    <a:moveTo>
                      <a:pt x="19" y="9"/>
                    </a:moveTo>
                    <a:cubicBezTo>
                      <a:pt x="0" y="23"/>
                      <a:pt x="31" y="79"/>
                      <a:pt x="54" y="82"/>
                    </a:cubicBezTo>
                    <a:cubicBezTo>
                      <a:pt x="79" y="86"/>
                      <a:pt x="99" y="22"/>
                      <a:pt x="92" y="0"/>
                    </a:cubicBezTo>
                  </a:path>
                </a:pathLst>
              </a:custGeom>
              <a:solidFill>
                <a:srgbClr val="92A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109"/>
              <p:cNvSpPr>
                <a:spLocks/>
              </p:cNvSpPr>
              <p:nvPr/>
            </p:nvSpPr>
            <p:spPr bwMode="auto">
              <a:xfrm>
                <a:off x="7292976" y="4524375"/>
                <a:ext cx="417513" cy="203200"/>
              </a:xfrm>
              <a:custGeom>
                <a:avLst/>
                <a:gdLst>
                  <a:gd name="T0" fmla="*/ 109 w 171"/>
                  <a:gd name="T1" fmla="*/ 79 h 83"/>
                  <a:gd name="T2" fmla="*/ 161 w 171"/>
                  <a:gd name="T3" fmla="*/ 77 h 83"/>
                  <a:gd name="T4" fmla="*/ 129 w 171"/>
                  <a:gd name="T5" fmla="*/ 25 h 83"/>
                  <a:gd name="T6" fmla="*/ 61 w 171"/>
                  <a:gd name="T7" fmla="*/ 8 h 83"/>
                  <a:gd name="T8" fmla="*/ 109 w 171"/>
                  <a:gd name="T9" fmla="*/ 79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3">
                    <a:moveTo>
                      <a:pt x="109" y="79"/>
                    </a:moveTo>
                    <a:cubicBezTo>
                      <a:pt x="128" y="77"/>
                      <a:pt x="144" y="79"/>
                      <a:pt x="161" y="77"/>
                    </a:cubicBezTo>
                    <a:cubicBezTo>
                      <a:pt x="171" y="75"/>
                      <a:pt x="133" y="28"/>
                      <a:pt x="129" y="25"/>
                    </a:cubicBezTo>
                    <a:cubicBezTo>
                      <a:pt x="112" y="14"/>
                      <a:pt x="81" y="0"/>
                      <a:pt x="61" y="8"/>
                    </a:cubicBezTo>
                    <a:cubicBezTo>
                      <a:pt x="0" y="29"/>
                      <a:pt x="71" y="83"/>
                      <a:pt x="109" y="79"/>
                    </a:cubicBezTo>
                    <a:close/>
                  </a:path>
                </a:pathLst>
              </a:custGeom>
              <a:solidFill>
                <a:srgbClr val="92A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110"/>
              <p:cNvSpPr>
                <a:spLocks/>
              </p:cNvSpPr>
              <p:nvPr/>
            </p:nvSpPr>
            <p:spPr bwMode="auto">
              <a:xfrm>
                <a:off x="7005638" y="3643313"/>
                <a:ext cx="234950" cy="460375"/>
              </a:xfrm>
              <a:custGeom>
                <a:avLst/>
                <a:gdLst>
                  <a:gd name="T0" fmla="*/ 1 w 96"/>
                  <a:gd name="T1" fmla="*/ 90 h 189"/>
                  <a:gd name="T2" fmla="*/ 72 w 96"/>
                  <a:gd name="T3" fmla="*/ 20 h 189"/>
                  <a:gd name="T4" fmla="*/ 90 w 96"/>
                  <a:gd name="T5" fmla="*/ 72 h 189"/>
                  <a:gd name="T6" fmla="*/ 95 w 96"/>
                  <a:gd name="T7" fmla="*/ 112 h 189"/>
                  <a:gd name="T8" fmla="*/ 20 w 96"/>
                  <a:gd name="T9" fmla="*/ 16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189">
                    <a:moveTo>
                      <a:pt x="1" y="90"/>
                    </a:moveTo>
                    <a:cubicBezTo>
                      <a:pt x="0" y="69"/>
                      <a:pt x="51" y="0"/>
                      <a:pt x="72" y="20"/>
                    </a:cubicBezTo>
                    <a:cubicBezTo>
                      <a:pt x="81" y="28"/>
                      <a:pt x="87" y="59"/>
                      <a:pt x="90" y="72"/>
                    </a:cubicBezTo>
                    <a:cubicBezTo>
                      <a:pt x="93" y="85"/>
                      <a:pt x="96" y="99"/>
                      <a:pt x="95" y="112"/>
                    </a:cubicBezTo>
                    <a:cubicBezTo>
                      <a:pt x="93" y="149"/>
                      <a:pt x="58" y="189"/>
                      <a:pt x="20" y="164"/>
                    </a:cubicBezTo>
                  </a:path>
                </a:pathLst>
              </a:custGeom>
              <a:solidFill>
                <a:srgbClr val="F09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111"/>
              <p:cNvSpPr>
                <a:spLocks/>
              </p:cNvSpPr>
              <p:nvPr/>
            </p:nvSpPr>
            <p:spPr bwMode="auto">
              <a:xfrm>
                <a:off x="7210426" y="3611563"/>
                <a:ext cx="250825" cy="344487"/>
              </a:xfrm>
              <a:custGeom>
                <a:avLst/>
                <a:gdLst>
                  <a:gd name="T0" fmla="*/ 0 w 103"/>
                  <a:gd name="T1" fmla="*/ 73 h 141"/>
                  <a:gd name="T2" fmla="*/ 62 w 103"/>
                  <a:gd name="T3" fmla="*/ 0 h 141"/>
                  <a:gd name="T4" fmla="*/ 11 w 103"/>
                  <a:gd name="T5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141">
                    <a:moveTo>
                      <a:pt x="0" y="73"/>
                    </a:moveTo>
                    <a:cubicBezTo>
                      <a:pt x="13" y="47"/>
                      <a:pt x="31" y="14"/>
                      <a:pt x="62" y="0"/>
                    </a:cubicBezTo>
                    <a:cubicBezTo>
                      <a:pt x="103" y="45"/>
                      <a:pt x="69" y="128"/>
                      <a:pt x="11" y="141"/>
                    </a:cubicBezTo>
                  </a:path>
                </a:pathLst>
              </a:custGeom>
              <a:solidFill>
                <a:srgbClr val="F0B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112"/>
              <p:cNvSpPr>
                <a:spLocks/>
              </p:cNvSpPr>
              <p:nvPr/>
            </p:nvSpPr>
            <p:spPr bwMode="auto">
              <a:xfrm>
                <a:off x="7366001" y="3638550"/>
                <a:ext cx="220663" cy="485775"/>
              </a:xfrm>
              <a:custGeom>
                <a:avLst/>
                <a:gdLst>
                  <a:gd name="T0" fmla="*/ 0 w 90"/>
                  <a:gd name="T1" fmla="*/ 95 h 199"/>
                  <a:gd name="T2" fmla="*/ 43 w 90"/>
                  <a:gd name="T3" fmla="*/ 0 h 199"/>
                  <a:gd name="T4" fmla="*/ 85 w 90"/>
                  <a:gd name="T5" fmla="*/ 79 h 199"/>
                  <a:gd name="T6" fmla="*/ 83 w 90"/>
                  <a:gd name="T7" fmla="*/ 132 h 199"/>
                  <a:gd name="T8" fmla="*/ 8 w 90"/>
                  <a:gd name="T9" fmla="*/ 18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9">
                    <a:moveTo>
                      <a:pt x="0" y="95"/>
                    </a:moveTo>
                    <a:cubicBezTo>
                      <a:pt x="3" y="68"/>
                      <a:pt x="15" y="13"/>
                      <a:pt x="43" y="0"/>
                    </a:cubicBezTo>
                    <a:cubicBezTo>
                      <a:pt x="62" y="21"/>
                      <a:pt x="80" y="51"/>
                      <a:pt x="85" y="79"/>
                    </a:cubicBezTo>
                    <a:cubicBezTo>
                      <a:pt x="88" y="97"/>
                      <a:pt x="90" y="114"/>
                      <a:pt x="83" y="132"/>
                    </a:cubicBezTo>
                    <a:cubicBezTo>
                      <a:pt x="75" y="154"/>
                      <a:pt x="36" y="199"/>
                      <a:pt x="8" y="189"/>
                    </a:cubicBezTo>
                  </a:path>
                </a:pathLst>
              </a:custGeom>
              <a:solidFill>
                <a:srgbClr val="F09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113"/>
              <p:cNvSpPr>
                <a:spLocks/>
              </p:cNvSpPr>
              <p:nvPr/>
            </p:nvSpPr>
            <p:spPr bwMode="auto">
              <a:xfrm>
                <a:off x="6862763" y="3829050"/>
                <a:ext cx="306388" cy="454025"/>
              </a:xfrm>
              <a:custGeom>
                <a:avLst/>
                <a:gdLst>
                  <a:gd name="T0" fmla="*/ 14 w 126"/>
                  <a:gd name="T1" fmla="*/ 118 h 186"/>
                  <a:gd name="T2" fmla="*/ 17 w 126"/>
                  <a:gd name="T3" fmla="*/ 16 h 186"/>
                  <a:gd name="T4" fmla="*/ 49 w 126"/>
                  <a:gd name="T5" fmla="*/ 16 h 186"/>
                  <a:gd name="T6" fmla="*/ 93 w 126"/>
                  <a:gd name="T7" fmla="*/ 47 h 186"/>
                  <a:gd name="T8" fmla="*/ 95 w 126"/>
                  <a:gd name="T9" fmla="*/ 147 h 186"/>
                  <a:gd name="T10" fmla="*/ 66 w 126"/>
                  <a:gd name="T11" fmla="*/ 182 h 186"/>
                  <a:gd name="T12" fmla="*/ 22 w 126"/>
                  <a:gd name="T13" fmla="*/ 1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186">
                    <a:moveTo>
                      <a:pt x="14" y="118"/>
                    </a:moveTo>
                    <a:cubicBezTo>
                      <a:pt x="0" y="97"/>
                      <a:pt x="7" y="39"/>
                      <a:pt x="17" y="16"/>
                    </a:cubicBezTo>
                    <a:cubicBezTo>
                      <a:pt x="24" y="0"/>
                      <a:pt x="33" y="7"/>
                      <a:pt x="49" y="16"/>
                    </a:cubicBezTo>
                    <a:cubicBezTo>
                      <a:pt x="65" y="25"/>
                      <a:pt x="80" y="33"/>
                      <a:pt x="93" y="47"/>
                    </a:cubicBezTo>
                    <a:cubicBezTo>
                      <a:pt x="126" y="79"/>
                      <a:pt x="114" y="112"/>
                      <a:pt x="95" y="147"/>
                    </a:cubicBezTo>
                    <a:cubicBezTo>
                      <a:pt x="89" y="157"/>
                      <a:pt x="79" y="179"/>
                      <a:pt x="66" y="182"/>
                    </a:cubicBezTo>
                    <a:cubicBezTo>
                      <a:pt x="46" y="186"/>
                      <a:pt x="27" y="148"/>
                      <a:pt x="22" y="133"/>
                    </a:cubicBezTo>
                  </a:path>
                </a:pathLst>
              </a:custGeom>
              <a:solidFill>
                <a:srgbClr val="F0A4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7369176" y="3816350"/>
                <a:ext cx="396875" cy="481012"/>
              </a:xfrm>
              <a:custGeom>
                <a:avLst/>
                <a:gdLst>
                  <a:gd name="T0" fmla="*/ 31 w 163"/>
                  <a:gd name="T1" fmla="*/ 109 h 197"/>
                  <a:gd name="T2" fmla="*/ 114 w 163"/>
                  <a:gd name="T3" fmla="*/ 0 h 197"/>
                  <a:gd name="T4" fmla="*/ 148 w 163"/>
                  <a:gd name="T5" fmla="*/ 89 h 197"/>
                  <a:gd name="T6" fmla="*/ 95 w 163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" h="197">
                    <a:moveTo>
                      <a:pt x="31" y="109"/>
                    </a:moveTo>
                    <a:cubicBezTo>
                      <a:pt x="0" y="99"/>
                      <a:pt x="85" y="4"/>
                      <a:pt x="114" y="0"/>
                    </a:cubicBezTo>
                    <a:cubicBezTo>
                      <a:pt x="120" y="32"/>
                      <a:pt x="139" y="59"/>
                      <a:pt x="148" y="89"/>
                    </a:cubicBezTo>
                    <a:cubicBezTo>
                      <a:pt x="163" y="137"/>
                      <a:pt x="146" y="177"/>
                      <a:pt x="95" y="197"/>
                    </a:cubicBezTo>
                  </a:path>
                </a:pathLst>
              </a:custGeom>
              <a:solidFill>
                <a:srgbClr val="F09D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115"/>
              <p:cNvSpPr>
                <a:spLocks/>
              </p:cNvSpPr>
              <p:nvPr/>
            </p:nvSpPr>
            <p:spPr bwMode="auto">
              <a:xfrm>
                <a:off x="7161213" y="3779838"/>
                <a:ext cx="261938" cy="476250"/>
              </a:xfrm>
              <a:custGeom>
                <a:avLst/>
                <a:gdLst>
                  <a:gd name="T0" fmla="*/ 4 w 107"/>
                  <a:gd name="T1" fmla="*/ 122 h 195"/>
                  <a:gd name="T2" fmla="*/ 9 w 107"/>
                  <a:gd name="T3" fmla="*/ 83 h 195"/>
                  <a:gd name="T4" fmla="*/ 38 w 107"/>
                  <a:gd name="T5" fmla="*/ 40 h 195"/>
                  <a:gd name="T6" fmla="*/ 75 w 107"/>
                  <a:gd name="T7" fmla="*/ 0 h 195"/>
                  <a:gd name="T8" fmla="*/ 106 w 107"/>
                  <a:gd name="T9" fmla="*/ 106 h 195"/>
                  <a:gd name="T10" fmla="*/ 91 w 107"/>
                  <a:gd name="T11" fmla="*/ 167 h 195"/>
                  <a:gd name="T12" fmla="*/ 15 w 107"/>
                  <a:gd name="T13" fmla="*/ 16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95">
                    <a:moveTo>
                      <a:pt x="4" y="122"/>
                    </a:moveTo>
                    <a:cubicBezTo>
                      <a:pt x="0" y="114"/>
                      <a:pt x="7" y="93"/>
                      <a:pt x="9" y="83"/>
                    </a:cubicBezTo>
                    <a:cubicBezTo>
                      <a:pt x="14" y="66"/>
                      <a:pt x="26" y="53"/>
                      <a:pt x="38" y="40"/>
                    </a:cubicBezTo>
                    <a:cubicBezTo>
                      <a:pt x="50" y="27"/>
                      <a:pt x="65" y="14"/>
                      <a:pt x="75" y="0"/>
                    </a:cubicBezTo>
                    <a:cubicBezTo>
                      <a:pt x="100" y="16"/>
                      <a:pt x="107" y="78"/>
                      <a:pt x="106" y="106"/>
                    </a:cubicBezTo>
                    <a:cubicBezTo>
                      <a:pt x="106" y="124"/>
                      <a:pt x="102" y="153"/>
                      <a:pt x="91" y="167"/>
                    </a:cubicBezTo>
                    <a:cubicBezTo>
                      <a:pt x="76" y="187"/>
                      <a:pt x="17" y="195"/>
                      <a:pt x="15" y="161"/>
                    </a:cubicBezTo>
                  </a:path>
                </a:pathLst>
              </a:custGeom>
              <a:solidFill>
                <a:srgbClr val="F09D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116"/>
              <p:cNvSpPr>
                <a:spLocks/>
              </p:cNvSpPr>
              <p:nvPr/>
            </p:nvSpPr>
            <p:spPr bwMode="auto">
              <a:xfrm>
                <a:off x="6910388" y="3848100"/>
                <a:ext cx="177800" cy="187325"/>
              </a:xfrm>
              <a:custGeom>
                <a:avLst/>
                <a:gdLst>
                  <a:gd name="T0" fmla="*/ 2 w 73"/>
                  <a:gd name="T1" fmla="*/ 75 h 77"/>
                  <a:gd name="T2" fmla="*/ 2 w 73"/>
                  <a:gd name="T3" fmla="*/ 77 h 77"/>
                  <a:gd name="T4" fmla="*/ 7 w 73"/>
                  <a:gd name="T5" fmla="*/ 38 h 77"/>
                  <a:gd name="T6" fmla="*/ 20 w 73"/>
                  <a:gd name="T7" fmla="*/ 66 h 77"/>
                  <a:gd name="T8" fmla="*/ 15 w 73"/>
                  <a:gd name="T9" fmla="*/ 33 h 77"/>
                  <a:gd name="T10" fmla="*/ 33 w 73"/>
                  <a:gd name="T11" fmla="*/ 54 h 77"/>
                  <a:gd name="T12" fmla="*/ 25 w 73"/>
                  <a:gd name="T13" fmla="*/ 23 h 77"/>
                  <a:gd name="T14" fmla="*/ 54 w 73"/>
                  <a:gd name="T15" fmla="*/ 54 h 77"/>
                  <a:gd name="T16" fmla="*/ 32 w 73"/>
                  <a:gd name="T17" fmla="*/ 20 h 77"/>
                  <a:gd name="T18" fmla="*/ 64 w 73"/>
                  <a:gd name="T19" fmla="*/ 43 h 77"/>
                  <a:gd name="T20" fmla="*/ 47 w 73"/>
                  <a:gd name="T21" fmla="*/ 26 h 77"/>
                  <a:gd name="T22" fmla="*/ 73 w 73"/>
                  <a:gd name="T23" fmla="*/ 39 h 77"/>
                  <a:gd name="T24" fmla="*/ 56 w 73"/>
                  <a:gd name="T25" fmla="*/ 18 h 77"/>
                  <a:gd name="T26" fmla="*/ 32 w 73"/>
                  <a:gd name="T27" fmla="*/ 8 h 77"/>
                  <a:gd name="T28" fmla="*/ 6 w 73"/>
                  <a:gd name="T29" fmla="*/ 0 h 77"/>
                  <a:gd name="T30" fmla="*/ 1 w 73"/>
                  <a:gd name="T31" fmla="*/ 5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3" h="77">
                    <a:moveTo>
                      <a:pt x="2" y="75"/>
                    </a:moveTo>
                    <a:cubicBezTo>
                      <a:pt x="2" y="76"/>
                      <a:pt x="3" y="77"/>
                      <a:pt x="2" y="77"/>
                    </a:cubicBezTo>
                    <a:cubicBezTo>
                      <a:pt x="1" y="64"/>
                      <a:pt x="2" y="49"/>
                      <a:pt x="7" y="38"/>
                    </a:cubicBezTo>
                    <a:cubicBezTo>
                      <a:pt x="8" y="47"/>
                      <a:pt x="15" y="58"/>
                      <a:pt x="20" y="66"/>
                    </a:cubicBezTo>
                    <a:cubicBezTo>
                      <a:pt x="19" y="55"/>
                      <a:pt x="16" y="44"/>
                      <a:pt x="15" y="33"/>
                    </a:cubicBezTo>
                    <a:cubicBezTo>
                      <a:pt x="21" y="40"/>
                      <a:pt x="27" y="47"/>
                      <a:pt x="33" y="54"/>
                    </a:cubicBezTo>
                    <a:cubicBezTo>
                      <a:pt x="29" y="45"/>
                      <a:pt x="21" y="33"/>
                      <a:pt x="25" y="23"/>
                    </a:cubicBezTo>
                    <a:cubicBezTo>
                      <a:pt x="36" y="32"/>
                      <a:pt x="43" y="44"/>
                      <a:pt x="54" y="54"/>
                    </a:cubicBezTo>
                    <a:cubicBezTo>
                      <a:pt x="48" y="42"/>
                      <a:pt x="37" y="33"/>
                      <a:pt x="32" y="20"/>
                    </a:cubicBezTo>
                    <a:cubicBezTo>
                      <a:pt x="43" y="28"/>
                      <a:pt x="54" y="35"/>
                      <a:pt x="64" y="43"/>
                    </a:cubicBezTo>
                    <a:cubicBezTo>
                      <a:pt x="57" y="38"/>
                      <a:pt x="52" y="32"/>
                      <a:pt x="47" y="26"/>
                    </a:cubicBezTo>
                    <a:cubicBezTo>
                      <a:pt x="55" y="25"/>
                      <a:pt x="65" y="35"/>
                      <a:pt x="73" y="39"/>
                    </a:cubicBezTo>
                    <a:cubicBezTo>
                      <a:pt x="68" y="32"/>
                      <a:pt x="62" y="23"/>
                      <a:pt x="56" y="18"/>
                    </a:cubicBezTo>
                    <a:cubicBezTo>
                      <a:pt x="49" y="12"/>
                      <a:pt x="40" y="11"/>
                      <a:pt x="32" y="8"/>
                    </a:cubicBezTo>
                    <a:cubicBezTo>
                      <a:pt x="24" y="5"/>
                      <a:pt x="14" y="3"/>
                      <a:pt x="6" y="0"/>
                    </a:cubicBezTo>
                    <a:cubicBezTo>
                      <a:pt x="0" y="16"/>
                      <a:pt x="0" y="38"/>
                      <a:pt x="1" y="56"/>
                    </a:cubicBezTo>
                  </a:path>
                </a:pathLst>
              </a:custGeom>
              <a:solidFill>
                <a:srgbClr val="EE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117"/>
              <p:cNvSpPr>
                <a:spLocks/>
              </p:cNvSpPr>
              <p:nvPr/>
            </p:nvSpPr>
            <p:spPr bwMode="auto">
              <a:xfrm>
                <a:off x="7466013" y="3825875"/>
                <a:ext cx="241300" cy="163512"/>
              </a:xfrm>
              <a:custGeom>
                <a:avLst/>
                <a:gdLst>
                  <a:gd name="T0" fmla="*/ 0 w 99"/>
                  <a:gd name="T1" fmla="*/ 67 h 67"/>
                  <a:gd name="T2" fmla="*/ 40 w 99"/>
                  <a:gd name="T3" fmla="*/ 28 h 67"/>
                  <a:gd name="T4" fmla="*/ 31 w 99"/>
                  <a:gd name="T5" fmla="*/ 49 h 67"/>
                  <a:gd name="T6" fmla="*/ 53 w 99"/>
                  <a:gd name="T7" fmla="*/ 27 h 67"/>
                  <a:gd name="T8" fmla="*/ 57 w 99"/>
                  <a:gd name="T9" fmla="*/ 58 h 67"/>
                  <a:gd name="T10" fmla="*/ 65 w 99"/>
                  <a:gd name="T11" fmla="*/ 29 h 67"/>
                  <a:gd name="T12" fmla="*/ 72 w 99"/>
                  <a:gd name="T13" fmla="*/ 61 h 67"/>
                  <a:gd name="T14" fmla="*/ 71 w 99"/>
                  <a:gd name="T15" fmla="*/ 31 h 67"/>
                  <a:gd name="T16" fmla="*/ 84 w 99"/>
                  <a:gd name="T17" fmla="*/ 63 h 67"/>
                  <a:gd name="T18" fmla="*/ 78 w 99"/>
                  <a:gd name="T19" fmla="*/ 39 h 67"/>
                  <a:gd name="T20" fmla="*/ 99 w 99"/>
                  <a:gd name="T21" fmla="*/ 65 h 67"/>
                  <a:gd name="T22" fmla="*/ 83 w 99"/>
                  <a:gd name="T23" fmla="*/ 23 h 67"/>
                  <a:gd name="T24" fmla="*/ 72 w 99"/>
                  <a:gd name="T25" fmla="*/ 0 h 67"/>
                  <a:gd name="T26" fmla="*/ 44 w 99"/>
                  <a:gd name="T27" fmla="*/ 20 h 67"/>
                  <a:gd name="T28" fmla="*/ 29 w 99"/>
                  <a:gd name="T29" fmla="*/ 34 h 67"/>
                  <a:gd name="T30" fmla="*/ 23 w 99"/>
                  <a:gd name="T31" fmla="*/ 39 h 67"/>
                  <a:gd name="T32" fmla="*/ 20 w 99"/>
                  <a:gd name="T33" fmla="*/ 4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67">
                    <a:moveTo>
                      <a:pt x="0" y="67"/>
                    </a:moveTo>
                    <a:cubicBezTo>
                      <a:pt x="7" y="50"/>
                      <a:pt x="26" y="38"/>
                      <a:pt x="40" y="28"/>
                    </a:cubicBezTo>
                    <a:cubicBezTo>
                      <a:pt x="36" y="34"/>
                      <a:pt x="32" y="41"/>
                      <a:pt x="31" y="49"/>
                    </a:cubicBezTo>
                    <a:cubicBezTo>
                      <a:pt x="37" y="41"/>
                      <a:pt x="45" y="34"/>
                      <a:pt x="53" y="27"/>
                    </a:cubicBezTo>
                    <a:cubicBezTo>
                      <a:pt x="54" y="37"/>
                      <a:pt x="55" y="47"/>
                      <a:pt x="57" y="58"/>
                    </a:cubicBezTo>
                    <a:cubicBezTo>
                      <a:pt x="58" y="50"/>
                      <a:pt x="61" y="37"/>
                      <a:pt x="65" y="29"/>
                    </a:cubicBezTo>
                    <a:cubicBezTo>
                      <a:pt x="67" y="40"/>
                      <a:pt x="70" y="52"/>
                      <a:pt x="72" y="61"/>
                    </a:cubicBezTo>
                    <a:cubicBezTo>
                      <a:pt x="74" y="52"/>
                      <a:pt x="71" y="40"/>
                      <a:pt x="71" y="31"/>
                    </a:cubicBezTo>
                    <a:cubicBezTo>
                      <a:pt x="76" y="40"/>
                      <a:pt x="81" y="52"/>
                      <a:pt x="84" y="63"/>
                    </a:cubicBezTo>
                    <a:cubicBezTo>
                      <a:pt x="82" y="55"/>
                      <a:pt x="80" y="47"/>
                      <a:pt x="78" y="39"/>
                    </a:cubicBezTo>
                    <a:cubicBezTo>
                      <a:pt x="86" y="47"/>
                      <a:pt x="93" y="57"/>
                      <a:pt x="99" y="65"/>
                    </a:cubicBezTo>
                    <a:cubicBezTo>
                      <a:pt x="93" y="52"/>
                      <a:pt x="89" y="37"/>
                      <a:pt x="83" y="23"/>
                    </a:cubicBezTo>
                    <a:cubicBezTo>
                      <a:pt x="79" y="15"/>
                      <a:pt x="74" y="8"/>
                      <a:pt x="72" y="0"/>
                    </a:cubicBezTo>
                    <a:cubicBezTo>
                      <a:pt x="63" y="7"/>
                      <a:pt x="52" y="11"/>
                      <a:pt x="44" y="20"/>
                    </a:cubicBezTo>
                    <a:cubicBezTo>
                      <a:pt x="39" y="25"/>
                      <a:pt x="35" y="30"/>
                      <a:pt x="29" y="34"/>
                    </a:cubicBezTo>
                    <a:cubicBezTo>
                      <a:pt x="27" y="36"/>
                      <a:pt x="25" y="37"/>
                      <a:pt x="23" y="39"/>
                    </a:cubicBezTo>
                    <a:cubicBezTo>
                      <a:pt x="22" y="41"/>
                      <a:pt x="22" y="44"/>
                      <a:pt x="20" y="46"/>
                    </a:cubicBezTo>
                  </a:path>
                </a:pathLst>
              </a:custGeom>
              <a:solidFill>
                <a:srgbClr val="EE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118"/>
              <p:cNvSpPr>
                <a:spLocks/>
              </p:cNvSpPr>
              <p:nvPr/>
            </p:nvSpPr>
            <p:spPr bwMode="auto">
              <a:xfrm>
                <a:off x="7024688" y="3665538"/>
                <a:ext cx="200025" cy="165100"/>
              </a:xfrm>
              <a:custGeom>
                <a:avLst/>
                <a:gdLst>
                  <a:gd name="T0" fmla="*/ 3 w 82"/>
                  <a:gd name="T1" fmla="*/ 68 h 68"/>
                  <a:gd name="T2" fmla="*/ 31 w 82"/>
                  <a:gd name="T3" fmla="*/ 32 h 68"/>
                  <a:gd name="T4" fmla="*/ 25 w 82"/>
                  <a:gd name="T5" fmla="*/ 59 h 68"/>
                  <a:gd name="T6" fmla="*/ 45 w 82"/>
                  <a:gd name="T7" fmla="*/ 28 h 68"/>
                  <a:gd name="T8" fmla="*/ 39 w 82"/>
                  <a:gd name="T9" fmla="*/ 55 h 68"/>
                  <a:gd name="T10" fmla="*/ 53 w 82"/>
                  <a:gd name="T11" fmla="*/ 22 h 68"/>
                  <a:gd name="T12" fmla="*/ 53 w 82"/>
                  <a:gd name="T13" fmla="*/ 63 h 68"/>
                  <a:gd name="T14" fmla="*/ 55 w 82"/>
                  <a:gd name="T15" fmla="*/ 31 h 68"/>
                  <a:gd name="T16" fmla="*/ 60 w 82"/>
                  <a:gd name="T17" fmla="*/ 46 h 68"/>
                  <a:gd name="T18" fmla="*/ 67 w 82"/>
                  <a:gd name="T19" fmla="*/ 64 h 68"/>
                  <a:gd name="T20" fmla="*/ 63 w 82"/>
                  <a:gd name="T21" fmla="*/ 32 h 68"/>
                  <a:gd name="T22" fmla="*/ 81 w 82"/>
                  <a:gd name="T23" fmla="*/ 65 h 68"/>
                  <a:gd name="T24" fmla="*/ 72 w 82"/>
                  <a:gd name="T25" fmla="*/ 24 h 68"/>
                  <a:gd name="T26" fmla="*/ 61 w 82"/>
                  <a:gd name="T27" fmla="*/ 0 h 68"/>
                  <a:gd name="T28" fmla="*/ 30 w 82"/>
                  <a:gd name="T29" fmla="*/ 24 h 68"/>
                  <a:gd name="T30" fmla="*/ 10 w 82"/>
                  <a:gd name="T31" fmla="*/ 4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68">
                    <a:moveTo>
                      <a:pt x="3" y="68"/>
                    </a:moveTo>
                    <a:cubicBezTo>
                      <a:pt x="0" y="58"/>
                      <a:pt x="22" y="37"/>
                      <a:pt x="31" y="32"/>
                    </a:cubicBezTo>
                    <a:cubicBezTo>
                      <a:pt x="30" y="41"/>
                      <a:pt x="24" y="50"/>
                      <a:pt x="25" y="59"/>
                    </a:cubicBezTo>
                    <a:cubicBezTo>
                      <a:pt x="31" y="50"/>
                      <a:pt x="35" y="33"/>
                      <a:pt x="45" y="28"/>
                    </a:cubicBezTo>
                    <a:cubicBezTo>
                      <a:pt x="47" y="37"/>
                      <a:pt x="40" y="46"/>
                      <a:pt x="39" y="55"/>
                    </a:cubicBezTo>
                    <a:cubicBezTo>
                      <a:pt x="47" y="49"/>
                      <a:pt x="50" y="31"/>
                      <a:pt x="53" y="22"/>
                    </a:cubicBezTo>
                    <a:cubicBezTo>
                      <a:pt x="56" y="34"/>
                      <a:pt x="48" y="51"/>
                      <a:pt x="53" y="63"/>
                    </a:cubicBezTo>
                    <a:cubicBezTo>
                      <a:pt x="52" y="52"/>
                      <a:pt x="54" y="41"/>
                      <a:pt x="55" y="31"/>
                    </a:cubicBezTo>
                    <a:cubicBezTo>
                      <a:pt x="59" y="33"/>
                      <a:pt x="59" y="42"/>
                      <a:pt x="60" y="46"/>
                    </a:cubicBezTo>
                    <a:cubicBezTo>
                      <a:pt x="62" y="53"/>
                      <a:pt x="65" y="58"/>
                      <a:pt x="67" y="64"/>
                    </a:cubicBezTo>
                    <a:cubicBezTo>
                      <a:pt x="69" y="54"/>
                      <a:pt x="62" y="43"/>
                      <a:pt x="63" y="32"/>
                    </a:cubicBezTo>
                    <a:cubicBezTo>
                      <a:pt x="71" y="38"/>
                      <a:pt x="73" y="56"/>
                      <a:pt x="81" y="65"/>
                    </a:cubicBezTo>
                    <a:cubicBezTo>
                      <a:pt x="82" y="53"/>
                      <a:pt x="75" y="36"/>
                      <a:pt x="72" y="24"/>
                    </a:cubicBezTo>
                    <a:cubicBezTo>
                      <a:pt x="70" y="16"/>
                      <a:pt x="67" y="6"/>
                      <a:pt x="61" y="0"/>
                    </a:cubicBezTo>
                    <a:cubicBezTo>
                      <a:pt x="51" y="8"/>
                      <a:pt x="39" y="15"/>
                      <a:pt x="30" y="24"/>
                    </a:cubicBezTo>
                    <a:cubicBezTo>
                      <a:pt x="25" y="28"/>
                      <a:pt x="10" y="41"/>
                      <a:pt x="10" y="48"/>
                    </a:cubicBezTo>
                  </a:path>
                </a:pathLst>
              </a:custGeom>
              <a:solidFill>
                <a:srgbClr val="EE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119"/>
              <p:cNvSpPr>
                <a:spLocks/>
              </p:cNvSpPr>
              <p:nvPr/>
            </p:nvSpPr>
            <p:spPr bwMode="auto">
              <a:xfrm>
                <a:off x="7224713" y="3613150"/>
                <a:ext cx="185738" cy="173037"/>
              </a:xfrm>
              <a:custGeom>
                <a:avLst/>
                <a:gdLst>
                  <a:gd name="T0" fmla="*/ 0 w 76"/>
                  <a:gd name="T1" fmla="*/ 71 h 71"/>
                  <a:gd name="T2" fmla="*/ 25 w 76"/>
                  <a:gd name="T3" fmla="*/ 35 h 71"/>
                  <a:gd name="T4" fmla="*/ 25 w 76"/>
                  <a:gd name="T5" fmla="*/ 55 h 71"/>
                  <a:gd name="T6" fmla="*/ 35 w 76"/>
                  <a:gd name="T7" fmla="*/ 31 h 71"/>
                  <a:gd name="T8" fmla="*/ 40 w 76"/>
                  <a:gd name="T9" fmla="*/ 54 h 71"/>
                  <a:gd name="T10" fmla="*/ 48 w 76"/>
                  <a:gd name="T11" fmla="*/ 26 h 71"/>
                  <a:gd name="T12" fmla="*/ 53 w 76"/>
                  <a:gd name="T13" fmla="*/ 47 h 71"/>
                  <a:gd name="T14" fmla="*/ 53 w 76"/>
                  <a:gd name="T15" fmla="*/ 25 h 71"/>
                  <a:gd name="T16" fmla="*/ 65 w 76"/>
                  <a:gd name="T17" fmla="*/ 47 h 71"/>
                  <a:gd name="T18" fmla="*/ 63 w 76"/>
                  <a:gd name="T19" fmla="*/ 27 h 71"/>
                  <a:gd name="T20" fmla="*/ 63 w 76"/>
                  <a:gd name="T21" fmla="*/ 26 h 71"/>
                  <a:gd name="T22" fmla="*/ 76 w 76"/>
                  <a:gd name="T23" fmla="*/ 44 h 71"/>
                  <a:gd name="T24" fmla="*/ 53 w 76"/>
                  <a:gd name="T25" fmla="*/ 1 h 71"/>
                  <a:gd name="T26" fmla="*/ 32 w 76"/>
                  <a:gd name="T27" fmla="*/ 13 h 71"/>
                  <a:gd name="T28" fmla="*/ 20 w 76"/>
                  <a:gd name="T29" fmla="*/ 29 h 71"/>
                  <a:gd name="T30" fmla="*/ 10 w 76"/>
                  <a:gd name="T31" fmla="*/ 4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6" h="71">
                    <a:moveTo>
                      <a:pt x="0" y="71"/>
                    </a:moveTo>
                    <a:cubicBezTo>
                      <a:pt x="9" y="60"/>
                      <a:pt x="15" y="45"/>
                      <a:pt x="25" y="35"/>
                    </a:cubicBezTo>
                    <a:cubicBezTo>
                      <a:pt x="28" y="41"/>
                      <a:pt x="26" y="49"/>
                      <a:pt x="25" y="55"/>
                    </a:cubicBezTo>
                    <a:cubicBezTo>
                      <a:pt x="27" y="47"/>
                      <a:pt x="30" y="38"/>
                      <a:pt x="35" y="31"/>
                    </a:cubicBezTo>
                    <a:cubicBezTo>
                      <a:pt x="38" y="38"/>
                      <a:pt x="38" y="47"/>
                      <a:pt x="40" y="54"/>
                    </a:cubicBezTo>
                    <a:cubicBezTo>
                      <a:pt x="41" y="46"/>
                      <a:pt x="40" y="30"/>
                      <a:pt x="48" y="26"/>
                    </a:cubicBezTo>
                    <a:cubicBezTo>
                      <a:pt x="51" y="32"/>
                      <a:pt x="51" y="40"/>
                      <a:pt x="53" y="47"/>
                    </a:cubicBezTo>
                    <a:cubicBezTo>
                      <a:pt x="53" y="40"/>
                      <a:pt x="53" y="32"/>
                      <a:pt x="53" y="25"/>
                    </a:cubicBezTo>
                    <a:cubicBezTo>
                      <a:pt x="59" y="27"/>
                      <a:pt x="61" y="42"/>
                      <a:pt x="65" y="47"/>
                    </a:cubicBezTo>
                    <a:cubicBezTo>
                      <a:pt x="65" y="40"/>
                      <a:pt x="64" y="33"/>
                      <a:pt x="63" y="27"/>
                    </a:cubicBezTo>
                    <a:cubicBezTo>
                      <a:pt x="63" y="27"/>
                      <a:pt x="63" y="26"/>
                      <a:pt x="63" y="26"/>
                    </a:cubicBezTo>
                    <a:cubicBezTo>
                      <a:pt x="69" y="30"/>
                      <a:pt x="69" y="40"/>
                      <a:pt x="76" y="44"/>
                    </a:cubicBezTo>
                    <a:cubicBezTo>
                      <a:pt x="73" y="33"/>
                      <a:pt x="68" y="1"/>
                      <a:pt x="53" y="1"/>
                    </a:cubicBezTo>
                    <a:cubicBezTo>
                      <a:pt x="45" y="0"/>
                      <a:pt x="37" y="8"/>
                      <a:pt x="32" y="13"/>
                    </a:cubicBezTo>
                    <a:cubicBezTo>
                      <a:pt x="27" y="18"/>
                      <a:pt x="24" y="24"/>
                      <a:pt x="20" y="29"/>
                    </a:cubicBezTo>
                    <a:cubicBezTo>
                      <a:pt x="16" y="34"/>
                      <a:pt x="12" y="37"/>
                      <a:pt x="10" y="43"/>
                    </a:cubicBezTo>
                  </a:path>
                </a:pathLst>
              </a:custGeom>
              <a:solidFill>
                <a:srgbClr val="EE7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120"/>
              <p:cNvSpPr>
                <a:spLocks/>
              </p:cNvSpPr>
              <p:nvPr/>
            </p:nvSpPr>
            <p:spPr bwMode="auto">
              <a:xfrm>
                <a:off x="7400926" y="3625850"/>
                <a:ext cx="153988" cy="160337"/>
              </a:xfrm>
              <a:custGeom>
                <a:avLst/>
                <a:gdLst>
                  <a:gd name="T0" fmla="*/ 1 w 63"/>
                  <a:gd name="T1" fmla="*/ 62 h 66"/>
                  <a:gd name="T2" fmla="*/ 15 w 63"/>
                  <a:gd name="T3" fmla="*/ 34 h 66"/>
                  <a:gd name="T4" fmla="*/ 24 w 63"/>
                  <a:gd name="T5" fmla="*/ 61 h 66"/>
                  <a:gd name="T6" fmla="*/ 26 w 63"/>
                  <a:gd name="T7" fmla="*/ 36 h 66"/>
                  <a:gd name="T8" fmla="*/ 41 w 63"/>
                  <a:gd name="T9" fmla="*/ 66 h 66"/>
                  <a:gd name="T10" fmla="*/ 36 w 63"/>
                  <a:gd name="T11" fmla="*/ 36 h 66"/>
                  <a:gd name="T12" fmla="*/ 49 w 63"/>
                  <a:gd name="T13" fmla="*/ 59 h 66"/>
                  <a:gd name="T14" fmla="*/ 45 w 63"/>
                  <a:gd name="T15" fmla="*/ 44 h 66"/>
                  <a:gd name="T16" fmla="*/ 63 w 63"/>
                  <a:gd name="T17" fmla="*/ 65 h 66"/>
                  <a:gd name="T18" fmla="*/ 34 w 63"/>
                  <a:gd name="T19" fmla="*/ 13 h 66"/>
                  <a:gd name="T20" fmla="*/ 6 w 63"/>
                  <a:gd name="T21" fmla="*/ 4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66">
                    <a:moveTo>
                      <a:pt x="1" y="62"/>
                    </a:moveTo>
                    <a:cubicBezTo>
                      <a:pt x="0" y="57"/>
                      <a:pt x="9" y="37"/>
                      <a:pt x="15" y="34"/>
                    </a:cubicBezTo>
                    <a:cubicBezTo>
                      <a:pt x="18" y="43"/>
                      <a:pt x="19" y="53"/>
                      <a:pt x="24" y="61"/>
                    </a:cubicBezTo>
                    <a:cubicBezTo>
                      <a:pt x="25" y="53"/>
                      <a:pt x="23" y="43"/>
                      <a:pt x="26" y="36"/>
                    </a:cubicBezTo>
                    <a:cubicBezTo>
                      <a:pt x="33" y="45"/>
                      <a:pt x="34" y="58"/>
                      <a:pt x="41" y="66"/>
                    </a:cubicBezTo>
                    <a:cubicBezTo>
                      <a:pt x="42" y="57"/>
                      <a:pt x="38" y="45"/>
                      <a:pt x="36" y="36"/>
                    </a:cubicBezTo>
                    <a:cubicBezTo>
                      <a:pt x="41" y="43"/>
                      <a:pt x="46" y="51"/>
                      <a:pt x="49" y="59"/>
                    </a:cubicBezTo>
                    <a:cubicBezTo>
                      <a:pt x="49" y="54"/>
                      <a:pt x="46" y="49"/>
                      <a:pt x="45" y="44"/>
                    </a:cubicBezTo>
                    <a:cubicBezTo>
                      <a:pt x="53" y="50"/>
                      <a:pt x="55" y="60"/>
                      <a:pt x="63" y="65"/>
                    </a:cubicBezTo>
                    <a:cubicBezTo>
                      <a:pt x="62" y="50"/>
                      <a:pt x="47" y="23"/>
                      <a:pt x="34" y="13"/>
                    </a:cubicBezTo>
                    <a:cubicBezTo>
                      <a:pt x="17" y="0"/>
                      <a:pt x="13" y="30"/>
                      <a:pt x="6" y="40"/>
                    </a:cubicBezTo>
                  </a:path>
                </a:pathLst>
              </a:custGeom>
              <a:solidFill>
                <a:srgbClr val="EE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121"/>
              <p:cNvSpPr>
                <a:spLocks/>
              </p:cNvSpPr>
              <p:nvPr/>
            </p:nvSpPr>
            <p:spPr bwMode="auto">
              <a:xfrm>
                <a:off x="7381876" y="4065588"/>
                <a:ext cx="473075" cy="531812"/>
              </a:xfrm>
              <a:custGeom>
                <a:avLst/>
                <a:gdLst>
                  <a:gd name="T0" fmla="*/ 48 w 194"/>
                  <a:gd name="T1" fmla="*/ 115 h 218"/>
                  <a:gd name="T2" fmla="*/ 87 w 194"/>
                  <a:gd name="T3" fmla="*/ 54 h 218"/>
                  <a:gd name="T4" fmla="*/ 159 w 194"/>
                  <a:gd name="T5" fmla="*/ 5 h 218"/>
                  <a:gd name="T6" fmla="*/ 172 w 194"/>
                  <a:gd name="T7" fmla="*/ 68 h 218"/>
                  <a:gd name="T8" fmla="*/ 155 w 194"/>
                  <a:gd name="T9" fmla="*/ 160 h 218"/>
                  <a:gd name="T10" fmla="*/ 107 w 194"/>
                  <a:gd name="T11" fmla="*/ 198 h 218"/>
                  <a:gd name="T12" fmla="*/ 22 w 194"/>
                  <a:gd name="T13" fmla="*/ 207 h 218"/>
                  <a:gd name="T14" fmla="*/ 17 w 194"/>
                  <a:gd name="T15" fmla="*/ 171 h 218"/>
                  <a:gd name="T16" fmla="*/ 48 w 194"/>
                  <a:gd name="T17" fmla="*/ 115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218">
                    <a:moveTo>
                      <a:pt x="48" y="115"/>
                    </a:moveTo>
                    <a:cubicBezTo>
                      <a:pt x="60" y="91"/>
                      <a:pt x="67" y="73"/>
                      <a:pt x="87" y="54"/>
                    </a:cubicBezTo>
                    <a:cubicBezTo>
                      <a:pt x="108" y="33"/>
                      <a:pt x="129" y="9"/>
                      <a:pt x="159" y="5"/>
                    </a:cubicBezTo>
                    <a:cubicBezTo>
                      <a:pt x="194" y="0"/>
                      <a:pt x="174" y="48"/>
                      <a:pt x="172" y="68"/>
                    </a:cubicBezTo>
                    <a:cubicBezTo>
                      <a:pt x="168" y="100"/>
                      <a:pt x="168" y="130"/>
                      <a:pt x="155" y="160"/>
                    </a:cubicBezTo>
                    <a:cubicBezTo>
                      <a:pt x="146" y="181"/>
                      <a:pt x="127" y="190"/>
                      <a:pt x="107" y="198"/>
                    </a:cubicBezTo>
                    <a:cubicBezTo>
                      <a:pt x="82" y="209"/>
                      <a:pt x="49" y="218"/>
                      <a:pt x="22" y="207"/>
                    </a:cubicBezTo>
                    <a:cubicBezTo>
                      <a:pt x="0" y="198"/>
                      <a:pt x="7" y="189"/>
                      <a:pt x="17" y="171"/>
                    </a:cubicBezTo>
                    <a:cubicBezTo>
                      <a:pt x="27" y="152"/>
                      <a:pt x="38" y="134"/>
                      <a:pt x="48" y="115"/>
                    </a:cubicBezTo>
                    <a:close/>
                  </a:path>
                </a:pathLst>
              </a:custGeom>
              <a:solidFill>
                <a:srgbClr val="F0B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122"/>
              <p:cNvSpPr>
                <a:spLocks/>
              </p:cNvSpPr>
              <p:nvPr/>
            </p:nvSpPr>
            <p:spPr bwMode="auto">
              <a:xfrm>
                <a:off x="6862763" y="3816350"/>
                <a:ext cx="298450" cy="293687"/>
              </a:xfrm>
              <a:custGeom>
                <a:avLst/>
                <a:gdLst>
                  <a:gd name="T0" fmla="*/ 20 w 123"/>
                  <a:gd name="T1" fmla="*/ 120 h 120"/>
                  <a:gd name="T2" fmla="*/ 22 w 123"/>
                  <a:gd name="T3" fmla="*/ 61 h 120"/>
                  <a:gd name="T4" fmla="*/ 30 w 123"/>
                  <a:gd name="T5" fmla="*/ 15 h 120"/>
                  <a:gd name="T6" fmla="*/ 123 w 123"/>
                  <a:gd name="T7" fmla="*/ 91 h 120"/>
                  <a:gd name="T8" fmla="*/ 83 w 123"/>
                  <a:gd name="T9" fmla="*/ 29 h 120"/>
                  <a:gd name="T10" fmla="*/ 43 w 123"/>
                  <a:gd name="T11" fmla="*/ 8 h 120"/>
                  <a:gd name="T12" fmla="*/ 16 w 123"/>
                  <a:gd name="T13" fmla="*/ 1 h 120"/>
                  <a:gd name="T14" fmla="*/ 16 w 123"/>
                  <a:gd name="T15" fmla="*/ 1 h 120"/>
                  <a:gd name="T16" fmla="*/ 15 w 123"/>
                  <a:gd name="T17" fmla="*/ 42 h 120"/>
                  <a:gd name="T18" fmla="*/ 1 w 123"/>
                  <a:gd name="T19" fmla="*/ 10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0">
                    <a:moveTo>
                      <a:pt x="20" y="120"/>
                    </a:moveTo>
                    <a:cubicBezTo>
                      <a:pt x="26" y="102"/>
                      <a:pt x="20" y="80"/>
                      <a:pt x="22" y="61"/>
                    </a:cubicBezTo>
                    <a:cubicBezTo>
                      <a:pt x="23" y="47"/>
                      <a:pt x="25" y="29"/>
                      <a:pt x="30" y="15"/>
                    </a:cubicBezTo>
                    <a:cubicBezTo>
                      <a:pt x="68" y="24"/>
                      <a:pt x="105" y="59"/>
                      <a:pt x="123" y="91"/>
                    </a:cubicBezTo>
                    <a:cubicBezTo>
                      <a:pt x="121" y="66"/>
                      <a:pt x="103" y="44"/>
                      <a:pt x="83" y="29"/>
                    </a:cubicBezTo>
                    <a:cubicBezTo>
                      <a:pt x="70" y="19"/>
                      <a:pt x="59" y="12"/>
                      <a:pt x="43" y="8"/>
                    </a:cubicBezTo>
                    <a:cubicBezTo>
                      <a:pt x="35" y="6"/>
                      <a:pt x="25" y="1"/>
                      <a:pt x="16" y="1"/>
                    </a:cubicBezTo>
                    <a:cubicBezTo>
                      <a:pt x="16" y="0"/>
                      <a:pt x="16" y="0"/>
                      <a:pt x="16" y="1"/>
                    </a:cubicBezTo>
                    <a:cubicBezTo>
                      <a:pt x="21" y="13"/>
                      <a:pt x="19" y="29"/>
                      <a:pt x="15" y="42"/>
                    </a:cubicBezTo>
                    <a:cubicBezTo>
                      <a:pt x="9" y="62"/>
                      <a:pt x="0" y="84"/>
                      <a:pt x="1" y="106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23"/>
              <p:cNvSpPr>
                <a:spLocks/>
              </p:cNvSpPr>
              <p:nvPr/>
            </p:nvSpPr>
            <p:spPr bwMode="auto">
              <a:xfrm>
                <a:off x="7423151" y="3776663"/>
                <a:ext cx="355600" cy="339725"/>
              </a:xfrm>
              <a:custGeom>
                <a:avLst/>
                <a:gdLst>
                  <a:gd name="T0" fmla="*/ 31 w 146"/>
                  <a:gd name="T1" fmla="*/ 58 h 139"/>
                  <a:gd name="T2" fmla="*/ 91 w 146"/>
                  <a:gd name="T3" fmla="*/ 4 h 139"/>
                  <a:gd name="T4" fmla="*/ 105 w 146"/>
                  <a:gd name="T5" fmla="*/ 34 h 139"/>
                  <a:gd name="T6" fmla="*/ 119 w 146"/>
                  <a:gd name="T7" fmla="*/ 67 h 139"/>
                  <a:gd name="T8" fmla="*/ 146 w 146"/>
                  <a:gd name="T9" fmla="*/ 130 h 139"/>
                  <a:gd name="T10" fmla="*/ 127 w 146"/>
                  <a:gd name="T11" fmla="*/ 134 h 139"/>
                  <a:gd name="T12" fmla="*/ 131 w 146"/>
                  <a:gd name="T13" fmla="*/ 125 h 139"/>
                  <a:gd name="T14" fmla="*/ 131 w 146"/>
                  <a:gd name="T15" fmla="*/ 112 h 139"/>
                  <a:gd name="T16" fmla="*/ 117 w 146"/>
                  <a:gd name="T17" fmla="*/ 80 h 139"/>
                  <a:gd name="T18" fmla="*/ 110 w 146"/>
                  <a:gd name="T19" fmla="*/ 66 h 139"/>
                  <a:gd name="T20" fmla="*/ 90 w 146"/>
                  <a:gd name="T21" fmla="*/ 32 h 139"/>
                  <a:gd name="T22" fmla="*/ 81 w 146"/>
                  <a:gd name="T23" fmla="*/ 26 h 139"/>
                  <a:gd name="T24" fmla="*/ 64 w 146"/>
                  <a:gd name="T25" fmla="*/ 38 h 139"/>
                  <a:gd name="T26" fmla="*/ 32 w 146"/>
                  <a:gd name="T27" fmla="*/ 67 h 139"/>
                  <a:gd name="T28" fmla="*/ 16 w 146"/>
                  <a:gd name="T29" fmla="*/ 104 h 139"/>
                  <a:gd name="T30" fmla="*/ 15 w 146"/>
                  <a:gd name="T31" fmla="*/ 114 h 139"/>
                  <a:gd name="T32" fmla="*/ 4 w 146"/>
                  <a:gd name="T33" fmla="*/ 113 h 139"/>
                  <a:gd name="T34" fmla="*/ 6 w 146"/>
                  <a:gd name="T35" fmla="*/ 91 h 139"/>
                  <a:gd name="T36" fmla="*/ 29 w 146"/>
                  <a:gd name="T37" fmla="*/ 60 h 139"/>
                  <a:gd name="T38" fmla="*/ 31 w 146"/>
                  <a:gd name="T39" fmla="*/ 5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6" h="139">
                    <a:moveTo>
                      <a:pt x="31" y="58"/>
                    </a:moveTo>
                    <a:cubicBezTo>
                      <a:pt x="41" y="47"/>
                      <a:pt x="88" y="0"/>
                      <a:pt x="91" y="4"/>
                    </a:cubicBezTo>
                    <a:cubicBezTo>
                      <a:pt x="97" y="12"/>
                      <a:pt x="100" y="25"/>
                      <a:pt x="105" y="34"/>
                    </a:cubicBezTo>
                    <a:cubicBezTo>
                      <a:pt x="110" y="45"/>
                      <a:pt x="115" y="55"/>
                      <a:pt x="119" y="67"/>
                    </a:cubicBezTo>
                    <a:cubicBezTo>
                      <a:pt x="128" y="88"/>
                      <a:pt x="139" y="107"/>
                      <a:pt x="146" y="130"/>
                    </a:cubicBezTo>
                    <a:cubicBezTo>
                      <a:pt x="145" y="128"/>
                      <a:pt x="129" y="139"/>
                      <a:pt x="127" y="134"/>
                    </a:cubicBezTo>
                    <a:cubicBezTo>
                      <a:pt x="126" y="132"/>
                      <a:pt x="130" y="127"/>
                      <a:pt x="131" y="125"/>
                    </a:cubicBezTo>
                    <a:cubicBezTo>
                      <a:pt x="132" y="121"/>
                      <a:pt x="131" y="117"/>
                      <a:pt x="131" y="112"/>
                    </a:cubicBezTo>
                    <a:cubicBezTo>
                      <a:pt x="128" y="101"/>
                      <a:pt x="123" y="91"/>
                      <a:pt x="117" y="80"/>
                    </a:cubicBezTo>
                    <a:cubicBezTo>
                      <a:pt x="115" y="75"/>
                      <a:pt x="113" y="71"/>
                      <a:pt x="110" y="66"/>
                    </a:cubicBezTo>
                    <a:cubicBezTo>
                      <a:pt x="103" y="55"/>
                      <a:pt x="96" y="44"/>
                      <a:pt x="90" y="32"/>
                    </a:cubicBezTo>
                    <a:cubicBezTo>
                      <a:pt x="87" y="25"/>
                      <a:pt x="88" y="22"/>
                      <a:pt x="81" y="26"/>
                    </a:cubicBezTo>
                    <a:cubicBezTo>
                      <a:pt x="75" y="29"/>
                      <a:pt x="70" y="33"/>
                      <a:pt x="64" y="38"/>
                    </a:cubicBezTo>
                    <a:cubicBezTo>
                      <a:pt x="53" y="47"/>
                      <a:pt x="42" y="56"/>
                      <a:pt x="32" y="67"/>
                    </a:cubicBezTo>
                    <a:cubicBezTo>
                      <a:pt x="22" y="79"/>
                      <a:pt x="19" y="89"/>
                      <a:pt x="16" y="104"/>
                    </a:cubicBezTo>
                    <a:cubicBezTo>
                      <a:pt x="16" y="108"/>
                      <a:pt x="14" y="111"/>
                      <a:pt x="15" y="114"/>
                    </a:cubicBezTo>
                    <a:cubicBezTo>
                      <a:pt x="14" y="111"/>
                      <a:pt x="6" y="116"/>
                      <a:pt x="4" y="113"/>
                    </a:cubicBezTo>
                    <a:cubicBezTo>
                      <a:pt x="0" y="108"/>
                      <a:pt x="5" y="95"/>
                      <a:pt x="6" y="91"/>
                    </a:cubicBezTo>
                    <a:cubicBezTo>
                      <a:pt x="11" y="79"/>
                      <a:pt x="20" y="69"/>
                      <a:pt x="29" y="60"/>
                    </a:cubicBezTo>
                    <a:cubicBezTo>
                      <a:pt x="29" y="59"/>
                      <a:pt x="30" y="59"/>
                      <a:pt x="31" y="58"/>
                    </a:cubicBezTo>
                    <a:close/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124"/>
              <p:cNvSpPr>
                <a:spLocks/>
              </p:cNvSpPr>
              <p:nvPr/>
            </p:nvSpPr>
            <p:spPr bwMode="auto">
              <a:xfrm>
                <a:off x="7005638" y="3644900"/>
                <a:ext cx="250825" cy="263525"/>
              </a:xfrm>
              <a:custGeom>
                <a:avLst/>
                <a:gdLst>
                  <a:gd name="T0" fmla="*/ 2 w 103"/>
                  <a:gd name="T1" fmla="*/ 90 h 108"/>
                  <a:gd name="T2" fmla="*/ 1 w 103"/>
                  <a:gd name="T3" fmla="*/ 91 h 108"/>
                  <a:gd name="T4" fmla="*/ 8 w 103"/>
                  <a:gd name="T5" fmla="*/ 64 h 108"/>
                  <a:gd name="T6" fmla="*/ 24 w 103"/>
                  <a:gd name="T7" fmla="*/ 40 h 108"/>
                  <a:gd name="T8" fmla="*/ 63 w 103"/>
                  <a:gd name="T9" fmla="*/ 0 h 108"/>
                  <a:gd name="T10" fmla="*/ 92 w 103"/>
                  <a:gd name="T11" fmla="*/ 53 h 108"/>
                  <a:gd name="T12" fmla="*/ 101 w 103"/>
                  <a:gd name="T13" fmla="*/ 92 h 108"/>
                  <a:gd name="T14" fmla="*/ 94 w 103"/>
                  <a:gd name="T15" fmla="*/ 108 h 108"/>
                  <a:gd name="T16" fmla="*/ 88 w 103"/>
                  <a:gd name="T17" fmla="*/ 63 h 108"/>
                  <a:gd name="T18" fmla="*/ 67 w 103"/>
                  <a:gd name="T19" fmla="*/ 14 h 108"/>
                  <a:gd name="T20" fmla="*/ 34 w 103"/>
                  <a:gd name="T21" fmla="*/ 43 h 108"/>
                  <a:gd name="T22" fmla="*/ 14 w 103"/>
                  <a:gd name="T23" fmla="*/ 69 h 108"/>
                  <a:gd name="T24" fmla="*/ 2 w 103"/>
                  <a:gd name="T2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" h="108">
                    <a:moveTo>
                      <a:pt x="2" y="90"/>
                    </a:moveTo>
                    <a:cubicBezTo>
                      <a:pt x="1" y="90"/>
                      <a:pt x="1" y="90"/>
                      <a:pt x="1" y="91"/>
                    </a:cubicBezTo>
                    <a:cubicBezTo>
                      <a:pt x="0" y="81"/>
                      <a:pt x="4" y="73"/>
                      <a:pt x="8" y="64"/>
                    </a:cubicBezTo>
                    <a:cubicBezTo>
                      <a:pt x="12" y="55"/>
                      <a:pt x="18" y="47"/>
                      <a:pt x="24" y="40"/>
                    </a:cubicBezTo>
                    <a:cubicBezTo>
                      <a:pt x="36" y="26"/>
                      <a:pt x="52" y="15"/>
                      <a:pt x="63" y="0"/>
                    </a:cubicBezTo>
                    <a:cubicBezTo>
                      <a:pt x="79" y="14"/>
                      <a:pt x="87" y="32"/>
                      <a:pt x="92" y="53"/>
                    </a:cubicBezTo>
                    <a:cubicBezTo>
                      <a:pt x="95" y="64"/>
                      <a:pt x="103" y="81"/>
                      <a:pt x="101" y="92"/>
                    </a:cubicBezTo>
                    <a:cubicBezTo>
                      <a:pt x="101" y="98"/>
                      <a:pt x="97" y="103"/>
                      <a:pt x="94" y="108"/>
                    </a:cubicBezTo>
                    <a:cubicBezTo>
                      <a:pt x="94" y="93"/>
                      <a:pt x="91" y="77"/>
                      <a:pt x="88" y="63"/>
                    </a:cubicBezTo>
                    <a:cubicBezTo>
                      <a:pt x="84" y="45"/>
                      <a:pt x="73" y="31"/>
                      <a:pt x="67" y="14"/>
                    </a:cubicBezTo>
                    <a:cubicBezTo>
                      <a:pt x="55" y="18"/>
                      <a:pt x="42" y="34"/>
                      <a:pt x="34" y="43"/>
                    </a:cubicBezTo>
                    <a:cubicBezTo>
                      <a:pt x="27" y="51"/>
                      <a:pt x="19" y="59"/>
                      <a:pt x="14" y="69"/>
                    </a:cubicBezTo>
                    <a:cubicBezTo>
                      <a:pt x="9" y="76"/>
                      <a:pt x="7" y="84"/>
                      <a:pt x="2" y="90"/>
                    </a:cubicBezTo>
                    <a:close/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5"/>
              <p:cNvSpPr>
                <a:spLocks/>
              </p:cNvSpPr>
              <p:nvPr/>
            </p:nvSpPr>
            <p:spPr bwMode="auto">
              <a:xfrm>
                <a:off x="7377113" y="3627438"/>
                <a:ext cx="228600" cy="233362"/>
              </a:xfrm>
              <a:custGeom>
                <a:avLst/>
                <a:gdLst>
                  <a:gd name="T0" fmla="*/ 0 w 94"/>
                  <a:gd name="T1" fmla="*/ 68 h 95"/>
                  <a:gd name="T2" fmla="*/ 16 w 94"/>
                  <a:gd name="T3" fmla="*/ 29 h 95"/>
                  <a:gd name="T4" fmla="*/ 31 w 94"/>
                  <a:gd name="T5" fmla="*/ 0 h 95"/>
                  <a:gd name="T6" fmla="*/ 50 w 94"/>
                  <a:gd name="T7" fmla="*/ 19 h 95"/>
                  <a:gd name="T8" fmla="*/ 74 w 94"/>
                  <a:gd name="T9" fmla="*/ 49 h 95"/>
                  <a:gd name="T10" fmla="*/ 94 w 94"/>
                  <a:gd name="T11" fmla="*/ 86 h 95"/>
                  <a:gd name="T12" fmla="*/ 78 w 94"/>
                  <a:gd name="T13" fmla="*/ 95 h 95"/>
                  <a:gd name="T14" fmla="*/ 60 w 94"/>
                  <a:gd name="T15" fmla="*/ 46 h 95"/>
                  <a:gd name="T16" fmla="*/ 46 w 94"/>
                  <a:gd name="T17" fmla="*/ 24 h 95"/>
                  <a:gd name="T18" fmla="*/ 34 w 94"/>
                  <a:gd name="T19" fmla="*/ 13 h 95"/>
                  <a:gd name="T20" fmla="*/ 18 w 94"/>
                  <a:gd name="T21" fmla="*/ 46 h 95"/>
                  <a:gd name="T22" fmla="*/ 8 w 94"/>
                  <a:gd name="T23" fmla="*/ 9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95">
                    <a:moveTo>
                      <a:pt x="0" y="68"/>
                    </a:moveTo>
                    <a:cubicBezTo>
                      <a:pt x="3" y="54"/>
                      <a:pt x="9" y="41"/>
                      <a:pt x="16" y="29"/>
                    </a:cubicBezTo>
                    <a:cubicBezTo>
                      <a:pt x="21" y="19"/>
                      <a:pt x="29" y="11"/>
                      <a:pt x="31" y="0"/>
                    </a:cubicBezTo>
                    <a:cubicBezTo>
                      <a:pt x="31" y="2"/>
                      <a:pt x="48" y="16"/>
                      <a:pt x="50" y="19"/>
                    </a:cubicBezTo>
                    <a:cubicBezTo>
                      <a:pt x="59" y="29"/>
                      <a:pt x="66" y="39"/>
                      <a:pt x="74" y="49"/>
                    </a:cubicBezTo>
                    <a:cubicBezTo>
                      <a:pt x="83" y="60"/>
                      <a:pt x="91" y="72"/>
                      <a:pt x="94" y="86"/>
                    </a:cubicBezTo>
                    <a:cubicBezTo>
                      <a:pt x="88" y="87"/>
                      <a:pt x="84" y="93"/>
                      <a:pt x="78" y="95"/>
                    </a:cubicBezTo>
                    <a:cubicBezTo>
                      <a:pt x="84" y="93"/>
                      <a:pt x="62" y="50"/>
                      <a:pt x="60" y="46"/>
                    </a:cubicBezTo>
                    <a:cubicBezTo>
                      <a:pt x="56" y="40"/>
                      <a:pt x="51" y="30"/>
                      <a:pt x="46" y="24"/>
                    </a:cubicBezTo>
                    <a:cubicBezTo>
                      <a:pt x="43" y="20"/>
                      <a:pt x="38" y="16"/>
                      <a:pt x="34" y="13"/>
                    </a:cubicBezTo>
                    <a:cubicBezTo>
                      <a:pt x="29" y="24"/>
                      <a:pt x="23" y="34"/>
                      <a:pt x="18" y="46"/>
                    </a:cubicBezTo>
                    <a:cubicBezTo>
                      <a:pt x="13" y="60"/>
                      <a:pt x="11" y="75"/>
                      <a:pt x="8" y="90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26"/>
              <p:cNvSpPr>
                <a:spLocks/>
              </p:cNvSpPr>
              <p:nvPr/>
            </p:nvSpPr>
            <p:spPr bwMode="auto">
              <a:xfrm>
                <a:off x="7223126" y="3589338"/>
                <a:ext cx="222250" cy="209550"/>
              </a:xfrm>
              <a:custGeom>
                <a:avLst/>
                <a:gdLst>
                  <a:gd name="T0" fmla="*/ 0 w 91"/>
                  <a:gd name="T1" fmla="*/ 66 h 86"/>
                  <a:gd name="T2" fmla="*/ 50 w 91"/>
                  <a:gd name="T3" fmla="*/ 0 h 86"/>
                  <a:gd name="T4" fmla="*/ 83 w 91"/>
                  <a:gd name="T5" fmla="*/ 41 h 86"/>
                  <a:gd name="T6" fmla="*/ 84 w 91"/>
                  <a:gd name="T7" fmla="*/ 60 h 86"/>
                  <a:gd name="T8" fmla="*/ 73 w 91"/>
                  <a:gd name="T9" fmla="*/ 44 h 86"/>
                  <a:gd name="T10" fmla="*/ 64 w 91"/>
                  <a:gd name="T11" fmla="*/ 27 h 86"/>
                  <a:gd name="T12" fmla="*/ 46 w 91"/>
                  <a:gd name="T13" fmla="*/ 16 h 86"/>
                  <a:gd name="T14" fmla="*/ 7 w 91"/>
                  <a:gd name="T15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86">
                    <a:moveTo>
                      <a:pt x="0" y="66"/>
                    </a:moveTo>
                    <a:cubicBezTo>
                      <a:pt x="7" y="40"/>
                      <a:pt x="32" y="19"/>
                      <a:pt x="50" y="0"/>
                    </a:cubicBezTo>
                    <a:cubicBezTo>
                      <a:pt x="50" y="0"/>
                      <a:pt x="81" y="37"/>
                      <a:pt x="83" y="41"/>
                    </a:cubicBezTo>
                    <a:cubicBezTo>
                      <a:pt x="85" y="44"/>
                      <a:pt x="91" y="58"/>
                      <a:pt x="84" y="60"/>
                    </a:cubicBezTo>
                    <a:cubicBezTo>
                      <a:pt x="76" y="62"/>
                      <a:pt x="75" y="48"/>
                      <a:pt x="73" y="44"/>
                    </a:cubicBezTo>
                    <a:cubicBezTo>
                      <a:pt x="71" y="38"/>
                      <a:pt x="67" y="33"/>
                      <a:pt x="64" y="27"/>
                    </a:cubicBezTo>
                    <a:cubicBezTo>
                      <a:pt x="60" y="19"/>
                      <a:pt x="54" y="10"/>
                      <a:pt x="46" y="16"/>
                    </a:cubicBezTo>
                    <a:cubicBezTo>
                      <a:pt x="28" y="29"/>
                      <a:pt x="4" y="63"/>
                      <a:pt x="7" y="86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27"/>
              <p:cNvSpPr>
                <a:spLocks/>
              </p:cNvSpPr>
              <p:nvPr/>
            </p:nvSpPr>
            <p:spPr bwMode="auto">
              <a:xfrm>
                <a:off x="6791326" y="4556125"/>
                <a:ext cx="387350" cy="166687"/>
              </a:xfrm>
              <a:custGeom>
                <a:avLst/>
                <a:gdLst>
                  <a:gd name="T0" fmla="*/ 96 w 159"/>
                  <a:gd name="T1" fmla="*/ 0 h 68"/>
                  <a:gd name="T2" fmla="*/ 58 w 159"/>
                  <a:gd name="T3" fmla="*/ 6 h 68"/>
                  <a:gd name="T4" fmla="*/ 0 w 159"/>
                  <a:gd name="T5" fmla="*/ 61 h 68"/>
                  <a:gd name="T6" fmla="*/ 67 w 159"/>
                  <a:gd name="T7" fmla="*/ 64 h 68"/>
                  <a:gd name="T8" fmla="*/ 121 w 159"/>
                  <a:gd name="T9" fmla="*/ 60 h 68"/>
                  <a:gd name="T10" fmla="*/ 159 w 159"/>
                  <a:gd name="T11" fmla="*/ 11 h 68"/>
                  <a:gd name="T12" fmla="*/ 18 w 159"/>
                  <a:gd name="T13" fmla="*/ 49 h 68"/>
                  <a:gd name="T14" fmla="*/ 93 w 159"/>
                  <a:gd name="T15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9" h="68">
                    <a:moveTo>
                      <a:pt x="96" y="0"/>
                    </a:moveTo>
                    <a:cubicBezTo>
                      <a:pt x="83" y="0"/>
                      <a:pt x="71" y="2"/>
                      <a:pt x="58" y="6"/>
                    </a:cubicBezTo>
                    <a:cubicBezTo>
                      <a:pt x="27" y="16"/>
                      <a:pt x="9" y="30"/>
                      <a:pt x="0" y="61"/>
                    </a:cubicBezTo>
                    <a:cubicBezTo>
                      <a:pt x="23" y="53"/>
                      <a:pt x="44" y="62"/>
                      <a:pt x="67" y="64"/>
                    </a:cubicBezTo>
                    <a:cubicBezTo>
                      <a:pt x="85" y="66"/>
                      <a:pt x="104" y="65"/>
                      <a:pt x="121" y="60"/>
                    </a:cubicBezTo>
                    <a:cubicBezTo>
                      <a:pt x="141" y="54"/>
                      <a:pt x="156" y="30"/>
                      <a:pt x="159" y="11"/>
                    </a:cubicBezTo>
                    <a:cubicBezTo>
                      <a:pt x="137" y="68"/>
                      <a:pt x="63" y="52"/>
                      <a:pt x="18" y="49"/>
                    </a:cubicBezTo>
                    <a:cubicBezTo>
                      <a:pt x="21" y="24"/>
                      <a:pt x="72" y="12"/>
                      <a:pt x="93" y="5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128"/>
              <p:cNvSpPr>
                <a:spLocks/>
              </p:cNvSpPr>
              <p:nvPr/>
            </p:nvSpPr>
            <p:spPr bwMode="auto">
              <a:xfrm>
                <a:off x="7127876" y="4579938"/>
                <a:ext cx="241300" cy="198437"/>
              </a:xfrm>
              <a:custGeom>
                <a:avLst/>
                <a:gdLst>
                  <a:gd name="T0" fmla="*/ 13 w 99"/>
                  <a:gd name="T1" fmla="*/ 17 h 81"/>
                  <a:gd name="T2" fmla="*/ 63 w 99"/>
                  <a:gd name="T3" fmla="*/ 81 h 81"/>
                  <a:gd name="T4" fmla="*/ 95 w 99"/>
                  <a:gd name="T5" fmla="*/ 40 h 81"/>
                  <a:gd name="T6" fmla="*/ 90 w 99"/>
                  <a:gd name="T7" fmla="*/ 0 h 81"/>
                  <a:gd name="T8" fmla="*/ 55 w 99"/>
                  <a:gd name="T9" fmla="*/ 73 h 81"/>
                  <a:gd name="T10" fmla="*/ 26 w 99"/>
                  <a:gd name="T11" fmla="*/ 46 h 81"/>
                  <a:gd name="T12" fmla="*/ 24 w 99"/>
                  <a:gd name="T13" fmla="*/ 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81">
                    <a:moveTo>
                      <a:pt x="13" y="17"/>
                    </a:moveTo>
                    <a:cubicBezTo>
                      <a:pt x="0" y="53"/>
                      <a:pt x="44" y="64"/>
                      <a:pt x="63" y="81"/>
                    </a:cubicBezTo>
                    <a:cubicBezTo>
                      <a:pt x="66" y="65"/>
                      <a:pt x="90" y="57"/>
                      <a:pt x="95" y="40"/>
                    </a:cubicBezTo>
                    <a:cubicBezTo>
                      <a:pt x="99" y="27"/>
                      <a:pt x="98" y="11"/>
                      <a:pt x="90" y="0"/>
                    </a:cubicBezTo>
                    <a:cubicBezTo>
                      <a:pt x="92" y="25"/>
                      <a:pt x="81" y="63"/>
                      <a:pt x="55" y="73"/>
                    </a:cubicBezTo>
                    <a:cubicBezTo>
                      <a:pt x="49" y="61"/>
                      <a:pt x="33" y="59"/>
                      <a:pt x="26" y="46"/>
                    </a:cubicBezTo>
                    <a:cubicBezTo>
                      <a:pt x="20" y="34"/>
                      <a:pt x="18" y="15"/>
                      <a:pt x="24" y="3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29"/>
              <p:cNvSpPr>
                <a:spLocks/>
              </p:cNvSpPr>
              <p:nvPr/>
            </p:nvSpPr>
            <p:spPr bwMode="auto">
              <a:xfrm>
                <a:off x="7356476" y="4560888"/>
                <a:ext cx="344488" cy="176212"/>
              </a:xfrm>
              <a:custGeom>
                <a:avLst/>
                <a:gdLst>
                  <a:gd name="T0" fmla="*/ 0 w 141"/>
                  <a:gd name="T1" fmla="*/ 20 h 72"/>
                  <a:gd name="T2" fmla="*/ 58 w 141"/>
                  <a:gd name="T3" fmla="*/ 69 h 72"/>
                  <a:gd name="T4" fmla="*/ 139 w 141"/>
                  <a:gd name="T5" fmla="*/ 63 h 72"/>
                  <a:gd name="T6" fmla="*/ 78 w 141"/>
                  <a:gd name="T7" fmla="*/ 4 h 72"/>
                  <a:gd name="T8" fmla="*/ 128 w 141"/>
                  <a:gd name="T9" fmla="*/ 51 h 72"/>
                  <a:gd name="T10" fmla="*/ 128 w 141"/>
                  <a:gd name="T11" fmla="*/ 51 h 72"/>
                  <a:gd name="T12" fmla="*/ 51 w 141"/>
                  <a:gd name="T13" fmla="*/ 62 h 72"/>
                  <a:gd name="T14" fmla="*/ 7 w 141"/>
                  <a:gd name="T15" fmla="*/ 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1" h="72">
                    <a:moveTo>
                      <a:pt x="0" y="20"/>
                    </a:moveTo>
                    <a:cubicBezTo>
                      <a:pt x="12" y="50"/>
                      <a:pt x="26" y="65"/>
                      <a:pt x="58" y="69"/>
                    </a:cubicBezTo>
                    <a:cubicBezTo>
                      <a:pt x="84" y="72"/>
                      <a:pt x="114" y="58"/>
                      <a:pt x="139" y="63"/>
                    </a:cubicBezTo>
                    <a:cubicBezTo>
                      <a:pt x="141" y="33"/>
                      <a:pt x="108" y="0"/>
                      <a:pt x="78" y="4"/>
                    </a:cubicBezTo>
                    <a:cubicBezTo>
                      <a:pt x="98" y="20"/>
                      <a:pt x="123" y="22"/>
                      <a:pt x="128" y="51"/>
                    </a:cubicBezTo>
                    <a:cubicBezTo>
                      <a:pt x="128" y="52"/>
                      <a:pt x="128" y="52"/>
                      <a:pt x="128" y="51"/>
                    </a:cubicBezTo>
                    <a:cubicBezTo>
                      <a:pt x="102" y="46"/>
                      <a:pt x="76" y="71"/>
                      <a:pt x="51" y="62"/>
                    </a:cubicBezTo>
                    <a:cubicBezTo>
                      <a:pt x="29" y="54"/>
                      <a:pt x="9" y="28"/>
                      <a:pt x="7" y="5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30"/>
              <p:cNvSpPr>
                <a:spLocks/>
              </p:cNvSpPr>
              <p:nvPr/>
            </p:nvSpPr>
            <p:spPr bwMode="auto">
              <a:xfrm>
                <a:off x="7588251" y="4083050"/>
                <a:ext cx="241300" cy="258762"/>
              </a:xfrm>
              <a:custGeom>
                <a:avLst/>
                <a:gdLst>
                  <a:gd name="T0" fmla="*/ 5 w 99"/>
                  <a:gd name="T1" fmla="*/ 53 h 106"/>
                  <a:gd name="T2" fmla="*/ 51 w 99"/>
                  <a:gd name="T3" fmla="*/ 26 h 106"/>
                  <a:gd name="T4" fmla="*/ 35 w 99"/>
                  <a:gd name="T5" fmla="*/ 47 h 106"/>
                  <a:gd name="T6" fmla="*/ 64 w 99"/>
                  <a:gd name="T7" fmla="*/ 31 h 106"/>
                  <a:gd name="T8" fmla="*/ 55 w 99"/>
                  <a:gd name="T9" fmla="*/ 64 h 106"/>
                  <a:gd name="T10" fmla="*/ 72 w 99"/>
                  <a:gd name="T11" fmla="*/ 42 h 106"/>
                  <a:gd name="T12" fmla="*/ 68 w 99"/>
                  <a:gd name="T13" fmla="*/ 80 h 106"/>
                  <a:gd name="T14" fmla="*/ 84 w 99"/>
                  <a:gd name="T15" fmla="*/ 43 h 106"/>
                  <a:gd name="T16" fmla="*/ 76 w 99"/>
                  <a:gd name="T17" fmla="*/ 90 h 106"/>
                  <a:gd name="T18" fmla="*/ 84 w 99"/>
                  <a:gd name="T19" fmla="*/ 67 h 106"/>
                  <a:gd name="T20" fmla="*/ 81 w 99"/>
                  <a:gd name="T21" fmla="*/ 106 h 106"/>
                  <a:gd name="T22" fmla="*/ 97 w 99"/>
                  <a:gd name="T23" fmla="*/ 46 h 106"/>
                  <a:gd name="T24" fmla="*/ 97 w 99"/>
                  <a:gd name="T25" fmla="*/ 0 h 106"/>
                  <a:gd name="T26" fmla="*/ 77 w 99"/>
                  <a:gd name="T27" fmla="*/ 6 h 106"/>
                  <a:gd name="T28" fmla="*/ 48 w 99"/>
                  <a:gd name="T29" fmla="*/ 17 h 106"/>
                  <a:gd name="T30" fmla="*/ 0 w 99"/>
                  <a:gd name="T31" fmla="*/ 47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9" h="106">
                    <a:moveTo>
                      <a:pt x="5" y="53"/>
                    </a:moveTo>
                    <a:cubicBezTo>
                      <a:pt x="16" y="44"/>
                      <a:pt x="35" y="30"/>
                      <a:pt x="51" y="26"/>
                    </a:cubicBezTo>
                    <a:cubicBezTo>
                      <a:pt x="46" y="31"/>
                      <a:pt x="35" y="40"/>
                      <a:pt x="35" y="47"/>
                    </a:cubicBezTo>
                    <a:cubicBezTo>
                      <a:pt x="44" y="41"/>
                      <a:pt x="55" y="37"/>
                      <a:pt x="64" y="31"/>
                    </a:cubicBezTo>
                    <a:cubicBezTo>
                      <a:pt x="62" y="42"/>
                      <a:pt x="58" y="53"/>
                      <a:pt x="55" y="64"/>
                    </a:cubicBezTo>
                    <a:cubicBezTo>
                      <a:pt x="62" y="58"/>
                      <a:pt x="66" y="49"/>
                      <a:pt x="72" y="42"/>
                    </a:cubicBezTo>
                    <a:cubicBezTo>
                      <a:pt x="78" y="47"/>
                      <a:pt x="70" y="72"/>
                      <a:pt x="68" y="80"/>
                    </a:cubicBezTo>
                    <a:cubicBezTo>
                      <a:pt x="75" y="69"/>
                      <a:pt x="78" y="55"/>
                      <a:pt x="84" y="43"/>
                    </a:cubicBezTo>
                    <a:cubicBezTo>
                      <a:pt x="82" y="58"/>
                      <a:pt x="80" y="74"/>
                      <a:pt x="76" y="90"/>
                    </a:cubicBezTo>
                    <a:cubicBezTo>
                      <a:pt x="79" y="82"/>
                      <a:pt x="81" y="74"/>
                      <a:pt x="84" y="67"/>
                    </a:cubicBezTo>
                    <a:cubicBezTo>
                      <a:pt x="82" y="80"/>
                      <a:pt x="81" y="93"/>
                      <a:pt x="81" y="106"/>
                    </a:cubicBezTo>
                    <a:cubicBezTo>
                      <a:pt x="90" y="89"/>
                      <a:pt x="95" y="67"/>
                      <a:pt x="97" y="46"/>
                    </a:cubicBezTo>
                    <a:cubicBezTo>
                      <a:pt x="99" y="31"/>
                      <a:pt x="96" y="16"/>
                      <a:pt x="97" y="0"/>
                    </a:cubicBezTo>
                    <a:cubicBezTo>
                      <a:pt x="91" y="0"/>
                      <a:pt x="83" y="4"/>
                      <a:pt x="77" y="6"/>
                    </a:cubicBezTo>
                    <a:cubicBezTo>
                      <a:pt x="67" y="9"/>
                      <a:pt x="57" y="12"/>
                      <a:pt x="48" y="17"/>
                    </a:cubicBezTo>
                    <a:cubicBezTo>
                      <a:pt x="31" y="25"/>
                      <a:pt x="12" y="33"/>
                      <a:pt x="0" y="47"/>
                    </a:cubicBezTo>
                  </a:path>
                </a:pathLst>
              </a:custGeom>
              <a:solidFill>
                <a:srgbClr val="EE7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31"/>
              <p:cNvSpPr>
                <a:spLocks/>
              </p:cNvSpPr>
              <p:nvPr/>
            </p:nvSpPr>
            <p:spPr bwMode="auto">
              <a:xfrm>
                <a:off x="7210426" y="3781425"/>
                <a:ext cx="207963" cy="198437"/>
              </a:xfrm>
              <a:custGeom>
                <a:avLst/>
                <a:gdLst>
                  <a:gd name="T0" fmla="*/ 0 w 85"/>
                  <a:gd name="T1" fmla="*/ 78 h 81"/>
                  <a:gd name="T2" fmla="*/ 0 w 85"/>
                  <a:gd name="T3" fmla="*/ 80 h 81"/>
                  <a:gd name="T4" fmla="*/ 13 w 85"/>
                  <a:gd name="T5" fmla="*/ 57 h 81"/>
                  <a:gd name="T6" fmla="*/ 25 w 85"/>
                  <a:gd name="T7" fmla="*/ 39 h 81"/>
                  <a:gd name="T8" fmla="*/ 17 w 85"/>
                  <a:gd name="T9" fmla="*/ 75 h 81"/>
                  <a:gd name="T10" fmla="*/ 35 w 85"/>
                  <a:gd name="T11" fmla="*/ 39 h 81"/>
                  <a:gd name="T12" fmla="*/ 40 w 85"/>
                  <a:gd name="T13" fmla="*/ 72 h 81"/>
                  <a:gd name="T14" fmla="*/ 48 w 85"/>
                  <a:gd name="T15" fmla="*/ 41 h 81"/>
                  <a:gd name="T16" fmla="*/ 51 w 85"/>
                  <a:gd name="T17" fmla="*/ 74 h 81"/>
                  <a:gd name="T18" fmla="*/ 56 w 85"/>
                  <a:gd name="T19" fmla="*/ 39 h 81"/>
                  <a:gd name="T20" fmla="*/ 68 w 85"/>
                  <a:gd name="T21" fmla="*/ 75 h 81"/>
                  <a:gd name="T22" fmla="*/ 64 w 85"/>
                  <a:gd name="T23" fmla="*/ 39 h 81"/>
                  <a:gd name="T24" fmla="*/ 78 w 85"/>
                  <a:gd name="T25" fmla="*/ 66 h 81"/>
                  <a:gd name="T26" fmla="*/ 85 w 85"/>
                  <a:gd name="T27" fmla="*/ 81 h 81"/>
                  <a:gd name="T28" fmla="*/ 71 w 85"/>
                  <a:gd name="T29" fmla="*/ 24 h 81"/>
                  <a:gd name="T30" fmla="*/ 55 w 85"/>
                  <a:gd name="T31" fmla="*/ 0 h 81"/>
                  <a:gd name="T32" fmla="*/ 26 w 85"/>
                  <a:gd name="T33" fmla="*/ 26 h 81"/>
                  <a:gd name="T34" fmla="*/ 17 w 85"/>
                  <a:gd name="T35" fmla="*/ 43 h 81"/>
                  <a:gd name="T36" fmla="*/ 3 w 85"/>
                  <a:gd name="T37" fmla="*/ 6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81">
                    <a:moveTo>
                      <a:pt x="0" y="78"/>
                    </a:moveTo>
                    <a:cubicBezTo>
                      <a:pt x="0" y="78"/>
                      <a:pt x="0" y="79"/>
                      <a:pt x="0" y="80"/>
                    </a:cubicBezTo>
                    <a:cubicBezTo>
                      <a:pt x="2" y="72"/>
                      <a:pt x="9" y="64"/>
                      <a:pt x="13" y="57"/>
                    </a:cubicBezTo>
                    <a:cubicBezTo>
                      <a:pt x="16" y="52"/>
                      <a:pt x="20" y="40"/>
                      <a:pt x="25" y="39"/>
                    </a:cubicBezTo>
                    <a:cubicBezTo>
                      <a:pt x="25" y="51"/>
                      <a:pt x="17" y="63"/>
                      <a:pt x="17" y="75"/>
                    </a:cubicBezTo>
                    <a:cubicBezTo>
                      <a:pt x="25" y="65"/>
                      <a:pt x="26" y="46"/>
                      <a:pt x="35" y="39"/>
                    </a:cubicBezTo>
                    <a:cubicBezTo>
                      <a:pt x="39" y="48"/>
                      <a:pt x="37" y="62"/>
                      <a:pt x="40" y="72"/>
                    </a:cubicBezTo>
                    <a:cubicBezTo>
                      <a:pt x="42" y="62"/>
                      <a:pt x="44" y="50"/>
                      <a:pt x="48" y="41"/>
                    </a:cubicBezTo>
                    <a:cubicBezTo>
                      <a:pt x="51" y="51"/>
                      <a:pt x="50" y="64"/>
                      <a:pt x="51" y="74"/>
                    </a:cubicBezTo>
                    <a:cubicBezTo>
                      <a:pt x="54" y="63"/>
                      <a:pt x="52" y="49"/>
                      <a:pt x="56" y="39"/>
                    </a:cubicBezTo>
                    <a:cubicBezTo>
                      <a:pt x="63" y="47"/>
                      <a:pt x="65" y="65"/>
                      <a:pt x="68" y="75"/>
                    </a:cubicBezTo>
                    <a:cubicBezTo>
                      <a:pt x="65" y="64"/>
                      <a:pt x="64" y="50"/>
                      <a:pt x="64" y="39"/>
                    </a:cubicBezTo>
                    <a:cubicBezTo>
                      <a:pt x="65" y="49"/>
                      <a:pt x="74" y="57"/>
                      <a:pt x="78" y="66"/>
                    </a:cubicBezTo>
                    <a:cubicBezTo>
                      <a:pt x="80" y="71"/>
                      <a:pt x="81" y="78"/>
                      <a:pt x="85" y="81"/>
                    </a:cubicBezTo>
                    <a:cubicBezTo>
                      <a:pt x="85" y="64"/>
                      <a:pt x="77" y="40"/>
                      <a:pt x="71" y="24"/>
                    </a:cubicBezTo>
                    <a:cubicBezTo>
                      <a:pt x="67" y="15"/>
                      <a:pt x="60" y="8"/>
                      <a:pt x="55" y="0"/>
                    </a:cubicBezTo>
                    <a:cubicBezTo>
                      <a:pt x="42" y="5"/>
                      <a:pt x="33" y="14"/>
                      <a:pt x="26" y="26"/>
                    </a:cubicBezTo>
                    <a:cubicBezTo>
                      <a:pt x="23" y="32"/>
                      <a:pt x="21" y="38"/>
                      <a:pt x="17" y="43"/>
                    </a:cubicBezTo>
                    <a:cubicBezTo>
                      <a:pt x="13" y="51"/>
                      <a:pt x="2" y="59"/>
                      <a:pt x="3" y="69"/>
                    </a:cubicBezTo>
                  </a:path>
                </a:pathLst>
              </a:custGeom>
              <a:solidFill>
                <a:srgbClr val="EE65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132"/>
              <p:cNvSpPr>
                <a:spLocks/>
              </p:cNvSpPr>
              <p:nvPr/>
            </p:nvSpPr>
            <p:spPr bwMode="auto">
              <a:xfrm>
                <a:off x="7415213" y="4057650"/>
                <a:ext cx="434975" cy="538162"/>
              </a:xfrm>
              <a:custGeom>
                <a:avLst/>
                <a:gdLst>
                  <a:gd name="T0" fmla="*/ 0 w 178"/>
                  <a:gd name="T1" fmla="*/ 200 h 220"/>
                  <a:gd name="T2" fmla="*/ 71 w 178"/>
                  <a:gd name="T3" fmla="*/ 196 h 220"/>
                  <a:gd name="T4" fmla="*/ 124 w 178"/>
                  <a:gd name="T5" fmla="*/ 169 h 220"/>
                  <a:gd name="T6" fmla="*/ 165 w 178"/>
                  <a:gd name="T7" fmla="*/ 12 h 220"/>
                  <a:gd name="T8" fmla="*/ 73 w 178"/>
                  <a:gd name="T9" fmla="*/ 63 h 220"/>
                  <a:gd name="T10" fmla="*/ 123 w 178"/>
                  <a:gd name="T11" fmla="*/ 16 h 220"/>
                  <a:gd name="T12" fmla="*/ 173 w 178"/>
                  <a:gd name="T13" fmla="*/ 9 h 220"/>
                  <a:gd name="T14" fmla="*/ 92 w 178"/>
                  <a:gd name="T15" fmla="*/ 205 h 220"/>
                  <a:gd name="T16" fmla="*/ 2 w 178"/>
                  <a:gd name="T17" fmla="*/ 20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" h="220">
                    <a:moveTo>
                      <a:pt x="0" y="200"/>
                    </a:moveTo>
                    <a:cubicBezTo>
                      <a:pt x="22" y="206"/>
                      <a:pt x="50" y="203"/>
                      <a:pt x="71" y="196"/>
                    </a:cubicBezTo>
                    <a:cubicBezTo>
                      <a:pt x="91" y="189"/>
                      <a:pt x="109" y="185"/>
                      <a:pt x="124" y="169"/>
                    </a:cubicBezTo>
                    <a:cubicBezTo>
                      <a:pt x="159" y="129"/>
                      <a:pt x="170" y="63"/>
                      <a:pt x="165" y="12"/>
                    </a:cubicBezTo>
                    <a:cubicBezTo>
                      <a:pt x="130" y="21"/>
                      <a:pt x="99" y="39"/>
                      <a:pt x="73" y="63"/>
                    </a:cubicBezTo>
                    <a:cubicBezTo>
                      <a:pt x="71" y="37"/>
                      <a:pt x="102" y="24"/>
                      <a:pt x="123" y="16"/>
                    </a:cubicBezTo>
                    <a:cubicBezTo>
                      <a:pt x="127" y="15"/>
                      <a:pt x="173" y="0"/>
                      <a:pt x="173" y="9"/>
                    </a:cubicBezTo>
                    <a:cubicBezTo>
                      <a:pt x="178" y="76"/>
                      <a:pt x="167" y="178"/>
                      <a:pt x="92" y="205"/>
                    </a:cubicBezTo>
                    <a:cubicBezTo>
                      <a:pt x="65" y="215"/>
                      <a:pt x="30" y="220"/>
                      <a:pt x="2" y="208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133"/>
              <p:cNvSpPr>
                <a:spLocks/>
              </p:cNvSpPr>
              <p:nvPr/>
            </p:nvSpPr>
            <p:spPr bwMode="auto">
              <a:xfrm>
                <a:off x="7161213" y="3765550"/>
                <a:ext cx="298450" cy="285750"/>
              </a:xfrm>
              <a:custGeom>
                <a:avLst/>
                <a:gdLst>
                  <a:gd name="T0" fmla="*/ 107 w 122"/>
                  <a:gd name="T1" fmla="*/ 117 h 117"/>
                  <a:gd name="T2" fmla="*/ 97 w 122"/>
                  <a:gd name="T3" fmla="*/ 60 h 117"/>
                  <a:gd name="T4" fmla="*/ 70 w 122"/>
                  <a:gd name="T5" fmla="*/ 12 h 117"/>
                  <a:gd name="T6" fmla="*/ 41 w 122"/>
                  <a:gd name="T7" fmla="*/ 44 h 117"/>
                  <a:gd name="T8" fmla="*/ 16 w 122"/>
                  <a:gd name="T9" fmla="*/ 109 h 117"/>
                  <a:gd name="T10" fmla="*/ 7 w 122"/>
                  <a:gd name="T11" fmla="*/ 109 h 117"/>
                  <a:gd name="T12" fmla="*/ 31 w 122"/>
                  <a:gd name="T13" fmla="*/ 46 h 117"/>
                  <a:gd name="T14" fmla="*/ 77 w 122"/>
                  <a:gd name="T15" fmla="*/ 2 h 117"/>
                  <a:gd name="T16" fmla="*/ 96 w 122"/>
                  <a:gd name="T17" fmla="*/ 36 h 117"/>
                  <a:gd name="T18" fmla="*/ 122 w 122"/>
                  <a:gd name="T19" fmla="*/ 10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" h="117">
                    <a:moveTo>
                      <a:pt x="107" y="117"/>
                    </a:moveTo>
                    <a:cubicBezTo>
                      <a:pt x="112" y="101"/>
                      <a:pt x="102" y="76"/>
                      <a:pt x="97" y="60"/>
                    </a:cubicBezTo>
                    <a:cubicBezTo>
                      <a:pt x="91" y="44"/>
                      <a:pt x="84" y="21"/>
                      <a:pt x="70" y="12"/>
                    </a:cubicBezTo>
                    <a:cubicBezTo>
                      <a:pt x="62" y="24"/>
                      <a:pt x="48" y="31"/>
                      <a:pt x="41" y="44"/>
                    </a:cubicBezTo>
                    <a:cubicBezTo>
                      <a:pt x="31" y="63"/>
                      <a:pt x="15" y="87"/>
                      <a:pt x="16" y="109"/>
                    </a:cubicBezTo>
                    <a:cubicBezTo>
                      <a:pt x="13" y="108"/>
                      <a:pt x="10" y="108"/>
                      <a:pt x="7" y="109"/>
                    </a:cubicBezTo>
                    <a:cubicBezTo>
                      <a:pt x="0" y="91"/>
                      <a:pt x="21" y="60"/>
                      <a:pt x="31" y="46"/>
                    </a:cubicBezTo>
                    <a:cubicBezTo>
                      <a:pt x="38" y="36"/>
                      <a:pt x="61" y="0"/>
                      <a:pt x="77" y="2"/>
                    </a:cubicBezTo>
                    <a:cubicBezTo>
                      <a:pt x="84" y="2"/>
                      <a:pt x="93" y="29"/>
                      <a:pt x="96" y="36"/>
                    </a:cubicBezTo>
                    <a:cubicBezTo>
                      <a:pt x="108" y="58"/>
                      <a:pt x="121" y="82"/>
                      <a:pt x="122" y="108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134"/>
              <p:cNvSpPr>
                <a:spLocks/>
              </p:cNvSpPr>
              <p:nvPr/>
            </p:nvSpPr>
            <p:spPr bwMode="auto">
              <a:xfrm>
                <a:off x="7208838" y="4014788"/>
                <a:ext cx="398463" cy="592137"/>
              </a:xfrm>
              <a:custGeom>
                <a:avLst/>
                <a:gdLst>
                  <a:gd name="T0" fmla="*/ 40 w 164"/>
                  <a:gd name="T1" fmla="*/ 227 h 243"/>
                  <a:gd name="T2" fmla="*/ 54 w 164"/>
                  <a:gd name="T3" fmla="*/ 69 h 243"/>
                  <a:gd name="T4" fmla="*/ 127 w 164"/>
                  <a:gd name="T5" fmla="*/ 4 h 243"/>
                  <a:gd name="T6" fmla="*/ 155 w 164"/>
                  <a:gd name="T7" fmla="*/ 102 h 243"/>
                  <a:gd name="T8" fmla="*/ 72 w 164"/>
                  <a:gd name="T9" fmla="*/ 227 h 243"/>
                  <a:gd name="T10" fmla="*/ 18 w 164"/>
                  <a:gd name="T11" fmla="*/ 23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243">
                    <a:moveTo>
                      <a:pt x="40" y="227"/>
                    </a:moveTo>
                    <a:cubicBezTo>
                      <a:pt x="0" y="218"/>
                      <a:pt x="41" y="94"/>
                      <a:pt x="54" y="69"/>
                    </a:cubicBezTo>
                    <a:cubicBezTo>
                      <a:pt x="64" y="49"/>
                      <a:pt x="101" y="0"/>
                      <a:pt x="127" y="4"/>
                    </a:cubicBezTo>
                    <a:cubicBezTo>
                      <a:pt x="164" y="11"/>
                      <a:pt x="157" y="77"/>
                      <a:pt x="155" y="102"/>
                    </a:cubicBezTo>
                    <a:cubicBezTo>
                      <a:pt x="153" y="156"/>
                      <a:pt x="118" y="201"/>
                      <a:pt x="72" y="227"/>
                    </a:cubicBezTo>
                    <a:cubicBezTo>
                      <a:pt x="58" y="234"/>
                      <a:pt x="31" y="243"/>
                      <a:pt x="18" y="232"/>
                    </a:cubicBezTo>
                  </a:path>
                </a:pathLst>
              </a:custGeom>
              <a:solidFill>
                <a:srgbClr val="F0A2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135"/>
              <p:cNvSpPr>
                <a:spLocks/>
              </p:cNvSpPr>
              <p:nvPr/>
            </p:nvSpPr>
            <p:spPr bwMode="auto">
              <a:xfrm>
                <a:off x="6772276" y="4003675"/>
                <a:ext cx="369888" cy="576262"/>
              </a:xfrm>
              <a:custGeom>
                <a:avLst/>
                <a:gdLst>
                  <a:gd name="T0" fmla="*/ 12 w 152"/>
                  <a:gd name="T1" fmla="*/ 149 h 236"/>
                  <a:gd name="T2" fmla="*/ 14 w 152"/>
                  <a:gd name="T3" fmla="*/ 39 h 236"/>
                  <a:gd name="T4" fmla="*/ 67 w 152"/>
                  <a:gd name="T5" fmla="*/ 44 h 236"/>
                  <a:gd name="T6" fmla="*/ 124 w 152"/>
                  <a:gd name="T7" fmla="*/ 133 h 236"/>
                  <a:gd name="T8" fmla="*/ 138 w 152"/>
                  <a:gd name="T9" fmla="*/ 187 h 236"/>
                  <a:gd name="T10" fmla="*/ 147 w 152"/>
                  <a:gd name="T11" fmla="*/ 236 h 236"/>
                  <a:gd name="T12" fmla="*/ 67 w 152"/>
                  <a:gd name="T13" fmla="*/ 213 h 236"/>
                  <a:gd name="T14" fmla="*/ 12 w 152"/>
                  <a:gd name="T15" fmla="*/ 149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2" h="236">
                    <a:moveTo>
                      <a:pt x="12" y="149"/>
                    </a:moveTo>
                    <a:cubicBezTo>
                      <a:pt x="1" y="116"/>
                      <a:pt x="0" y="72"/>
                      <a:pt x="14" y="39"/>
                    </a:cubicBezTo>
                    <a:cubicBezTo>
                      <a:pt x="31" y="0"/>
                      <a:pt x="43" y="17"/>
                      <a:pt x="67" y="44"/>
                    </a:cubicBezTo>
                    <a:cubicBezTo>
                      <a:pt x="91" y="70"/>
                      <a:pt x="111" y="101"/>
                      <a:pt x="124" y="133"/>
                    </a:cubicBezTo>
                    <a:cubicBezTo>
                      <a:pt x="132" y="150"/>
                      <a:pt x="137" y="168"/>
                      <a:pt x="138" y="187"/>
                    </a:cubicBezTo>
                    <a:cubicBezTo>
                      <a:pt x="139" y="200"/>
                      <a:pt x="152" y="224"/>
                      <a:pt x="147" y="236"/>
                    </a:cubicBezTo>
                    <a:cubicBezTo>
                      <a:pt x="118" y="230"/>
                      <a:pt x="94" y="232"/>
                      <a:pt x="67" y="213"/>
                    </a:cubicBezTo>
                    <a:cubicBezTo>
                      <a:pt x="46" y="197"/>
                      <a:pt x="20" y="175"/>
                      <a:pt x="12" y="149"/>
                    </a:cubicBezTo>
                    <a:close/>
                  </a:path>
                </a:pathLst>
              </a:custGeom>
              <a:solidFill>
                <a:srgbClr val="F0B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136"/>
              <p:cNvSpPr>
                <a:spLocks/>
              </p:cNvSpPr>
              <p:nvPr/>
            </p:nvSpPr>
            <p:spPr bwMode="auto">
              <a:xfrm>
                <a:off x="6754813" y="4030663"/>
                <a:ext cx="222250" cy="269875"/>
              </a:xfrm>
              <a:custGeom>
                <a:avLst/>
                <a:gdLst>
                  <a:gd name="T0" fmla="*/ 13 w 91"/>
                  <a:gd name="T1" fmla="*/ 110 h 110"/>
                  <a:gd name="T2" fmla="*/ 16 w 91"/>
                  <a:gd name="T3" fmla="*/ 51 h 110"/>
                  <a:gd name="T4" fmla="*/ 22 w 91"/>
                  <a:gd name="T5" fmla="*/ 78 h 110"/>
                  <a:gd name="T6" fmla="*/ 25 w 91"/>
                  <a:gd name="T7" fmla="*/ 44 h 110"/>
                  <a:gd name="T8" fmla="*/ 33 w 91"/>
                  <a:gd name="T9" fmla="*/ 77 h 110"/>
                  <a:gd name="T10" fmla="*/ 32 w 91"/>
                  <a:gd name="T11" fmla="*/ 32 h 110"/>
                  <a:gd name="T12" fmla="*/ 46 w 91"/>
                  <a:gd name="T13" fmla="*/ 78 h 110"/>
                  <a:gd name="T14" fmla="*/ 43 w 91"/>
                  <a:gd name="T15" fmla="*/ 43 h 110"/>
                  <a:gd name="T16" fmla="*/ 55 w 91"/>
                  <a:gd name="T17" fmla="*/ 70 h 110"/>
                  <a:gd name="T18" fmla="*/ 45 w 91"/>
                  <a:gd name="T19" fmla="*/ 34 h 110"/>
                  <a:gd name="T20" fmla="*/ 66 w 91"/>
                  <a:gd name="T21" fmla="*/ 67 h 110"/>
                  <a:gd name="T22" fmla="*/ 53 w 91"/>
                  <a:gd name="T23" fmla="*/ 32 h 110"/>
                  <a:gd name="T24" fmla="*/ 74 w 91"/>
                  <a:gd name="T25" fmla="*/ 59 h 110"/>
                  <a:gd name="T26" fmla="*/ 60 w 91"/>
                  <a:gd name="T27" fmla="*/ 29 h 110"/>
                  <a:gd name="T28" fmla="*/ 88 w 91"/>
                  <a:gd name="T29" fmla="*/ 59 h 110"/>
                  <a:gd name="T30" fmla="*/ 79 w 91"/>
                  <a:gd name="T31" fmla="*/ 40 h 110"/>
                  <a:gd name="T32" fmla="*/ 91 w 91"/>
                  <a:gd name="T33" fmla="*/ 53 h 110"/>
                  <a:gd name="T34" fmla="*/ 40 w 91"/>
                  <a:gd name="T35" fmla="*/ 0 h 110"/>
                  <a:gd name="T36" fmla="*/ 10 w 91"/>
                  <a:gd name="T37" fmla="*/ 6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1" h="110">
                    <a:moveTo>
                      <a:pt x="13" y="110"/>
                    </a:moveTo>
                    <a:cubicBezTo>
                      <a:pt x="0" y="93"/>
                      <a:pt x="17" y="69"/>
                      <a:pt x="16" y="51"/>
                    </a:cubicBezTo>
                    <a:cubicBezTo>
                      <a:pt x="18" y="60"/>
                      <a:pt x="19" y="69"/>
                      <a:pt x="22" y="78"/>
                    </a:cubicBezTo>
                    <a:cubicBezTo>
                      <a:pt x="22" y="67"/>
                      <a:pt x="21" y="54"/>
                      <a:pt x="25" y="44"/>
                    </a:cubicBezTo>
                    <a:cubicBezTo>
                      <a:pt x="26" y="55"/>
                      <a:pt x="30" y="66"/>
                      <a:pt x="33" y="77"/>
                    </a:cubicBezTo>
                    <a:cubicBezTo>
                      <a:pt x="34" y="61"/>
                      <a:pt x="29" y="47"/>
                      <a:pt x="32" y="32"/>
                    </a:cubicBezTo>
                    <a:cubicBezTo>
                      <a:pt x="32" y="48"/>
                      <a:pt x="39" y="64"/>
                      <a:pt x="46" y="78"/>
                    </a:cubicBezTo>
                    <a:cubicBezTo>
                      <a:pt x="48" y="68"/>
                      <a:pt x="42" y="55"/>
                      <a:pt x="43" y="43"/>
                    </a:cubicBezTo>
                    <a:cubicBezTo>
                      <a:pt x="46" y="53"/>
                      <a:pt x="52" y="61"/>
                      <a:pt x="55" y="70"/>
                    </a:cubicBezTo>
                    <a:cubicBezTo>
                      <a:pt x="54" y="58"/>
                      <a:pt x="48" y="45"/>
                      <a:pt x="45" y="34"/>
                    </a:cubicBezTo>
                    <a:cubicBezTo>
                      <a:pt x="51" y="45"/>
                      <a:pt x="59" y="56"/>
                      <a:pt x="66" y="67"/>
                    </a:cubicBezTo>
                    <a:cubicBezTo>
                      <a:pt x="61" y="56"/>
                      <a:pt x="57" y="43"/>
                      <a:pt x="53" y="32"/>
                    </a:cubicBezTo>
                    <a:cubicBezTo>
                      <a:pt x="63" y="39"/>
                      <a:pt x="67" y="49"/>
                      <a:pt x="74" y="59"/>
                    </a:cubicBezTo>
                    <a:cubicBezTo>
                      <a:pt x="69" y="49"/>
                      <a:pt x="65" y="39"/>
                      <a:pt x="60" y="29"/>
                    </a:cubicBezTo>
                    <a:cubicBezTo>
                      <a:pt x="71" y="36"/>
                      <a:pt x="81" y="48"/>
                      <a:pt x="88" y="59"/>
                    </a:cubicBezTo>
                    <a:cubicBezTo>
                      <a:pt x="86" y="52"/>
                      <a:pt x="81" y="47"/>
                      <a:pt x="79" y="40"/>
                    </a:cubicBezTo>
                    <a:cubicBezTo>
                      <a:pt x="83" y="44"/>
                      <a:pt x="87" y="48"/>
                      <a:pt x="91" y="53"/>
                    </a:cubicBezTo>
                    <a:cubicBezTo>
                      <a:pt x="73" y="36"/>
                      <a:pt x="64" y="12"/>
                      <a:pt x="40" y="0"/>
                    </a:cubicBezTo>
                    <a:cubicBezTo>
                      <a:pt x="24" y="17"/>
                      <a:pt x="14" y="42"/>
                      <a:pt x="10" y="65"/>
                    </a:cubicBezTo>
                  </a:path>
                </a:pathLst>
              </a:custGeom>
              <a:solidFill>
                <a:srgbClr val="EE7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137"/>
              <p:cNvSpPr>
                <a:spLocks/>
              </p:cNvSpPr>
              <p:nvPr/>
            </p:nvSpPr>
            <p:spPr bwMode="auto">
              <a:xfrm>
                <a:off x="6751638" y="4021138"/>
                <a:ext cx="379413" cy="581025"/>
              </a:xfrm>
              <a:custGeom>
                <a:avLst/>
                <a:gdLst>
                  <a:gd name="T0" fmla="*/ 122 w 155"/>
                  <a:gd name="T1" fmla="*/ 87 h 238"/>
                  <a:gd name="T2" fmla="*/ 129 w 155"/>
                  <a:gd name="T3" fmla="*/ 101 h 238"/>
                  <a:gd name="T4" fmla="*/ 148 w 155"/>
                  <a:gd name="T5" fmla="*/ 154 h 238"/>
                  <a:gd name="T6" fmla="*/ 153 w 155"/>
                  <a:gd name="T7" fmla="*/ 190 h 238"/>
                  <a:gd name="T8" fmla="*/ 154 w 155"/>
                  <a:gd name="T9" fmla="*/ 206 h 238"/>
                  <a:gd name="T10" fmla="*/ 153 w 155"/>
                  <a:gd name="T11" fmla="*/ 225 h 238"/>
                  <a:gd name="T12" fmla="*/ 145 w 155"/>
                  <a:gd name="T13" fmla="*/ 178 h 238"/>
                  <a:gd name="T14" fmla="*/ 121 w 155"/>
                  <a:gd name="T15" fmla="*/ 112 h 238"/>
                  <a:gd name="T16" fmla="*/ 85 w 155"/>
                  <a:gd name="T17" fmla="*/ 55 h 238"/>
                  <a:gd name="T18" fmla="*/ 38 w 155"/>
                  <a:gd name="T19" fmla="*/ 18 h 238"/>
                  <a:gd name="T20" fmla="*/ 26 w 155"/>
                  <a:gd name="T21" fmla="*/ 50 h 238"/>
                  <a:gd name="T22" fmla="*/ 18 w 155"/>
                  <a:gd name="T23" fmla="*/ 86 h 238"/>
                  <a:gd name="T24" fmla="*/ 64 w 155"/>
                  <a:gd name="T25" fmla="*/ 186 h 238"/>
                  <a:gd name="T26" fmla="*/ 116 w 155"/>
                  <a:gd name="T27" fmla="*/ 217 h 238"/>
                  <a:gd name="T28" fmla="*/ 129 w 155"/>
                  <a:gd name="T29" fmla="*/ 219 h 238"/>
                  <a:gd name="T30" fmla="*/ 152 w 155"/>
                  <a:gd name="T31" fmla="*/ 222 h 238"/>
                  <a:gd name="T32" fmla="*/ 91 w 155"/>
                  <a:gd name="T33" fmla="*/ 216 h 238"/>
                  <a:gd name="T34" fmla="*/ 38 w 155"/>
                  <a:gd name="T35" fmla="*/ 171 h 238"/>
                  <a:gd name="T36" fmla="*/ 10 w 155"/>
                  <a:gd name="T37" fmla="*/ 110 h 238"/>
                  <a:gd name="T38" fmla="*/ 32 w 155"/>
                  <a:gd name="T39" fmla="*/ 0 h 238"/>
                  <a:gd name="T40" fmla="*/ 54 w 155"/>
                  <a:gd name="T41" fmla="*/ 10 h 238"/>
                  <a:gd name="T42" fmla="*/ 71 w 155"/>
                  <a:gd name="T43" fmla="*/ 26 h 238"/>
                  <a:gd name="T44" fmla="*/ 95 w 155"/>
                  <a:gd name="T45" fmla="*/ 47 h 238"/>
                  <a:gd name="T46" fmla="*/ 122 w 155"/>
                  <a:gd name="T47" fmla="*/ 8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5" h="238">
                    <a:moveTo>
                      <a:pt x="122" y="87"/>
                    </a:moveTo>
                    <a:cubicBezTo>
                      <a:pt x="124" y="92"/>
                      <a:pt x="127" y="96"/>
                      <a:pt x="129" y="101"/>
                    </a:cubicBezTo>
                    <a:cubicBezTo>
                      <a:pt x="136" y="119"/>
                      <a:pt x="145" y="134"/>
                      <a:pt x="148" y="154"/>
                    </a:cubicBezTo>
                    <a:cubicBezTo>
                      <a:pt x="150" y="166"/>
                      <a:pt x="151" y="178"/>
                      <a:pt x="153" y="190"/>
                    </a:cubicBezTo>
                    <a:cubicBezTo>
                      <a:pt x="154" y="195"/>
                      <a:pt x="155" y="200"/>
                      <a:pt x="154" y="206"/>
                    </a:cubicBezTo>
                    <a:cubicBezTo>
                      <a:pt x="154" y="210"/>
                      <a:pt x="151" y="221"/>
                      <a:pt x="153" y="225"/>
                    </a:cubicBezTo>
                    <a:cubicBezTo>
                      <a:pt x="146" y="213"/>
                      <a:pt x="148" y="192"/>
                      <a:pt x="145" y="178"/>
                    </a:cubicBezTo>
                    <a:cubicBezTo>
                      <a:pt x="141" y="155"/>
                      <a:pt x="132" y="133"/>
                      <a:pt x="121" y="112"/>
                    </a:cubicBezTo>
                    <a:cubicBezTo>
                      <a:pt x="111" y="93"/>
                      <a:pt x="101" y="71"/>
                      <a:pt x="85" y="55"/>
                    </a:cubicBezTo>
                    <a:cubicBezTo>
                      <a:pt x="71" y="41"/>
                      <a:pt x="54" y="28"/>
                      <a:pt x="38" y="18"/>
                    </a:cubicBezTo>
                    <a:cubicBezTo>
                      <a:pt x="32" y="27"/>
                      <a:pt x="30" y="40"/>
                      <a:pt x="26" y="50"/>
                    </a:cubicBezTo>
                    <a:cubicBezTo>
                      <a:pt x="21" y="61"/>
                      <a:pt x="19" y="74"/>
                      <a:pt x="18" y="86"/>
                    </a:cubicBezTo>
                    <a:cubicBezTo>
                      <a:pt x="15" y="125"/>
                      <a:pt x="36" y="161"/>
                      <a:pt x="64" y="186"/>
                    </a:cubicBezTo>
                    <a:cubicBezTo>
                      <a:pt x="78" y="198"/>
                      <a:pt x="98" y="212"/>
                      <a:pt x="116" y="217"/>
                    </a:cubicBezTo>
                    <a:cubicBezTo>
                      <a:pt x="120" y="219"/>
                      <a:pt x="125" y="218"/>
                      <a:pt x="129" y="219"/>
                    </a:cubicBezTo>
                    <a:cubicBezTo>
                      <a:pt x="136" y="220"/>
                      <a:pt x="146" y="223"/>
                      <a:pt x="152" y="222"/>
                    </a:cubicBezTo>
                    <a:cubicBezTo>
                      <a:pt x="143" y="238"/>
                      <a:pt x="103" y="222"/>
                      <a:pt x="91" y="216"/>
                    </a:cubicBezTo>
                    <a:cubicBezTo>
                      <a:pt x="70" y="206"/>
                      <a:pt x="52" y="190"/>
                      <a:pt x="38" y="171"/>
                    </a:cubicBezTo>
                    <a:cubicBezTo>
                      <a:pt x="25" y="153"/>
                      <a:pt x="15" y="132"/>
                      <a:pt x="10" y="110"/>
                    </a:cubicBezTo>
                    <a:cubicBezTo>
                      <a:pt x="0" y="70"/>
                      <a:pt x="19" y="36"/>
                      <a:pt x="32" y="0"/>
                    </a:cubicBezTo>
                    <a:cubicBezTo>
                      <a:pt x="40" y="3"/>
                      <a:pt x="48" y="5"/>
                      <a:pt x="54" y="10"/>
                    </a:cubicBezTo>
                    <a:cubicBezTo>
                      <a:pt x="60" y="15"/>
                      <a:pt x="64" y="21"/>
                      <a:pt x="71" y="26"/>
                    </a:cubicBezTo>
                    <a:cubicBezTo>
                      <a:pt x="79" y="33"/>
                      <a:pt x="88" y="39"/>
                      <a:pt x="95" y="47"/>
                    </a:cubicBezTo>
                    <a:cubicBezTo>
                      <a:pt x="106" y="59"/>
                      <a:pt x="115" y="73"/>
                      <a:pt x="122" y="87"/>
                    </a:cubicBezTo>
                    <a:close/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138"/>
              <p:cNvSpPr>
                <a:spLocks/>
              </p:cNvSpPr>
              <p:nvPr/>
            </p:nvSpPr>
            <p:spPr bwMode="auto">
              <a:xfrm>
                <a:off x="7046913" y="3989388"/>
                <a:ext cx="282575" cy="612775"/>
              </a:xfrm>
              <a:custGeom>
                <a:avLst/>
                <a:gdLst>
                  <a:gd name="T0" fmla="*/ 53 w 116"/>
                  <a:gd name="T1" fmla="*/ 246 h 251"/>
                  <a:gd name="T2" fmla="*/ 13 w 116"/>
                  <a:gd name="T3" fmla="*/ 92 h 251"/>
                  <a:gd name="T4" fmla="*/ 44 w 116"/>
                  <a:gd name="T5" fmla="*/ 27 h 251"/>
                  <a:gd name="T6" fmla="*/ 73 w 116"/>
                  <a:gd name="T7" fmla="*/ 22 h 251"/>
                  <a:gd name="T8" fmla="*/ 103 w 116"/>
                  <a:gd name="T9" fmla="*/ 85 h 251"/>
                  <a:gd name="T10" fmla="*/ 111 w 116"/>
                  <a:gd name="T11" fmla="*/ 188 h 251"/>
                  <a:gd name="T12" fmla="*/ 66 w 116"/>
                  <a:gd name="T13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251">
                    <a:moveTo>
                      <a:pt x="53" y="246"/>
                    </a:moveTo>
                    <a:cubicBezTo>
                      <a:pt x="10" y="218"/>
                      <a:pt x="0" y="137"/>
                      <a:pt x="13" y="92"/>
                    </a:cubicBezTo>
                    <a:cubicBezTo>
                      <a:pt x="19" y="71"/>
                      <a:pt x="34" y="47"/>
                      <a:pt x="44" y="27"/>
                    </a:cubicBezTo>
                    <a:cubicBezTo>
                      <a:pt x="54" y="6"/>
                      <a:pt x="59" y="0"/>
                      <a:pt x="73" y="22"/>
                    </a:cubicBezTo>
                    <a:cubicBezTo>
                      <a:pt x="85" y="42"/>
                      <a:pt x="96" y="63"/>
                      <a:pt x="103" y="85"/>
                    </a:cubicBezTo>
                    <a:cubicBezTo>
                      <a:pt x="113" y="117"/>
                      <a:pt x="116" y="155"/>
                      <a:pt x="111" y="188"/>
                    </a:cubicBezTo>
                    <a:cubicBezTo>
                      <a:pt x="108" y="212"/>
                      <a:pt x="93" y="249"/>
                      <a:pt x="66" y="251"/>
                    </a:cubicBezTo>
                  </a:path>
                </a:pathLst>
              </a:custGeom>
              <a:solidFill>
                <a:srgbClr val="F0B1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139"/>
              <p:cNvSpPr>
                <a:spLocks/>
              </p:cNvSpPr>
              <p:nvPr/>
            </p:nvSpPr>
            <p:spPr bwMode="auto">
              <a:xfrm>
                <a:off x="7073901" y="4006850"/>
                <a:ext cx="222250" cy="263525"/>
              </a:xfrm>
              <a:custGeom>
                <a:avLst/>
                <a:gdLst>
                  <a:gd name="T0" fmla="*/ 1 w 91"/>
                  <a:gd name="T1" fmla="*/ 108 h 108"/>
                  <a:gd name="T2" fmla="*/ 20 w 91"/>
                  <a:gd name="T3" fmla="*/ 57 h 108"/>
                  <a:gd name="T4" fmla="*/ 17 w 91"/>
                  <a:gd name="T5" fmla="*/ 92 h 108"/>
                  <a:gd name="T6" fmla="*/ 32 w 91"/>
                  <a:gd name="T7" fmla="*/ 41 h 108"/>
                  <a:gd name="T8" fmla="*/ 31 w 91"/>
                  <a:gd name="T9" fmla="*/ 97 h 108"/>
                  <a:gd name="T10" fmla="*/ 39 w 91"/>
                  <a:gd name="T11" fmla="*/ 59 h 108"/>
                  <a:gd name="T12" fmla="*/ 40 w 91"/>
                  <a:gd name="T13" fmla="*/ 91 h 108"/>
                  <a:gd name="T14" fmla="*/ 44 w 91"/>
                  <a:gd name="T15" fmla="*/ 57 h 108"/>
                  <a:gd name="T16" fmla="*/ 47 w 91"/>
                  <a:gd name="T17" fmla="*/ 91 h 108"/>
                  <a:gd name="T18" fmla="*/ 48 w 91"/>
                  <a:gd name="T19" fmla="*/ 53 h 108"/>
                  <a:gd name="T20" fmla="*/ 57 w 91"/>
                  <a:gd name="T21" fmla="*/ 90 h 108"/>
                  <a:gd name="T22" fmla="*/ 51 w 91"/>
                  <a:gd name="T23" fmla="*/ 49 h 108"/>
                  <a:gd name="T24" fmla="*/ 66 w 91"/>
                  <a:gd name="T25" fmla="*/ 93 h 108"/>
                  <a:gd name="T26" fmla="*/ 59 w 91"/>
                  <a:gd name="T27" fmla="*/ 57 h 108"/>
                  <a:gd name="T28" fmla="*/ 73 w 91"/>
                  <a:gd name="T29" fmla="*/ 88 h 108"/>
                  <a:gd name="T30" fmla="*/ 59 w 91"/>
                  <a:gd name="T31" fmla="*/ 42 h 108"/>
                  <a:gd name="T32" fmla="*/ 71 w 91"/>
                  <a:gd name="T33" fmla="*/ 67 h 108"/>
                  <a:gd name="T34" fmla="*/ 77 w 91"/>
                  <a:gd name="T35" fmla="*/ 89 h 108"/>
                  <a:gd name="T36" fmla="*/ 65 w 91"/>
                  <a:gd name="T37" fmla="*/ 43 h 108"/>
                  <a:gd name="T38" fmla="*/ 84 w 91"/>
                  <a:gd name="T39" fmla="*/ 85 h 108"/>
                  <a:gd name="T40" fmla="*/ 75 w 91"/>
                  <a:gd name="T41" fmla="*/ 53 h 108"/>
                  <a:gd name="T42" fmla="*/ 91 w 91"/>
                  <a:gd name="T43" fmla="*/ 84 h 108"/>
                  <a:gd name="T44" fmla="*/ 67 w 91"/>
                  <a:gd name="T45" fmla="*/ 34 h 108"/>
                  <a:gd name="T46" fmla="*/ 48 w 91"/>
                  <a:gd name="T47" fmla="*/ 8 h 108"/>
                  <a:gd name="T48" fmla="*/ 41 w 91"/>
                  <a:gd name="T49" fmla="*/ 1 h 108"/>
                  <a:gd name="T50" fmla="*/ 32 w 91"/>
                  <a:gd name="T51" fmla="*/ 17 h 108"/>
                  <a:gd name="T52" fmla="*/ 22 w 91"/>
                  <a:gd name="T53" fmla="*/ 44 h 108"/>
                  <a:gd name="T54" fmla="*/ 9 w 91"/>
                  <a:gd name="T55" fmla="*/ 8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108">
                    <a:moveTo>
                      <a:pt x="1" y="108"/>
                    </a:moveTo>
                    <a:cubicBezTo>
                      <a:pt x="0" y="93"/>
                      <a:pt x="12" y="70"/>
                      <a:pt x="20" y="57"/>
                    </a:cubicBezTo>
                    <a:cubicBezTo>
                      <a:pt x="19" y="69"/>
                      <a:pt x="17" y="80"/>
                      <a:pt x="17" y="92"/>
                    </a:cubicBezTo>
                    <a:cubicBezTo>
                      <a:pt x="23" y="76"/>
                      <a:pt x="26" y="58"/>
                      <a:pt x="32" y="41"/>
                    </a:cubicBezTo>
                    <a:cubicBezTo>
                      <a:pt x="29" y="60"/>
                      <a:pt x="29" y="78"/>
                      <a:pt x="31" y="97"/>
                    </a:cubicBezTo>
                    <a:cubicBezTo>
                      <a:pt x="35" y="86"/>
                      <a:pt x="36" y="71"/>
                      <a:pt x="39" y="59"/>
                    </a:cubicBezTo>
                    <a:cubicBezTo>
                      <a:pt x="40" y="69"/>
                      <a:pt x="37" y="81"/>
                      <a:pt x="40" y="91"/>
                    </a:cubicBezTo>
                    <a:cubicBezTo>
                      <a:pt x="40" y="79"/>
                      <a:pt x="44" y="68"/>
                      <a:pt x="44" y="57"/>
                    </a:cubicBezTo>
                    <a:cubicBezTo>
                      <a:pt x="46" y="67"/>
                      <a:pt x="48" y="80"/>
                      <a:pt x="47" y="91"/>
                    </a:cubicBezTo>
                    <a:cubicBezTo>
                      <a:pt x="47" y="78"/>
                      <a:pt x="47" y="66"/>
                      <a:pt x="48" y="53"/>
                    </a:cubicBezTo>
                    <a:cubicBezTo>
                      <a:pt x="52" y="66"/>
                      <a:pt x="56" y="77"/>
                      <a:pt x="57" y="90"/>
                    </a:cubicBezTo>
                    <a:cubicBezTo>
                      <a:pt x="58" y="77"/>
                      <a:pt x="54" y="61"/>
                      <a:pt x="51" y="49"/>
                    </a:cubicBezTo>
                    <a:cubicBezTo>
                      <a:pt x="59" y="61"/>
                      <a:pt x="63" y="79"/>
                      <a:pt x="66" y="93"/>
                    </a:cubicBezTo>
                    <a:cubicBezTo>
                      <a:pt x="67" y="83"/>
                      <a:pt x="63" y="66"/>
                      <a:pt x="59" y="57"/>
                    </a:cubicBezTo>
                    <a:cubicBezTo>
                      <a:pt x="65" y="65"/>
                      <a:pt x="71" y="78"/>
                      <a:pt x="73" y="88"/>
                    </a:cubicBezTo>
                    <a:cubicBezTo>
                      <a:pt x="71" y="73"/>
                      <a:pt x="66" y="56"/>
                      <a:pt x="59" y="42"/>
                    </a:cubicBezTo>
                    <a:cubicBezTo>
                      <a:pt x="65" y="47"/>
                      <a:pt x="68" y="60"/>
                      <a:pt x="71" y="67"/>
                    </a:cubicBezTo>
                    <a:cubicBezTo>
                      <a:pt x="73" y="74"/>
                      <a:pt x="78" y="81"/>
                      <a:pt x="77" y="89"/>
                    </a:cubicBezTo>
                    <a:cubicBezTo>
                      <a:pt x="76" y="73"/>
                      <a:pt x="67" y="57"/>
                      <a:pt x="65" y="43"/>
                    </a:cubicBezTo>
                    <a:cubicBezTo>
                      <a:pt x="71" y="56"/>
                      <a:pt x="83" y="70"/>
                      <a:pt x="84" y="85"/>
                    </a:cubicBezTo>
                    <a:cubicBezTo>
                      <a:pt x="82" y="75"/>
                      <a:pt x="75" y="63"/>
                      <a:pt x="75" y="53"/>
                    </a:cubicBezTo>
                    <a:cubicBezTo>
                      <a:pt x="82" y="63"/>
                      <a:pt x="86" y="73"/>
                      <a:pt x="91" y="84"/>
                    </a:cubicBezTo>
                    <a:cubicBezTo>
                      <a:pt x="90" y="66"/>
                      <a:pt x="76" y="48"/>
                      <a:pt x="67" y="34"/>
                    </a:cubicBezTo>
                    <a:cubicBezTo>
                      <a:pt x="61" y="25"/>
                      <a:pt x="55" y="16"/>
                      <a:pt x="48" y="8"/>
                    </a:cubicBezTo>
                    <a:cubicBezTo>
                      <a:pt x="46" y="6"/>
                      <a:pt x="44" y="0"/>
                      <a:pt x="41" y="1"/>
                    </a:cubicBezTo>
                    <a:cubicBezTo>
                      <a:pt x="39" y="1"/>
                      <a:pt x="33" y="15"/>
                      <a:pt x="32" y="17"/>
                    </a:cubicBezTo>
                    <a:cubicBezTo>
                      <a:pt x="28" y="26"/>
                      <a:pt x="25" y="35"/>
                      <a:pt x="22" y="44"/>
                    </a:cubicBezTo>
                    <a:cubicBezTo>
                      <a:pt x="17" y="56"/>
                      <a:pt x="10" y="69"/>
                      <a:pt x="9" y="82"/>
                    </a:cubicBezTo>
                  </a:path>
                </a:pathLst>
              </a:custGeom>
              <a:solidFill>
                <a:srgbClr val="EE7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140"/>
              <p:cNvSpPr>
                <a:spLocks/>
              </p:cNvSpPr>
              <p:nvPr/>
            </p:nvSpPr>
            <p:spPr bwMode="auto">
              <a:xfrm>
                <a:off x="7350126" y="3998913"/>
                <a:ext cx="228600" cy="230187"/>
              </a:xfrm>
              <a:custGeom>
                <a:avLst/>
                <a:gdLst>
                  <a:gd name="T0" fmla="*/ 0 w 94"/>
                  <a:gd name="T1" fmla="*/ 73 h 94"/>
                  <a:gd name="T2" fmla="*/ 32 w 94"/>
                  <a:gd name="T3" fmla="*/ 34 h 94"/>
                  <a:gd name="T4" fmla="*/ 8 w 94"/>
                  <a:gd name="T5" fmla="*/ 84 h 94"/>
                  <a:gd name="T6" fmla="*/ 37 w 94"/>
                  <a:gd name="T7" fmla="*/ 46 h 94"/>
                  <a:gd name="T8" fmla="*/ 26 w 94"/>
                  <a:gd name="T9" fmla="*/ 76 h 94"/>
                  <a:gd name="T10" fmla="*/ 50 w 94"/>
                  <a:gd name="T11" fmla="*/ 39 h 94"/>
                  <a:gd name="T12" fmla="*/ 44 w 94"/>
                  <a:gd name="T13" fmla="*/ 75 h 94"/>
                  <a:gd name="T14" fmla="*/ 57 w 94"/>
                  <a:gd name="T15" fmla="*/ 49 h 94"/>
                  <a:gd name="T16" fmla="*/ 51 w 94"/>
                  <a:gd name="T17" fmla="*/ 86 h 94"/>
                  <a:gd name="T18" fmla="*/ 63 w 94"/>
                  <a:gd name="T19" fmla="*/ 41 h 94"/>
                  <a:gd name="T20" fmla="*/ 65 w 94"/>
                  <a:gd name="T21" fmla="*/ 88 h 94"/>
                  <a:gd name="T22" fmla="*/ 73 w 94"/>
                  <a:gd name="T23" fmla="*/ 47 h 94"/>
                  <a:gd name="T24" fmla="*/ 71 w 94"/>
                  <a:gd name="T25" fmla="*/ 94 h 94"/>
                  <a:gd name="T26" fmla="*/ 78 w 94"/>
                  <a:gd name="T27" fmla="*/ 52 h 94"/>
                  <a:gd name="T28" fmla="*/ 84 w 94"/>
                  <a:gd name="T29" fmla="*/ 85 h 94"/>
                  <a:gd name="T30" fmla="*/ 84 w 94"/>
                  <a:gd name="T31" fmla="*/ 59 h 94"/>
                  <a:gd name="T32" fmla="*/ 88 w 94"/>
                  <a:gd name="T33" fmla="*/ 90 h 94"/>
                  <a:gd name="T34" fmla="*/ 88 w 94"/>
                  <a:gd name="T35" fmla="*/ 36 h 94"/>
                  <a:gd name="T36" fmla="*/ 84 w 94"/>
                  <a:gd name="T37" fmla="*/ 0 h 94"/>
                  <a:gd name="T38" fmla="*/ 74 w 94"/>
                  <a:gd name="T39" fmla="*/ 5 h 94"/>
                  <a:gd name="T40" fmla="*/ 61 w 94"/>
                  <a:gd name="T41" fmla="*/ 9 h 94"/>
                  <a:gd name="T42" fmla="*/ 41 w 94"/>
                  <a:gd name="T43" fmla="*/ 23 h 94"/>
                  <a:gd name="T44" fmla="*/ 10 w 94"/>
                  <a:gd name="T45" fmla="*/ 5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94">
                    <a:moveTo>
                      <a:pt x="0" y="73"/>
                    </a:moveTo>
                    <a:cubicBezTo>
                      <a:pt x="6" y="59"/>
                      <a:pt x="19" y="44"/>
                      <a:pt x="32" y="34"/>
                    </a:cubicBezTo>
                    <a:cubicBezTo>
                      <a:pt x="20" y="49"/>
                      <a:pt x="14" y="65"/>
                      <a:pt x="8" y="84"/>
                    </a:cubicBezTo>
                    <a:cubicBezTo>
                      <a:pt x="15" y="69"/>
                      <a:pt x="28" y="59"/>
                      <a:pt x="37" y="46"/>
                    </a:cubicBezTo>
                    <a:cubicBezTo>
                      <a:pt x="35" y="56"/>
                      <a:pt x="26" y="65"/>
                      <a:pt x="26" y="76"/>
                    </a:cubicBezTo>
                    <a:cubicBezTo>
                      <a:pt x="33" y="63"/>
                      <a:pt x="43" y="51"/>
                      <a:pt x="50" y="39"/>
                    </a:cubicBezTo>
                    <a:cubicBezTo>
                      <a:pt x="50" y="50"/>
                      <a:pt x="46" y="64"/>
                      <a:pt x="44" y="75"/>
                    </a:cubicBezTo>
                    <a:cubicBezTo>
                      <a:pt x="47" y="66"/>
                      <a:pt x="52" y="57"/>
                      <a:pt x="57" y="49"/>
                    </a:cubicBezTo>
                    <a:cubicBezTo>
                      <a:pt x="55" y="61"/>
                      <a:pt x="55" y="74"/>
                      <a:pt x="51" y="86"/>
                    </a:cubicBezTo>
                    <a:cubicBezTo>
                      <a:pt x="55" y="71"/>
                      <a:pt x="62" y="58"/>
                      <a:pt x="63" y="41"/>
                    </a:cubicBezTo>
                    <a:cubicBezTo>
                      <a:pt x="68" y="54"/>
                      <a:pt x="65" y="73"/>
                      <a:pt x="65" y="88"/>
                    </a:cubicBezTo>
                    <a:cubicBezTo>
                      <a:pt x="67" y="74"/>
                      <a:pt x="70" y="60"/>
                      <a:pt x="73" y="47"/>
                    </a:cubicBezTo>
                    <a:cubicBezTo>
                      <a:pt x="73" y="62"/>
                      <a:pt x="76" y="80"/>
                      <a:pt x="71" y="94"/>
                    </a:cubicBezTo>
                    <a:cubicBezTo>
                      <a:pt x="73" y="80"/>
                      <a:pt x="78" y="66"/>
                      <a:pt x="78" y="52"/>
                    </a:cubicBezTo>
                    <a:cubicBezTo>
                      <a:pt x="82" y="62"/>
                      <a:pt x="81" y="75"/>
                      <a:pt x="84" y="85"/>
                    </a:cubicBezTo>
                    <a:cubicBezTo>
                      <a:pt x="84" y="77"/>
                      <a:pt x="82" y="67"/>
                      <a:pt x="84" y="59"/>
                    </a:cubicBezTo>
                    <a:cubicBezTo>
                      <a:pt x="83" y="67"/>
                      <a:pt x="84" y="83"/>
                      <a:pt x="88" y="90"/>
                    </a:cubicBezTo>
                    <a:cubicBezTo>
                      <a:pt x="94" y="76"/>
                      <a:pt x="90" y="51"/>
                      <a:pt x="88" y="36"/>
                    </a:cubicBezTo>
                    <a:cubicBezTo>
                      <a:pt x="87" y="24"/>
                      <a:pt x="84" y="12"/>
                      <a:pt x="84" y="0"/>
                    </a:cubicBezTo>
                    <a:cubicBezTo>
                      <a:pt x="79" y="0"/>
                      <a:pt x="78" y="3"/>
                      <a:pt x="74" y="5"/>
                    </a:cubicBezTo>
                    <a:cubicBezTo>
                      <a:pt x="70" y="7"/>
                      <a:pt x="65" y="8"/>
                      <a:pt x="61" y="9"/>
                    </a:cubicBezTo>
                    <a:cubicBezTo>
                      <a:pt x="54" y="13"/>
                      <a:pt x="47" y="18"/>
                      <a:pt x="41" y="23"/>
                    </a:cubicBezTo>
                    <a:cubicBezTo>
                      <a:pt x="31" y="29"/>
                      <a:pt x="14" y="41"/>
                      <a:pt x="10" y="52"/>
                    </a:cubicBezTo>
                  </a:path>
                </a:pathLst>
              </a:custGeom>
              <a:solidFill>
                <a:srgbClr val="ED72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141"/>
              <p:cNvSpPr>
                <a:spLocks/>
              </p:cNvSpPr>
              <p:nvPr/>
            </p:nvSpPr>
            <p:spPr bwMode="auto">
              <a:xfrm>
                <a:off x="7272338" y="3967163"/>
                <a:ext cx="342900" cy="679450"/>
              </a:xfrm>
              <a:custGeom>
                <a:avLst/>
                <a:gdLst>
                  <a:gd name="T0" fmla="*/ 0 w 141"/>
                  <a:gd name="T1" fmla="*/ 240 h 278"/>
                  <a:gd name="T2" fmla="*/ 32 w 141"/>
                  <a:gd name="T3" fmla="*/ 243 h 278"/>
                  <a:gd name="T4" fmla="*/ 80 w 141"/>
                  <a:gd name="T5" fmla="*/ 217 h 278"/>
                  <a:gd name="T6" fmla="*/ 111 w 141"/>
                  <a:gd name="T7" fmla="*/ 162 h 278"/>
                  <a:gd name="T8" fmla="*/ 121 w 141"/>
                  <a:gd name="T9" fmla="*/ 80 h 278"/>
                  <a:gd name="T10" fmla="*/ 111 w 141"/>
                  <a:gd name="T11" fmla="*/ 16 h 278"/>
                  <a:gd name="T12" fmla="*/ 21 w 141"/>
                  <a:gd name="T13" fmla="*/ 113 h 278"/>
                  <a:gd name="T14" fmla="*/ 27 w 141"/>
                  <a:gd name="T15" fmla="*/ 76 h 278"/>
                  <a:gd name="T16" fmla="*/ 51 w 141"/>
                  <a:gd name="T17" fmla="*/ 44 h 278"/>
                  <a:gd name="T18" fmla="*/ 118 w 141"/>
                  <a:gd name="T19" fmla="*/ 8 h 278"/>
                  <a:gd name="T20" fmla="*/ 112 w 141"/>
                  <a:gd name="T21" fmla="*/ 187 h 278"/>
                  <a:gd name="T22" fmla="*/ 0 w 141"/>
                  <a:gd name="T23" fmla="*/ 248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1" h="278">
                    <a:moveTo>
                      <a:pt x="0" y="240"/>
                    </a:moveTo>
                    <a:cubicBezTo>
                      <a:pt x="4" y="248"/>
                      <a:pt x="25" y="246"/>
                      <a:pt x="32" y="243"/>
                    </a:cubicBezTo>
                    <a:cubicBezTo>
                      <a:pt x="49" y="237"/>
                      <a:pt x="66" y="229"/>
                      <a:pt x="80" y="217"/>
                    </a:cubicBezTo>
                    <a:cubicBezTo>
                      <a:pt x="96" y="203"/>
                      <a:pt x="103" y="182"/>
                      <a:pt x="111" y="162"/>
                    </a:cubicBezTo>
                    <a:cubicBezTo>
                      <a:pt x="120" y="136"/>
                      <a:pt x="121" y="107"/>
                      <a:pt x="121" y="80"/>
                    </a:cubicBezTo>
                    <a:cubicBezTo>
                      <a:pt x="121" y="58"/>
                      <a:pt x="112" y="38"/>
                      <a:pt x="111" y="16"/>
                    </a:cubicBezTo>
                    <a:cubicBezTo>
                      <a:pt x="64" y="31"/>
                      <a:pt x="38" y="70"/>
                      <a:pt x="21" y="113"/>
                    </a:cubicBezTo>
                    <a:cubicBezTo>
                      <a:pt x="17" y="103"/>
                      <a:pt x="23" y="85"/>
                      <a:pt x="27" y="76"/>
                    </a:cubicBezTo>
                    <a:cubicBezTo>
                      <a:pt x="32" y="64"/>
                      <a:pt x="41" y="53"/>
                      <a:pt x="51" y="44"/>
                    </a:cubicBezTo>
                    <a:cubicBezTo>
                      <a:pt x="55" y="39"/>
                      <a:pt x="115" y="0"/>
                      <a:pt x="118" y="8"/>
                    </a:cubicBezTo>
                    <a:cubicBezTo>
                      <a:pt x="141" y="68"/>
                      <a:pt x="139" y="128"/>
                      <a:pt x="112" y="187"/>
                    </a:cubicBezTo>
                    <a:cubicBezTo>
                      <a:pt x="97" y="220"/>
                      <a:pt x="40" y="278"/>
                      <a:pt x="0" y="248"/>
                    </a:cubicBezTo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142"/>
              <p:cNvSpPr>
                <a:spLocks/>
              </p:cNvSpPr>
              <p:nvPr/>
            </p:nvSpPr>
            <p:spPr bwMode="auto">
              <a:xfrm>
                <a:off x="7046913" y="3994150"/>
                <a:ext cx="307975" cy="617537"/>
              </a:xfrm>
              <a:custGeom>
                <a:avLst/>
                <a:gdLst>
                  <a:gd name="T0" fmla="*/ 123 w 126"/>
                  <a:gd name="T1" fmla="*/ 127 h 253"/>
                  <a:gd name="T2" fmla="*/ 120 w 126"/>
                  <a:gd name="T3" fmla="*/ 185 h 253"/>
                  <a:gd name="T4" fmla="*/ 98 w 126"/>
                  <a:gd name="T5" fmla="*/ 237 h 253"/>
                  <a:gd name="T6" fmla="*/ 66 w 126"/>
                  <a:gd name="T7" fmla="*/ 246 h 253"/>
                  <a:gd name="T8" fmla="*/ 66 w 126"/>
                  <a:gd name="T9" fmla="*/ 245 h 253"/>
                  <a:gd name="T10" fmla="*/ 84 w 126"/>
                  <a:gd name="T11" fmla="*/ 234 h 253"/>
                  <a:gd name="T12" fmla="*/ 114 w 126"/>
                  <a:gd name="T13" fmla="*/ 148 h 253"/>
                  <a:gd name="T14" fmla="*/ 97 w 126"/>
                  <a:gd name="T15" fmla="*/ 74 h 253"/>
                  <a:gd name="T16" fmla="*/ 54 w 126"/>
                  <a:gd name="T17" fmla="*/ 9 h 253"/>
                  <a:gd name="T18" fmla="*/ 14 w 126"/>
                  <a:gd name="T19" fmla="*/ 105 h 253"/>
                  <a:gd name="T20" fmla="*/ 14 w 126"/>
                  <a:gd name="T21" fmla="*/ 148 h 253"/>
                  <a:gd name="T22" fmla="*/ 24 w 126"/>
                  <a:gd name="T23" fmla="*/ 199 h 253"/>
                  <a:gd name="T24" fmla="*/ 62 w 126"/>
                  <a:gd name="T25" fmla="*/ 247 h 253"/>
                  <a:gd name="T26" fmla="*/ 10 w 126"/>
                  <a:gd name="T27" fmla="*/ 185 h 253"/>
                  <a:gd name="T28" fmla="*/ 4 w 126"/>
                  <a:gd name="T29" fmla="*/ 108 h 253"/>
                  <a:gd name="T30" fmla="*/ 50 w 126"/>
                  <a:gd name="T31" fmla="*/ 0 h 253"/>
                  <a:gd name="T32" fmla="*/ 123 w 126"/>
                  <a:gd name="T33" fmla="*/ 12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253">
                    <a:moveTo>
                      <a:pt x="123" y="127"/>
                    </a:moveTo>
                    <a:cubicBezTo>
                      <a:pt x="124" y="145"/>
                      <a:pt x="126" y="167"/>
                      <a:pt x="120" y="185"/>
                    </a:cubicBezTo>
                    <a:cubicBezTo>
                      <a:pt x="115" y="203"/>
                      <a:pt x="114" y="224"/>
                      <a:pt x="98" y="237"/>
                    </a:cubicBezTo>
                    <a:cubicBezTo>
                      <a:pt x="96" y="238"/>
                      <a:pt x="67" y="253"/>
                      <a:pt x="66" y="246"/>
                    </a:cubicBezTo>
                    <a:cubicBezTo>
                      <a:pt x="66" y="246"/>
                      <a:pt x="66" y="246"/>
                      <a:pt x="66" y="245"/>
                    </a:cubicBezTo>
                    <a:cubicBezTo>
                      <a:pt x="66" y="246"/>
                      <a:pt x="83" y="236"/>
                      <a:pt x="84" y="234"/>
                    </a:cubicBezTo>
                    <a:cubicBezTo>
                      <a:pt x="107" y="214"/>
                      <a:pt x="113" y="177"/>
                      <a:pt x="114" y="148"/>
                    </a:cubicBezTo>
                    <a:cubicBezTo>
                      <a:pt x="116" y="124"/>
                      <a:pt x="106" y="96"/>
                      <a:pt x="97" y="74"/>
                    </a:cubicBezTo>
                    <a:cubicBezTo>
                      <a:pt x="88" y="49"/>
                      <a:pt x="74" y="26"/>
                      <a:pt x="54" y="9"/>
                    </a:cubicBezTo>
                    <a:cubicBezTo>
                      <a:pt x="36" y="37"/>
                      <a:pt x="21" y="72"/>
                      <a:pt x="14" y="105"/>
                    </a:cubicBezTo>
                    <a:cubicBezTo>
                      <a:pt x="12" y="118"/>
                      <a:pt x="14" y="134"/>
                      <a:pt x="14" y="148"/>
                    </a:cubicBezTo>
                    <a:cubicBezTo>
                      <a:pt x="14" y="165"/>
                      <a:pt x="16" y="183"/>
                      <a:pt x="24" y="199"/>
                    </a:cubicBezTo>
                    <a:cubicBezTo>
                      <a:pt x="33" y="215"/>
                      <a:pt x="45" y="238"/>
                      <a:pt x="62" y="247"/>
                    </a:cubicBezTo>
                    <a:cubicBezTo>
                      <a:pt x="38" y="244"/>
                      <a:pt x="15" y="206"/>
                      <a:pt x="10" y="185"/>
                    </a:cubicBezTo>
                    <a:cubicBezTo>
                      <a:pt x="4" y="161"/>
                      <a:pt x="0" y="133"/>
                      <a:pt x="4" y="108"/>
                    </a:cubicBezTo>
                    <a:cubicBezTo>
                      <a:pt x="9" y="70"/>
                      <a:pt x="26" y="30"/>
                      <a:pt x="50" y="0"/>
                    </a:cubicBezTo>
                    <a:cubicBezTo>
                      <a:pt x="90" y="13"/>
                      <a:pt x="119" y="89"/>
                      <a:pt x="123" y="127"/>
                    </a:cubicBezTo>
                    <a:close/>
                  </a:path>
                </a:pathLst>
              </a:custGeom>
              <a:solidFill>
                <a:srgbClr val="5B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68" name="组合 167"/>
          <p:cNvGrpSpPr/>
          <p:nvPr/>
        </p:nvGrpSpPr>
        <p:grpSpPr>
          <a:xfrm>
            <a:off x="8842954" y="3237165"/>
            <a:ext cx="1935582" cy="2416787"/>
            <a:chOff x="8842954" y="3237165"/>
            <a:chExt cx="1935582" cy="2416787"/>
          </a:xfrm>
        </p:grpSpPr>
        <p:grpSp>
          <p:nvGrpSpPr>
            <p:cNvPr id="147" name="组合 146"/>
            <p:cNvGrpSpPr/>
            <p:nvPr/>
          </p:nvGrpSpPr>
          <p:grpSpPr>
            <a:xfrm>
              <a:off x="8842954" y="3237165"/>
              <a:ext cx="1935582" cy="2416787"/>
              <a:chOff x="1982175" y="906742"/>
              <a:chExt cx="1465820" cy="1796943"/>
            </a:xfrm>
          </p:grpSpPr>
          <p:sp>
            <p:nvSpPr>
              <p:cNvPr id="148" name="矩形 147"/>
              <p:cNvSpPr/>
              <p:nvPr/>
            </p:nvSpPr>
            <p:spPr>
              <a:xfrm>
                <a:off x="1982175" y="906742"/>
                <a:ext cx="1465820" cy="179694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9" name="文本框 148"/>
              <p:cNvSpPr txBox="1"/>
              <p:nvPr/>
            </p:nvSpPr>
            <p:spPr>
              <a:xfrm>
                <a:off x="2860485" y="1205465"/>
                <a:ext cx="466159" cy="128245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8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思   </a:t>
                </a:r>
                <a:r>
                  <a:rPr lang="en-US" altLang="zh-CN" sz="2800" dirty="0"/>
                  <a:t>•</a:t>
                </a:r>
                <a:r>
                  <a:rPr lang="zh-CN" altLang="en-US" sz="28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   悟</a:t>
                </a:r>
                <a:endParaRPr lang="zh-CN" altLang="en-US" sz="2800" dirty="0"/>
              </a:p>
            </p:txBody>
          </p:sp>
          <p:sp>
            <p:nvSpPr>
              <p:cNvPr id="150" name="矩形 149"/>
              <p:cNvSpPr/>
              <p:nvPr/>
            </p:nvSpPr>
            <p:spPr>
              <a:xfrm>
                <a:off x="2376457" y="1138107"/>
                <a:ext cx="313761" cy="142282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dirty="0"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打井的精神</a:t>
                </a: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2087167" y="961257"/>
                <a:ext cx="1273336" cy="1662340"/>
              </a:xfrm>
              <a:prstGeom prst="rect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57" name="直接连接符 156"/>
            <p:cNvCxnSpPr>
              <a:cxnSpLocks/>
            </p:cNvCxnSpPr>
            <p:nvPr/>
          </p:nvCxnSpPr>
          <p:spPr>
            <a:xfrm>
              <a:off x="10033337" y="3304206"/>
              <a:ext cx="0" cy="224203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7422780" y="148897"/>
            <a:ext cx="3362016" cy="1898531"/>
            <a:chOff x="7422780" y="148897"/>
            <a:chExt cx="3362016" cy="1898531"/>
          </a:xfrm>
        </p:grpSpPr>
        <p:sp>
          <p:nvSpPr>
            <p:cNvPr id="169" name="思想气泡: 云 168"/>
            <p:cNvSpPr/>
            <p:nvPr/>
          </p:nvSpPr>
          <p:spPr>
            <a:xfrm>
              <a:off x="7449331" y="288976"/>
              <a:ext cx="3213674" cy="1686083"/>
            </a:xfrm>
            <a:prstGeom prst="cloudCallout">
              <a:avLst>
                <a:gd name="adj1" fmla="val -67224"/>
                <a:gd name="adj2" fmla="val 94826"/>
              </a:avLst>
            </a:prstGeom>
            <a:solidFill>
              <a:srgbClr val="ED7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780" y="148897"/>
              <a:ext cx="3362016" cy="1898531"/>
            </a:xfrm>
            <a:prstGeom prst="cloud">
              <a:avLst/>
            </a:prstGeom>
          </p:spPr>
        </p:pic>
      </p:grpSp>
      <p:sp>
        <p:nvSpPr>
          <p:cNvPr id="152" name="TextBox 151"/>
          <p:cNvSpPr txBox="1"/>
          <p:nvPr/>
        </p:nvSpPr>
        <p:spPr>
          <a:xfrm>
            <a:off x="2397544" y="1629202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00B050"/>
                </a:solidFill>
                <a:latin typeface="隶书" pitchFamily="49" charset="-122"/>
                <a:ea typeface="隶书" pitchFamily="49" charset="-122"/>
              </a:rPr>
              <a:t>韧</a:t>
            </a:r>
          </a:p>
        </p:txBody>
      </p:sp>
    </p:spTree>
    <p:extLst>
      <p:ext uri="{BB962C8B-B14F-4D97-AF65-F5344CB8AC3E}">
        <p14:creationId xmlns:p14="http://schemas.microsoft.com/office/powerpoint/2010/main" val="1610587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76" y="675367"/>
            <a:ext cx="10058400" cy="145075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zh-CN" sz="2800" dirty="0"/>
            </a:br>
            <a:r>
              <a:rPr lang="zh-CN" altLang="en-US" sz="49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韧的背后：螺旋前进的客观规律</a:t>
            </a:r>
            <a:br>
              <a:rPr lang="en-US" altLang="zh-CN" sz="49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2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（进化进程的非均质</a:t>
            </a:r>
            <a:r>
              <a:rPr lang="en-US" altLang="zh-CN" sz="2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—28</a:t>
            </a:r>
            <a:r>
              <a:rPr lang="zh-CN" altLang="en-US" sz="27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哲学）</a:t>
            </a:r>
            <a:endParaRPr lang="zh-CN" altLang="en-US" sz="49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A35726-CC1B-F266-7465-4D8353E4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845972" y="2655265"/>
            <a:ext cx="796329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逆境上坡蓄位能（修身）</a:t>
            </a: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顺境下坡蓄势能（口碑）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</a:rPr>
              <a:t>游戏破关的质变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solidFill>
                  <a:schemeClr val="accent2"/>
                </a:solidFill>
                <a:latin typeface=""/>
                <a:ea typeface="微软雅黑" panose="020B0503020204020204" pitchFamily="34" charset="-122"/>
              </a:rPr>
              <a:t>无用之用的文史哲</a:t>
            </a:r>
            <a:endParaRPr lang="en-US" altLang="zh-CN" sz="2000" spc="-50" dirty="0">
              <a:solidFill>
                <a:schemeClr val="accent2"/>
              </a:soli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solidFill>
                  <a:schemeClr val="accent2"/>
                </a:solidFill>
                <a:latin typeface=""/>
                <a:ea typeface="微软雅黑" panose="020B0503020204020204" pitchFamily="34" charset="-122"/>
              </a:rPr>
              <a:t>美育的重要性</a:t>
            </a:r>
            <a:endParaRPr lang="en-US" altLang="zh-CN" sz="2000" spc="-50" dirty="0">
              <a:solidFill>
                <a:schemeClr val="accent2"/>
              </a:solidFill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spc="-50" dirty="0">
              <a:solidFill>
                <a:schemeClr val="accent2"/>
              </a:solidFill>
              <a:latin typeface="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5D2639-E773-E6FD-2264-AF8EF2CD8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672" y="2574877"/>
            <a:ext cx="5618328" cy="4277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2AAC01-BC86-D6E7-57E0-62B91C3FB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971" y="3916613"/>
            <a:ext cx="2249817" cy="27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4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B00082-7E67-D6BD-8CA8-179EF694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58" y="1002423"/>
            <a:ext cx="10515600" cy="519852"/>
          </a:xfrm>
        </p:spPr>
        <p:txBody>
          <a:bodyPr>
            <a:noAutofit/>
          </a:bodyPr>
          <a:lstStyle/>
          <a:p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快乐工作的奥秘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48D8E6-220F-82FF-9C8F-3365830AA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0657" y="1944030"/>
            <a:ext cx="9015003" cy="3760891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</a:t>
            </a: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6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痛苦</a:t>
            </a:r>
            <a:r>
              <a:rPr lang="en-US" altLang="zh-CN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			</a:t>
            </a:r>
            <a:r>
              <a:rPr lang="zh-CN" altLang="en-US" sz="26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快乐</a:t>
            </a:r>
            <a:endParaRPr lang="en-US" altLang="zh-CN" sz="2600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</a:t>
            </a:r>
            <a:endParaRPr lang="zh-CN" altLang="en-US" b="1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4CA892EC-CF0F-377D-2EA2-F2522AF1E1B1}"/>
              </a:ext>
            </a:extLst>
          </p:cNvPr>
          <p:cNvSpPr/>
          <p:nvPr/>
        </p:nvSpPr>
        <p:spPr>
          <a:xfrm>
            <a:off x="3915595" y="3391813"/>
            <a:ext cx="5770486" cy="656947"/>
          </a:xfrm>
          <a:prstGeom prst="rightArrow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上 4">
            <a:extLst>
              <a:ext uri="{FF2B5EF4-FFF2-40B4-BE49-F238E27FC236}">
                <a16:creationId xmlns:a16="http://schemas.microsoft.com/office/drawing/2014/main" id="{0E06EFEF-7AA4-AB2C-84F2-C29670AC0DE6}"/>
              </a:ext>
            </a:extLst>
          </p:cNvPr>
          <p:cNvSpPr/>
          <p:nvPr/>
        </p:nvSpPr>
        <p:spPr>
          <a:xfrm>
            <a:off x="6348077" y="1618174"/>
            <a:ext cx="701336" cy="4072955"/>
          </a:xfrm>
          <a:prstGeom prst="upArrow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0764080-9D8F-118A-E2CE-72BD420A7D35}"/>
              </a:ext>
            </a:extLst>
          </p:cNvPr>
          <p:cNvSpPr/>
          <p:nvPr/>
        </p:nvSpPr>
        <p:spPr>
          <a:xfrm>
            <a:off x="7262477" y="4394989"/>
            <a:ext cx="1802167" cy="1189608"/>
          </a:xfrm>
          <a:prstGeom prst="ellipse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BA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981B4B5-9712-A572-FC2C-33DC4F46D199}"/>
              </a:ext>
            </a:extLst>
          </p:cNvPr>
          <p:cNvSpPr/>
          <p:nvPr/>
        </p:nvSpPr>
        <p:spPr>
          <a:xfrm>
            <a:off x="4244069" y="2042407"/>
            <a:ext cx="1988598" cy="1214469"/>
          </a:xfrm>
          <a:prstGeom prst="ellipse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BA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赚钱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53D5BFD-CF5C-9639-4D3A-CCE837C370C2}"/>
              </a:ext>
            </a:extLst>
          </p:cNvPr>
          <p:cNvCxnSpPr/>
          <p:nvPr/>
        </p:nvCxnSpPr>
        <p:spPr>
          <a:xfrm>
            <a:off x="6001848" y="3152116"/>
            <a:ext cx="1464815" cy="1344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箭头: 左 9">
            <a:extLst>
              <a:ext uri="{FF2B5EF4-FFF2-40B4-BE49-F238E27FC236}">
                <a16:creationId xmlns:a16="http://schemas.microsoft.com/office/drawing/2014/main" id="{83E614F0-FBDD-BF27-E8B8-6D8D14160AB2}"/>
              </a:ext>
            </a:extLst>
          </p:cNvPr>
          <p:cNvSpPr/>
          <p:nvPr/>
        </p:nvSpPr>
        <p:spPr>
          <a:xfrm>
            <a:off x="4980916" y="4819413"/>
            <a:ext cx="2166151" cy="293982"/>
          </a:xfrm>
          <a:prstGeom prst="leftArrow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5859BCBF-0EF2-44F3-A743-906674E87D3E}"/>
              </a:ext>
            </a:extLst>
          </p:cNvPr>
          <p:cNvSpPr/>
          <p:nvPr/>
        </p:nvSpPr>
        <p:spPr>
          <a:xfrm>
            <a:off x="6348077" y="2534802"/>
            <a:ext cx="1816223" cy="271085"/>
          </a:xfrm>
          <a:prstGeom prst="rightArrow">
            <a:avLst/>
          </a:prstGeom>
          <a:gradFill>
            <a:gsLst>
              <a:gs pos="0">
                <a:prstClr val="white"/>
              </a:gs>
              <a:gs pos="100000">
                <a:srgbClr val="FFC000">
                  <a:lumMod val="20000"/>
                  <a:lumOff val="8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242CAA-840D-3A8A-8E04-366757A01FDE}"/>
              </a:ext>
            </a:extLst>
          </p:cNvPr>
          <p:cNvSpPr txBox="1"/>
          <p:nvPr/>
        </p:nvSpPr>
        <p:spPr>
          <a:xfrm>
            <a:off x="4907066" y="5699382"/>
            <a:ext cx="204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怎不食肉糜</a:t>
            </a:r>
          </a:p>
        </p:txBody>
      </p:sp>
    </p:spTree>
    <p:extLst>
      <p:ext uri="{BB962C8B-B14F-4D97-AF65-F5344CB8AC3E}">
        <p14:creationId xmlns:p14="http://schemas.microsoft.com/office/powerpoint/2010/main" val="38812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802A6-056E-D9BF-EDA8-29725052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61" y="944414"/>
            <a:ext cx="11783683" cy="1029781"/>
          </a:xfrm>
        </p:spPr>
        <p:txBody>
          <a:bodyPr>
            <a:normAutofit fontScale="90000"/>
          </a:bodyPr>
          <a:lstStyle/>
          <a:p>
            <a:r>
              <a:rPr lang="zh-CN" altLang="en-US" sz="6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马斯洛金字塔的陷阱</a:t>
            </a:r>
            <a:br>
              <a:rPr lang="zh-CN" altLang="en-US" sz="6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br>
              <a:rPr lang="en-US" altLang="zh-CN" sz="2400" b="1" dirty="0">
                <a:solidFill>
                  <a:schemeClr val="tx1"/>
                </a:solidFill>
                <a:latin typeface=""/>
                <a:ea typeface="微软雅黑" panose="020B0503020204020204" pitchFamily="34" charset="-122"/>
              </a:rPr>
            </a:br>
            <a:endParaRPr lang="zh-CN" altLang="en-US" sz="2400" b="1" dirty="0">
              <a:solidFill>
                <a:schemeClr val="tx1"/>
              </a:solidFill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120FE2-7DE2-6748-DCF9-97BF67B3BD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/>
          <a:stretch/>
        </p:blipFill>
        <p:spPr bwMode="auto">
          <a:xfrm>
            <a:off x="502324" y="1562248"/>
            <a:ext cx="58852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DB3E8F8-4DE2-04AA-111E-196F88F3D9E3}"/>
              </a:ext>
            </a:extLst>
          </p:cNvPr>
          <p:cNvSpPr txBox="1"/>
          <p:nvPr/>
        </p:nvSpPr>
        <p:spPr>
          <a:xfrm>
            <a:off x="340675" y="6215148"/>
            <a:ext cx="11632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马斯洛晚年的修正：自我超越和并存动态</a:t>
            </a:r>
            <a:endParaRPr lang="zh-CN" altLang="en-US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CDCF34E0-787F-9324-9D58-A818AFA366A5}"/>
              </a:ext>
            </a:extLst>
          </p:cNvPr>
          <p:cNvSpPr/>
          <p:nvPr/>
        </p:nvSpPr>
        <p:spPr>
          <a:xfrm>
            <a:off x="6399169" y="1581671"/>
            <a:ext cx="5574227" cy="4312491"/>
          </a:xfrm>
          <a:prstGeom prst="triangle">
            <a:avLst/>
          </a:prstGeom>
          <a:gradFill flip="none" rotWithShape="1">
            <a:gsLst>
              <a:gs pos="57000">
                <a:srgbClr val="FFC000">
                  <a:lumMod val="75000"/>
                </a:srgbClr>
              </a:gs>
              <a:gs pos="99515">
                <a:srgbClr val="E9CC84">
                  <a:tint val="23500"/>
                  <a:satMod val="160000"/>
                  <a:alpha val="0"/>
                </a:srgbClr>
              </a:gs>
              <a:gs pos="0">
                <a:srgbClr val="E9CC84">
                  <a:tint val="23500"/>
                  <a:satMod val="160000"/>
                  <a:alpha val="0"/>
                </a:srgbClr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2A9A6A-2FA9-2FF8-F121-A8819A05CF83}"/>
              </a:ext>
            </a:extLst>
          </p:cNvPr>
          <p:cNvSpPr txBox="1"/>
          <p:nvPr/>
        </p:nvSpPr>
        <p:spPr>
          <a:xfrm>
            <a:off x="8044666" y="2321930"/>
            <a:ext cx="2276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为生态做事</a:t>
            </a:r>
            <a:endParaRPr lang="en-US" altLang="zh-CN" dirty="0">
              <a:solidFill>
                <a:prstClr val="white"/>
              </a:solidFill>
              <a:latin typeface="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(大志向)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C6E454-5824-DEE4-BDEB-74B19554B90C}"/>
              </a:ext>
            </a:extLst>
          </p:cNvPr>
          <p:cNvSpPr txBox="1"/>
          <p:nvPr/>
        </p:nvSpPr>
        <p:spPr>
          <a:xfrm>
            <a:off x="8096682" y="5151015"/>
            <a:ext cx="227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做事(神机军师朱武)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498718-D0AD-0612-6E66-DA1F55BDD0AE}"/>
              </a:ext>
            </a:extLst>
          </p:cNvPr>
          <p:cNvSpPr txBox="1"/>
          <p:nvPr/>
        </p:nvSpPr>
        <p:spPr>
          <a:xfrm>
            <a:off x="8202318" y="3190871"/>
            <a:ext cx="1904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为自己做事</a:t>
            </a:r>
            <a:endParaRPr lang="en-US" altLang="zh-CN" dirty="0">
              <a:solidFill>
                <a:prstClr val="white"/>
              </a:solidFill>
              <a:latin typeface="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(能力与人脉)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801BD71-F3C0-4F40-F6CC-5F85A5AE6688}"/>
              </a:ext>
            </a:extLst>
          </p:cNvPr>
          <p:cNvSpPr txBox="1"/>
          <p:nvPr/>
        </p:nvSpPr>
        <p:spPr>
          <a:xfrm>
            <a:off x="8050109" y="4066440"/>
            <a:ext cx="2284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为能够影响自己前途</a:t>
            </a:r>
            <a:endParaRPr lang="en-US" altLang="zh-CN" dirty="0">
              <a:solidFill>
                <a:prstClr val="white"/>
              </a:solidFill>
              <a:latin typeface="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prstClr val="white"/>
                </a:solidFill>
                <a:latin typeface=""/>
                <a:ea typeface="微软雅黑" panose="020B0503020204020204" pitchFamily="34" charset="-122"/>
              </a:rPr>
              <a:t>的人做事(军师吴用)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4D1C20D-7DDB-6168-0841-C4D2FF1AE47C}"/>
              </a:ext>
            </a:extLst>
          </p:cNvPr>
          <p:cNvSpPr/>
          <p:nvPr/>
        </p:nvSpPr>
        <p:spPr>
          <a:xfrm>
            <a:off x="8245020" y="3039020"/>
            <a:ext cx="1975795" cy="121842"/>
          </a:xfrm>
          <a:prstGeom prst="roundRect">
            <a:avLst/>
          </a:prstGeom>
          <a:gradFill>
            <a:gsLst>
              <a:gs pos="55000">
                <a:srgbClr val="FFC000">
                  <a:lumMod val="75000"/>
                </a:srgbClr>
              </a:gs>
              <a:gs pos="99515">
                <a:srgbClr val="E9CC84">
                  <a:tint val="23500"/>
                  <a:satMod val="160000"/>
                  <a:alpha val="0"/>
                </a:srgbClr>
              </a:gs>
              <a:gs pos="0">
                <a:srgbClr val="E9CC84">
                  <a:tint val="23500"/>
                  <a:satMod val="160000"/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41EE98-3FFD-FA71-5112-C17CCA5EF8F1}"/>
              </a:ext>
            </a:extLst>
          </p:cNvPr>
          <p:cNvSpPr/>
          <p:nvPr/>
        </p:nvSpPr>
        <p:spPr>
          <a:xfrm>
            <a:off x="7687146" y="3928927"/>
            <a:ext cx="3091542" cy="121842"/>
          </a:xfrm>
          <a:prstGeom prst="roundRect">
            <a:avLst/>
          </a:prstGeom>
          <a:gradFill>
            <a:gsLst>
              <a:gs pos="55000">
                <a:srgbClr val="FFC000">
                  <a:lumMod val="75000"/>
                </a:srgbClr>
              </a:gs>
              <a:gs pos="99515">
                <a:srgbClr val="E9CC84">
                  <a:tint val="23500"/>
                  <a:satMod val="160000"/>
                  <a:alpha val="0"/>
                </a:srgbClr>
              </a:gs>
              <a:gs pos="0">
                <a:srgbClr val="E9CC84">
                  <a:tint val="23500"/>
                  <a:satMod val="160000"/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D647882-A2F3-BBC0-D097-00B1435BC098}"/>
              </a:ext>
            </a:extLst>
          </p:cNvPr>
          <p:cNvSpPr/>
          <p:nvPr/>
        </p:nvSpPr>
        <p:spPr>
          <a:xfrm>
            <a:off x="7102039" y="4859730"/>
            <a:ext cx="4261757" cy="121842"/>
          </a:xfrm>
          <a:prstGeom prst="roundRect">
            <a:avLst/>
          </a:prstGeom>
          <a:gradFill>
            <a:gsLst>
              <a:gs pos="55000">
                <a:srgbClr val="FFC000">
                  <a:lumMod val="75000"/>
                </a:srgbClr>
              </a:gs>
              <a:gs pos="99515">
                <a:srgbClr val="E9CC84">
                  <a:tint val="23500"/>
                  <a:satMod val="160000"/>
                  <a:alpha val="0"/>
                </a:srgbClr>
              </a:gs>
              <a:gs pos="0">
                <a:srgbClr val="E9CC84">
                  <a:tint val="23500"/>
                  <a:satMod val="160000"/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27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887A7-2545-89EF-E39B-08B4D3BAB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87" y="796187"/>
            <a:ext cx="5795513" cy="747683"/>
          </a:xfrm>
        </p:spPr>
        <p:txBody>
          <a:bodyPr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sz="53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君子作器之慕容复</a:t>
            </a:r>
            <a:br>
              <a:rPr lang="en-US" altLang="zh-CN" sz="3600" b="1" dirty="0">
                <a:solidFill>
                  <a:schemeClr val="tx1"/>
                </a:solidFill>
                <a:latin typeface=""/>
                <a:ea typeface="微软雅黑" panose="020B0503020204020204" pitchFamily="34" charset="-122"/>
              </a:rPr>
            </a:br>
            <a:r>
              <a:rPr lang="zh-CN" altLang="en-US" sz="22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</a:rPr>
              <a:t>不懂系统论的短因果主义者</a:t>
            </a:r>
            <a:endParaRPr lang="zh-CN" altLang="en-US" sz="3600" b="1" dirty="0">
              <a:solidFill>
                <a:srgbClr val="FFF8BE"/>
              </a:solidFill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433B5-82EF-FA7D-B727-C7C517B6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66" y="1768640"/>
            <a:ext cx="6263894" cy="542601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普鲁士之卷：服从测试，起跑线上培养‘牛马’。</a:t>
            </a:r>
            <a:endParaRPr lang="en-US" altLang="zh-CN" sz="16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普鲁士教育的问题，就是容易导致一个十分努力的孩子，对每一个具体的近处目标都要拿下，人刻薄于因果的当下实现和即时满足，这一细微的差别逐渐累计，同样都是铁杵成针的努力，却会逐渐因佛魔一念，最终天差地别，努力把自己变成了自私而短见的慕容复。同时，</a:t>
            </a:r>
            <a:r>
              <a:rPr lang="zh-CN" altLang="en-US" sz="1600" u="sng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失去了自我的“生”念，和对真善美的感知能力。</a:t>
            </a:r>
            <a:endParaRPr lang="en-US" altLang="zh-CN" sz="1600" u="sng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600" u="sng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只知道直线短因果，努力也是枉然。对灰度、概率；延时、反馈、大系统观乃至善念等均无感觉。所以孔子说，君子不器。</a:t>
            </a:r>
            <a:endParaRPr lang="en-US" altLang="zh-CN" sz="1600" u="sng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4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第二十四章</a:t>
            </a:r>
            <a:endParaRPr lang="en-US" altLang="zh-CN" sz="16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企者不立，跨者不行。自见者不明，自是者不彰，自伐者无功，自矜者不长。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第七十三章</a:t>
            </a:r>
            <a:endParaRPr lang="en-US" altLang="zh-CN" sz="16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勇于敢则杀，勇于不敢则活。此两者，或利或害。天之所恶，孰知其故？是以圣人犹难之。天之道，不争而善胜，不言而善应，不召而自来，繟然而善谋。天网恢恢，疏而不失。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2272F76-0991-0B5E-94D0-A9A0589B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511" y="345293"/>
            <a:ext cx="5059489" cy="316218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942498E-3353-5110-2CFC-ABD5C94EFCEB}"/>
              </a:ext>
            </a:extLst>
          </p:cNvPr>
          <p:cNvSpPr txBox="1"/>
          <p:nvPr/>
        </p:nvSpPr>
        <p:spPr>
          <a:xfrm>
            <a:off x="7029627" y="3785751"/>
            <a:ext cx="4833667" cy="253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慕容复</a:t>
            </a:r>
            <a:endParaRPr lang="en-US" altLang="zh-CN" sz="2000" b="1" dirty="0">
              <a:solidFill>
                <a:srgbClr val="FFF8BE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起点高、文韬武略顶级配置；目标远大坚定、勤勤恳恳；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脸皮厚、极度自私（马基雅雅利主义）；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无领导力，身先士卒；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无战略判断能力，无数错的选择；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萧峰、段誉、虚竹，任何一个，都可以助其复国，却与三个人斗（竞争性成长的惯性）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b="1" u="sng" spc="-50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马斯洛矩阵对自己做规划不管用</a:t>
            </a:r>
          </a:p>
        </p:txBody>
      </p:sp>
    </p:spTree>
    <p:extLst>
      <p:ext uri="{BB962C8B-B14F-4D97-AF65-F5344CB8AC3E}">
        <p14:creationId xmlns:p14="http://schemas.microsoft.com/office/powerpoint/2010/main" val="256974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C44F9B-D35E-25E0-D0D7-35E831BCD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366" y="318448"/>
            <a:ext cx="10058400" cy="1450757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君子不器和大器免成的共识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80BA8-C38C-367B-6DD5-70A504CE7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098" y="2153693"/>
            <a:ext cx="10058400" cy="3760891"/>
          </a:xfrm>
        </p:spPr>
        <p:txBody>
          <a:bodyPr>
            <a:normAutofit/>
          </a:bodyPr>
          <a:lstStyle/>
          <a:p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阳明评论孔子问子路、冉有、公西持和曾点</a:t>
            </a:r>
            <a:endParaRPr lang="en-US" altLang="zh-CN" sz="13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三子“汝器也”，目标太具体（过于功利不仅仅是钱或名誉），君子不器就是</a:t>
            </a:r>
            <a:r>
              <a:rPr lang="zh-CN" altLang="en-US" sz="1300" spc="-5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随物赋形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，就是本自具足，都是在心上下功夫</a:t>
            </a:r>
            <a:endParaRPr lang="en-US" altLang="zh-CN" sz="13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《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论语</a:t>
            </a:r>
            <a:r>
              <a:rPr lang="en-US" altLang="zh-CN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·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先进</a:t>
            </a:r>
            <a:r>
              <a:rPr lang="en-US" altLang="zh-CN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》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子路、曾晳、冉有、公西华侍坐。子曰：“以吾一日长乎尔，毋吾以也。居则曰：‘不吾知也！’如或知尔，则何以哉？”子路率尔而对曰：“千乘之国，摄乎大国之间，加之以师旅，因之以饥馑；由也为之，比及三年，可使有勇，且知方也。”夫子哂之。“求，尔何知？”对曰：“方六七十，如五六十，求也为之，比及三年，可使足民。如其礼乐，以俟君子。”“赤，尔何如？”对曰：“非曰能之，愿学焉。宗庙之事，如会同，端章甫，愿为小相焉。”“点，尔何如？”鼓瑟希，铿尔，舍瑟而作，对曰：“异乎三子者之撰。”子曰：“何伤乎？亦各言其志也！”曰：“莫春者，春服既成，冠者五六人，童子六七人，浴乎沂，风乎舞雩，咏而归。”夫子喟然叹曰：“吾与点也！</a:t>
            </a:r>
            <a:endParaRPr lang="en-US" altLang="zh-CN" sz="13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《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传习录</a:t>
            </a:r>
            <a:r>
              <a:rPr lang="en-US" altLang="zh-CN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》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问：“孔门言志，由、求任政事，公西赤任礼乐，多少实用？及曾晳说来却似耍的事，圣人却许他，是意何如？”曰：“三子是有意必，有意必便偏着一边，能此未必能彼。曾点这意思却无意必，便是‘素其位而行，不愿乎其外。’‘素夷狄，行乎夷狄；素患难，行乎患难，无人而不自得’矣。三子所谓‘汝器也’，曾点便有</a:t>
            </a:r>
            <a:r>
              <a:rPr lang="zh-CN" altLang="en-US" sz="1300" spc="-5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‘不器’</a:t>
            </a:r>
            <a:r>
              <a:rPr lang="zh-CN" altLang="en-US" sz="13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意。然三子之才，各卓然成章，非若世之空言无实者，故夫子亦皆许之。”</a:t>
            </a:r>
          </a:p>
        </p:txBody>
      </p:sp>
    </p:spTree>
    <p:extLst>
      <p:ext uri="{BB962C8B-B14F-4D97-AF65-F5344CB8AC3E}">
        <p14:creationId xmlns:p14="http://schemas.microsoft.com/office/powerpoint/2010/main" val="34871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393F0-CF61-BB2C-4C57-5929E353F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2" y="396967"/>
            <a:ext cx="8965722" cy="514769"/>
          </a:xfrm>
        </p:spPr>
        <p:txBody>
          <a:bodyPr>
            <a:normAutofit fontScale="90000"/>
          </a:bodyPr>
          <a:lstStyle/>
          <a:p>
            <a:r>
              <a:rPr lang="zh-CN" altLang="en-US" sz="4800" b="1" u="sng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帛书里的精华：大器晚成</a:t>
            </a:r>
            <a:r>
              <a:rPr lang="en-US" altLang="zh-CN" sz="4800" b="1" u="sng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vs</a:t>
            </a:r>
            <a:r>
              <a:rPr lang="zh-CN" altLang="en-US" sz="4800" b="1" u="sng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大器免成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91EEAB-8DB2-2C04-8F5F-5C13B6BB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83" y="1267369"/>
            <a:ext cx="8787620" cy="597810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3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第四十章</a:t>
            </a:r>
            <a:endParaRPr lang="en-US" altLang="zh-CN" sz="23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上士闻道，勤能行之。中士闻道，若存若亡。下士闻道，大笑之。弗笑，不足以为道。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是以建言有之曰：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明道如昧，进道如退，夷道如纇。上德如谷，大白如辱，广德如不足。建德如偷，质真如渝。大方无隅，大器免成，大音希声，大象无形，道褒无名。夫唯道，善始且善成。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厚积薄发 </a:t>
            </a:r>
            <a:r>
              <a:rPr lang="en-US" altLang="zh-CN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vs </a:t>
            </a: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但行好事 莫问前程：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享受过程的美好，认真且以苦为乐；看淡外在的得失，追求自我的超越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altLang="zh-CN" sz="1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庄子  庖丁解牛（必做于细，见小曰明，格物之乐）</a:t>
            </a:r>
            <a:endParaRPr lang="en-US" altLang="zh-CN" sz="16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始臣之解牛之时，所见无非牛者。三年之后，未尝见全牛也。</a:t>
            </a:r>
            <a:r>
              <a:rPr lang="en-US" altLang="zh-CN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……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彼节者有间，而刀刃者无厚；以无厚入有间，恢恢乎其于游刃必有余地矣，是以十九年而刀刃若新发于硎。虽然，每至于族，吾见其难为，怵然为戒，视为止，行为迟。动刀甚微，謋然已解，如土委地。提刀而立，为之四顾，为之踌躇满志，善刀而藏之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苏轼  着力即差</a:t>
            </a:r>
            <a:endParaRPr lang="en-US" altLang="zh-CN" sz="16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东坡将逝，弥留之际，维琳长老于其耳畔高声曰：“端明宜勿忘西方。”东坡答曰：“西方不无，但个里着力不得。”友人钱世雄亦近身语：“先生平时履践至此，更须着力。”东坡徐言道破：“</a:t>
            </a:r>
            <a:r>
              <a:rPr lang="zh-CN" altLang="en-US" sz="1600" spc="-5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着力即差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。”言毕溘然长逝。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5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子路：君子亦有穷乎？孔子：君子固穷，小人穷斯滥矣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504FDD-6AD3-36DA-A8E1-F4A793D02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55" y="997696"/>
            <a:ext cx="2346813" cy="146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336A70D-E1D8-0966-ADD5-B5A8C8AE8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60" y="3069047"/>
            <a:ext cx="2347314" cy="17277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0381A1-CE33-6327-35C6-2AEEC1FD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60" y="5057145"/>
            <a:ext cx="2461672" cy="17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35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B7F9FF-22A5-DE14-8A92-95682B320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036"/>
            <a:ext cx="12192000" cy="6857999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030" y="1790999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03.</a:t>
            </a:r>
            <a:r>
              <a:rPr lang="zh-CN" altLang="en-US" sz="6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认知递进，五识循环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BE7E33-B58E-BFE3-2F5E-EA2C7617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DE02EC8-6A80-B159-803A-51282CB2482D}"/>
              </a:ext>
            </a:extLst>
          </p:cNvPr>
          <p:cNvSpPr txBox="1"/>
          <p:nvPr/>
        </p:nvSpPr>
        <p:spPr>
          <a:xfrm>
            <a:off x="1211030" y="3241756"/>
            <a:ext cx="110764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2224E3-819F-A909-E3C5-41FD664CEB55}"/>
              </a:ext>
            </a:extLst>
          </p:cNvPr>
          <p:cNvSpPr txBox="1"/>
          <p:nvPr/>
        </p:nvSpPr>
        <p:spPr>
          <a:xfrm>
            <a:off x="1272619" y="1168924"/>
            <a:ext cx="9935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4176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8F29660-E83D-D5FF-A7A0-39CBB896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A35726-CC1B-F266-7465-4D8353E48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525476" y="4765378"/>
            <a:ext cx="9277800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spc="-50" dirty="0">
                <a:solidFill>
                  <a:srgbClr val="475766"/>
                </a:solidFill>
                <a:latin typeface=""/>
                <a:ea typeface="微软雅黑" panose="020B0503020204020204" pitchFamily="34" charset="-122"/>
              </a:rPr>
              <a:t>没有任何一次技术进步消灭了就业，却必然是增加了人类的福祉，但是，却又有被淘汰的工种和人。</a:t>
            </a:r>
            <a:endParaRPr lang="en-US" altLang="zh-CN" sz="1600" b="1" spc="-50" dirty="0">
              <a:solidFill>
                <a:srgbClr val="475766"/>
              </a:solidFill>
              <a:latin typeface="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spc="-50" dirty="0">
                <a:solidFill>
                  <a:srgbClr val="475766"/>
                </a:solidFill>
                <a:latin typeface=""/>
                <a:ea typeface="微软雅黑" panose="020B0503020204020204" pitchFamily="34" charset="-122"/>
              </a:rPr>
              <a:t>面对最会回答问题的</a:t>
            </a:r>
            <a:r>
              <a:rPr lang="en-US" altLang="zh-CN" sz="1600" b="1" spc="-50" dirty="0">
                <a:solidFill>
                  <a:srgbClr val="475766"/>
                </a:solidFill>
                <a:latin typeface=""/>
                <a:ea typeface="微软雅黑" panose="020B0503020204020204" pitchFamily="34" charset="-122"/>
              </a:rPr>
              <a:t>AI, </a:t>
            </a:r>
            <a:r>
              <a:rPr lang="zh-CN" altLang="en-US" sz="1600" b="1" spc="-50" dirty="0">
                <a:solidFill>
                  <a:srgbClr val="475766"/>
                </a:solidFill>
                <a:latin typeface=""/>
                <a:ea typeface="微软雅黑" panose="020B0503020204020204" pitchFamily="34" charset="-122"/>
              </a:rPr>
              <a:t>要做会提问的人</a:t>
            </a:r>
            <a:endParaRPr lang="en-US" altLang="zh-CN" sz="3200" b="1" dirty="0">
              <a:solidFill>
                <a:srgbClr val="475766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0376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4719982" y="986901"/>
            <a:ext cx="2752035" cy="802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defRPr/>
            </a:pPr>
            <a:r>
              <a:rPr lang="zh-CN" altLang="en-US" sz="54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“五识”</a:t>
            </a:r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4991100" y="1789394"/>
            <a:ext cx="2256020" cy="0"/>
          </a:xfrm>
          <a:prstGeom prst="line">
            <a:avLst/>
          </a:prstGeom>
          <a:ln w="57150" cmpd="thickThin">
            <a:solidFill>
              <a:srgbClr val="FFF8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文本框 524"/>
          <p:cNvSpPr txBox="1"/>
          <p:nvPr/>
        </p:nvSpPr>
        <p:spPr>
          <a:xfrm>
            <a:off x="1544548" y="3041633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常识</a:t>
            </a:r>
          </a:p>
        </p:txBody>
      </p:sp>
      <p:sp>
        <p:nvSpPr>
          <p:cNvPr id="527" name="文本框 526"/>
          <p:cNvSpPr txBox="1"/>
          <p:nvPr/>
        </p:nvSpPr>
        <p:spPr>
          <a:xfrm>
            <a:off x="3506553" y="304564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知识</a:t>
            </a:r>
          </a:p>
        </p:txBody>
      </p:sp>
      <p:sp>
        <p:nvSpPr>
          <p:cNvPr id="528" name="文本框 527"/>
          <p:cNvSpPr txBox="1"/>
          <p:nvPr/>
        </p:nvSpPr>
        <p:spPr>
          <a:xfrm>
            <a:off x="5491096" y="304163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学识</a:t>
            </a:r>
          </a:p>
        </p:txBody>
      </p:sp>
      <p:sp>
        <p:nvSpPr>
          <p:cNvPr id="529" name="文本框 528"/>
          <p:cNvSpPr txBox="1"/>
          <p:nvPr/>
        </p:nvSpPr>
        <p:spPr>
          <a:xfrm>
            <a:off x="7475639" y="304163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见识</a:t>
            </a:r>
          </a:p>
        </p:txBody>
      </p:sp>
      <p:sp>
        <p:nvSpPr>
          <p:cNvPr id="530" name="文本框 529"/>
          <p:cNvSpPr txBox="1"/>
          <p:nvPr/>
        </p:nvSpPr>
        <p:spPr>
          <a:xfrm>
            <a:off x="9460182" y="3041632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胆识</a:t>
            </a:r>
          </a:p>
        </p:txBody>
      </p:sp>
    </p:spTree>
    <p:extLst>
      <p:ext uri="{BB962C8B-B14F-4D97-AF65-F5344CB8AC3E}">
        <p14:creationId xmlns:p14="http://schemas.microsoft.com/office/powerpoint/2010/main" val="62695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3DE45D-484E-B3A9-B7C4-E8D643F16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F5BD2D-CAB4-9B34-8686-4E5B15351F91}"/>
              </a:ext>
            </a:extLst>
          </p:cNvPr>
          <p:cNvSpPr txBox="1"/>
          <p:nvPr/>
        </p:nvSpPr>
        <p:spPr>
          <a:xfrm>
            <a:off x="635167" y="591886"/>
            <a:ext cx="10921666" cy="116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"/>
                <a:ea typeface="微软雅黑" panose="020B0503020204020204" pitchFamily="34" charset="-122"/>
                <a:cs typeface="+mj-cs"/>
              </a:rPr>
              <a:t>来自东西方古今四位大师的四句不搭的话，说的是一件事：</a:t>
            </a:r>
            <a:br>
              <a:rPr lang="en-US" altLang="zh-CN" sz="1800" b="1" dirty="0">
                <a:solidFill>
                  <a:srgbClr val="FFC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endParaRPr lang="zh-CN" altLang="en-US" sz="2000" dirty="0">
              <a:solidFill>
                <a:srgbClr val="FFC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EE2DFE9-4D82-C5B5-6B57-6260BE60B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>
          <a:xfrm>
            <a:off x="-383026" y="2952085"/>
            <a:ext cx="3215002" cy="363984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8F40DA5-CE46-A524-B390-47B49ED67D48}"/>
              </a:ext>
            </a:extLst>
          </p:cNvPr>
          <p:cNvSpPr/>
          <p:nvPr/>
        </p:nvSpPr>
        <p:spPr>
          <a:xfrm>
            <a:off x="-152905" y="5624003"/>
            <a:ext cx="3011515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0203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322383B-1D94-EC2C-6990-A37DC4244458}"/>
              </a:ext>
            </a:extLst>
          </p:cNvPr>
          <p:cNvSpPr txBox="1"/>
          <p:nvPr/>
        </p:nvSpPr>
        <p:spPr>
          <a:xfrm>
            <a:off x="-152905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人生不是一场物质的盛宴，</a:t>
            </a:r>
            <a:endParaRPr lang="en-US" altLang="zh-CN" sz="1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而是一场精神的修炼。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A3AE171-B87A-9C17-886D-02B1112182B9}"/>
              </a:ext>
            </a:extLst>
          </p:cNvPr>
          <p:cNvSpPr txBox="1"/>
          <p:nvPr/>
        </p:nvSpPr>
        <p:spPr>
          <a:xfrm>
            <a:off x="1429321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稻盛和夫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215210A-6F6B-E262-D06F-958842BCE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 b="4014"/>
          <a:stretch/>
        </p:blipFill>
        <p:spPr>
          <a:xfrm>
            <a:off x="2757526" y="2987597"/>
            <a:ext cx="3215002" cy="3870403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938B2BE-83C3-2A75-B55C-FE09D3BD94CB}"/>
              </a:ext>
            </a:extLst>
          </p:cNvPr>
          <p:cNvSpPr/>
          <p:nvPr/>
        </p:nvSpPr>
        <p:spPr>
          <a:xfrm>
            <a:off x="2806355" y="5624003"/>
            <a:ext cx="3215002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4D37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16DDD5B-F621-4275-D7E9-FF6D54FAEB16}"/>
              </a:ext>
            </a:extLst>
          </p:cNvPr>
          <p:cNvSpPr txBox="1"/>
          <p:nvPr/>
        </p:nvSpPr>
        <p:spPr>
          <a:xfrm>
            <a:off x="2650178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知之者不如好之者，</a:t>
            </a:r>
            <a:endParaRPr lang="en-US" altLang="zh-CN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好之者不如</a:t>
            </a:r>
            <a:r>
              <a:rPr lang="zh-CN" altLang="en-US" sz="140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乐之者。</a:t>
            </a:r>
            <a:endParaRPr lang="zh-CN" altLang="en-US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EAA37C8-BC6D-58D9-9181-C7855C6EBB53}"/>
              </a:ext>
            </a:extLst>
          </p:cNvPr>
          <p:cNvSpPr txBox="1"/>
          <p:nvPr/>
        </p:nvSpPr>
        <p:spPr>
          <a:xfrm>
            <a:off x="4782208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孔子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1112710-B316-5DBA-61D0-E97AEEE52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7" b="4607"/>
          <a:stretch/>
        </p:blipFill>
        <p:spPr>
          <a:xfrm>
            <a:off x="5305152" y="2673153"/>
            <a:ext cx="3800497" cy="421689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8E0230AA-4BC1-22CF-3A98-613845E74455}"/>
              </a:ext>
            </a:extLst>
          </p:cNvPr>
          <p:cNvSpPr/>
          <p:nvPr/>
        </p:nvSpPr>
        <p:spPr>
          <a:xfrm>
            <a:off x="5632138" y="5725395"/>
            <a:ext cx="3393389" cy="1154706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1A23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0C3694C-9FB0-ECEC-B3DC-149839CE99CD}"/>
              </a:ext>
            </a:extLst>
          </p:cNvPr>
          <p:cNvSpPr txBox="1"/>
          <p:nvPr/>
        </p:nvSpPr>
        <p:spPr>
          <a:xfrm>
            <a:off x="5668867" y="5690889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人须在事上磨，方立得住，</a:t>
            </a:r>
            <a:endParaRPr lang="en-US" altLang="zh-CN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方能“静亦定，动亦定”。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AD339C8-9AB8-70F1-CBBE-66F69F736EB7}"/>
              </a:ext>
            </a:extLst>
          </p:cNvPr>
          <p:cNvSpPr txBox="1"/>
          <p:nvPr/>
        </p:nvSpPr>
        <p:spPr>
          <a:xfrm>
            <a:off x="7536977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王阳明</a:t>
            </a:r>
            <a:endParaRPr lang="zh-CN" altLang="en-US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8A52D43-06E4-F847-F270-82198F83B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"/>
          <a:stretch/>
        </p:blipFill>
        <p:spPr>
          <a:xfrm>
            <a:off x="8762183" y="2441899"/>
            <a:ext cx="3429817" cy="444814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2FE7A6C-848F-BE93-1BE7-ABD82CC00E0F}"/>
              </a:ext>
            </a:extLst>
          </p:cNvPr>
          <p:cNvSpPr/>
          <p:nvPr/>
        </p:nvSpPr>
        <p:spPr>
          <a:xfrm>
            <a:off x="8821765" y="5702144"/>
            <a:ext cx="3352939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4D37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9E0A173-3F90-5773-31AA-B993493AB1EE}"/>
              </a:ext>
            </a:extLst>
          </p:cNvPr>
          <p:cNvSpPr txBox="1"/>
          <p:nvPr/>
        </p:nvSpPr>
        <p:spPr>
          <a:xfrm>
            <a:off x="9009777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充分发挥人的长处，让平凡人做不平凡的事，是组织存在的唯一目的。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B6C5834-0023-0D78-F729-3EF0E92CAF02}"/>
              </a:ext>
            </a:extLst>
          </p:cNvPr>
          <p:cNvSpPr txBox="1"/>
          <p:nvPr/>
        </p:nvSpPr>
        <p:spPr>
          <a:xfrm>
            <a:off x="10832905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德鲁克</a:t>
            </a:r>
            <a:endParaRPr lang="zh-CN" altLang="en-US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4898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3100183" y="807021"/>
            <a:ext cx="6245034" cy="5812595"/>
            <a:chOff x="3003932" y="277634"/>
            <a:chExt cx="6245034" cy="5812595"/>
          </a:xfrm>
        </p:grpSpPr>
        <p:grpSp>
          <p:nvGrpSpPr>
            <p:cNvPr id="16" name="组合 15"/>
            <p:cNvGrpSpPr/>
            <p:nvPr/>
          </p:nvGrpSpPr>
          <p:grpSpPr>
            <a:xfrm>
              <a:off x="3003932" y="277634"/>
              <a:ext cx="6245034" cy="5812595"/>
              <a:chOff x="3132269" y="353961"/>
              <a:chExt cx="6245034" cy="5812595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075896" y="1299136"/>
                <a:ext cx="4320000" cy="4320000"/>
              </a:xfrm>
              <a:prstGeom prst="ellipse">
                <a:avLst/>
              </a:prstGeom>
              <a:solidFill>
                <a:srgbClr val="FFB886"/>
              </a:solidFill>
              <a:ln w="63500">
                <a:solidFill>
                  <a:srgbClr val="FF7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515896" y="353961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7937303" y="220242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6882156" y="472655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4217612" y="4706632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132269" y="220242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5733194" y="781573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常识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154601" y="2630038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知识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18512" y="5125130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学识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401796" y="517972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见识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311788" y="2643890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胆识</a:t>
                </a:r>
              </a:p>
            </p:txBody>
          </p:sp>
        </p:grpSp>
        <p:sp>
          <p:nvSpPr>
            <p:cNvPr id="18" name="弧形 17"/>
            <p:cNvSpPr/>
            <p:nvPr/>
          </p:nvSpPr>
          <p:spPr>
            <a:xfrm rot="3481146">
              <a:off x="5089850" y="2071799"/>
              <a:ext cx="2765620" cy="3275344"/>
            </a:xfrm>
            <a:prstGeom prst="arc">
              <a:avLst>
                <a:gd name="adj1" fmla="val 17619924"/>
                <a:gd name="adj2" fmla="val 20587719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弧形 18"/>
            <p:cNvSpPr/>
            <p:nvPr/>
          </p:nvSpPr>
          <p:spPr>
            <a:xfrm rot="7442088">
              <a:off x="4555784" y="2094365"/>
              <a:ext cx="2765620" cy="3275344"/>
            </a:xfrm>
            <a:prstGeom prst="arc">
              <a:avLst>
                <a:gd name="adj1" fmla="val 17824344"/>
                <a:gd name="adj2" fmla="val 20626370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弧形 19"/>
            <p:cNvSpPr/>
            <p:nvPr/>
          </p:nvSpPr>
          <p:spPr>
            <a:xfrm rot="11249269">
              <a:off x="4341450" y="1704210"/>
              <a:ext cx="2765620" cy="3275344"/>
            </a:xfrm>
            <a:prstGeom prst="arc">
              <a:avLst>
                <a:gd name="adj1" fmla="val 18066193"/>
                <a:gd name="adj2" fmla="val 21029812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弧形 20"/>
            <p:cNvSpPr/>
            <p:nvPr/>
          </p:nvSpPr>
          <p:spPr>
            <a:xfrm rot="15576158">
              <a:off x="4713512" y="1273521"/>
              <a:ext cx="2765620" cy="3275344"/>
            </a:xfrm>
            <a:prstGeom prst="arc">
              <a:avLst>
                <a:gd name="adj1" fmla="val 17619924"/>
                <a:gd name="adj2" fmla="val 21029812"/>
              </a:avLst>
            </a:prstGeom>
            <a:ln w="8890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弧形 16"/>
            <p:cNvSpPr/>
            <p:nvPr/>
          </p:nvSpPr>
          <p:spPr>
            <a:xfrm rot="20595202">
              <a:off x="5088709" y="1552340"/>
              <a:ext cx="2765620" cy="3275344"/>
            </a:xfrm>
            <a:prstGeom prst="arc">
              <a:avLst>
                <a:gd name="adj1" fmla="val 17619924"/>
                <a:gd name="adj2" fmla="val 21029812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19926" y="-122796"/>
            <a:ext cx="6754340" cy="5216722"/>
            <a:chOff x="771800" y="-122796"/>
            <a:chExt cx="6754340" cy="5216722"/>
          </a:xfrm>
        </p:grpSpPr>
        <p:grpSp>
          <p:nvGrpSpPr>
            <p:cNvPr id="31" name="组合 30"/>
            <p:cNvGrpSpPr/>
            <p:nvPr/>
          </p:nvGrpSpPr>
          <p:grpSpPr>
            <a:xfrm>
              <a:off x="771800" y="1373020"/>
              <a:ext cx="3016183" cy="1061734"/>
              <a:chOff x="1475874" y="777541"/>
              <a:chExt cx="3016183" cy="1061734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475874" y="777541"/>
                <a:ext cx="3016183" cy="106173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633080" y="778064"/>
                <a:ext cx="27259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行楷" pitchFamily="2" charset="-122"/>
                    <a:ea typeface="华文行楷" pitchFamily="2" charset="-122"/>
                  </a:rPr>
                  <a:t>辩证法之循环</a:t>
                </a: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3715519" y="-122796"/>
              <a:ext cx="3810621" cy="5216722"/>
              <a:chOff x="3698893" y="-108297"/>
              <a:chExt cx="3810621" cy="5216722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110"/>
              <a:stretch/>
            </p:blipFill>
            <p:spPr>
              <a:xfrm flipH="1">
                <a:off x="4813435" y="3201214"/>
                <a:ext cx="2696079" cy="1907211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27" b="57227"/>
              <a:stretch/>
            </p:blipFill>
            <p:spPr>
              <a:xfrm flipH="1">
                <a:off x="3698893" y="-108297"/>
                <a:ext cx="2862327" cy="34931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421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" b="1875"/>
          <a:stretch/>
        </p:blipFill>
        <p:spPr>
          <a:xfrm>
            <a:off x="8135" y="-78488"/>
            <a:ext cx="12183865" cy="693648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8621" y="414115"/>
            <a:ext cx="1069145" cy="2600054"/>
            <a:chOff x="5486400" y="351693"/>
            <a:chExt cx="1069145" cy="1730326"/>
          </a:xfrm>
        </p:grpSpPr>
        <p:grpSp>
          <p:nvGrpSpPr>
            <p:cNvPr id="3" name="组合 2"/>
            <p:cNvGrpSpPr/>
            <p:nvPr/>
          </p:nvGrpSpPr>
          <p:grpSpPr>
            <a:xfrm>
              <a:off x="5486400" y="351693"/>
              <a:ext cx="1069145" cy="1730326"/>
              <a:chOff x="5275384" y="351693"/>
              <a:chExt cx="1491175" cy="173032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275384" y="351693"/>
                <a:ext cx="1491175" cy="17303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401995" y="478302"/>
                <a:ext cx="1237956" cy="146304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5632467" y="748747"/>
              <a:ext cx="800219" cy="9362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知  识</a:t>
              </a: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428090" y="1300343"/>
            <a:ext cx="24288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逻辑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867039" y="2891218"/>
            <a:ext cx="35509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“深”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AAB174-6201-1DE1-3FBE-170C261441AC}"/>
              </a:ext>
            </a:extLst>
          </p:cNvPr>
          <p:cNvSpPr txBox="1"/>
          <p:nvPr/>
        </p:nvSpPr>
        <p:spPr>
          <a:xfrm>
            <a:off x="603315" y="3506771"/>
            <a:ext cx="2976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记忆加低级理解力</a:t>
            </a:r>
            <a:endParaRPr lang="en-US" altLang="zh-CN" sz="2800" b="1" spc="-5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华文隶书" panose="02010800040101010101" pitchFamily="2" charset="-122"/>
              <a:ea typeface="华文隶书" panose="02010800040101010101" pitchFamily="2" charset="-122"/>
              <a:cs typeface="+mj-cs"/>
            </a:endParaRPr>
          </a:p>
          <a:p>
            <a:r>
              <a:rPr lang="zh-CN" altLang="en-US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物理</a:t>
            </a:r>
            <a:r>
              <a:rPr lang="en-US" altLang="zh-CN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—</a:t>
            </a:r>
            <a:r>
              <a:rPr lang="zh-CN" altLang="en-US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华文隶书" panose="02010800040101010101" pitchFamily="2" charset="-122"/>
                <a:ea typeface="华文隶书" panose="02010800040101010101" pitchFamily="2" charset="-122"/>
                <a:cs typeface="+mj-cs"/>
              </a:rPr>
              <a:t>因果论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D486B3-A7EA-B6B5-428C-9379F0DB8DA2}"/>
              </a:ext>
            </a:extLst>
          </p:cNvPr>
          <p:cNvSpPr txBox="1"/>
          <p:nvPr/>
        </p:nvSpPr>
        <p:spPr>
          <a:xfrm>
            <a:off x="8012785" y="5445510"/>
            <a:ext cx="377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F8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</a:t>
            </a:r>
            <a:r>
              <a:rPr lang="en-US" altLang="zh-CN" sz="2800" b="1" dirty="0">
                <a:solidFill>
                  <a:srgbClr val="FFF8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2800" b="1" dirty="0">
                <a:solidFill>
                  <a:srgbClr val="FFF8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联系</a:t>
            </a:r>
            <a:r>
              <a:rPr lang="en-US" altLang="zh-CN" sz="2800" b="1" dirty="0">
                <a:solidFill>
                  <a:srgbClr val="FFF8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2800" b="1" dirty="0">
                <a:solidFill>
                  <a:srgbClr val="FFF8B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知识体系</a:t>
            </a:r>
          </a:p>
        </p:txBody>
      </p:sp>
    </p:spTree>
    <p:extLst>
      <p:ext uri="{BB962C8B-B14F-4D97-AF65-F5344CB8AC3E}">
        <p14:creationId xmlns:p14="http://schemas.microsoft.com/office/powerpoint/2010/main" val="3078737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60433" y="921822"/>
            <a:ext cx="1069145" cy="2600054"/>
            <a:chOff x="5486400" y="351693"/>
            <a:chExt cx="1069145" cy="1730326"/>
          </a:xfrm>
        </p:grpSpPr>
        <p:grpSp>
          <p:nvGrpSpPr>
            <p:cNvPr id="3" name="组合 2"/>
            <p:cNvGrpSpPr/>
            <p:nvPr/>
          </p:nvGrpSpPr>
          <p:grpSpPr>
            <a:xfrm>
              <a:off x="5486400" y="351693"/>
              <a:ext cx="1069145" cy="1730326"/>
              <a:chOff x="5275384" y="351693"/>
              <a:chExt cx="1491175" cy="173032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275384" y="351693"/>
                <a:ext cx="1491175" cy="17303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401995" y="478302"/>
                <a:ext cx="1237956" cy="146304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5632467" y="748747"/>
              <a:ext cx="800219" cy="9362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学  识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574502" y="1815921"/>
            <a:ext cx="3576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“知行合一”</a:t>
            </a:r>
            <a:endParaRPr lang="en-US" altLang="zh-CN" sz="3600" dirty="0">
              <a:solidFill>
                <a:srgbClr val="FFF8BE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知识</a:t>
            </a:r>
            <a:r>
              <a:rPr lang="en-US" altLang="zh-CN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+</a:t>
            </a:r>
            <a:r>
              <a:rPr lang="zh-CN" altLang="en-US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联系</a:t>
            </a:r>
            <a:r>
              <a:rPr lang="en-US" altLang="zh-CN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+</a:t>
            </a:r>
            <a:r>
              <a:rPr lang="zh-CN" altLang="en-US" sz="36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588" y="266016"/>
            <a:ext cx="3662571" cy="550046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74502" y="3164555"/>
            <a:ext cx="54168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知不弃行，行不离思，慎思之，笃行之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531189" y="362622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20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王阳明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6664810" y="422752"/>
            <a:ext cx="1440000" cy="1378635"/>
            <a:chOff x="6459418" y="787790"/>
            <a:chExt cx="1440000" cy="1378635"/>
          </a:xfrm>
        </p:grpSpPr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6459418" y="787790"/>
              <a:ext cx="1440000" cy="1378635"/>
            </a:xfrm>
            <a:prstGeom prst="ellipse">
              <a:avLst/>
            </a:prstGeom>
            <a:gradFill flip="none" rotWithShape="1">
              <a:gsLst>
                <a:gs pos="57000">
                  <a:srgbClr val="FFC000">
                    <a:lumMod val="75000"/>
                  </a:srgbClr>
                </a:gs>
                <a:gs pos="99515">
                  <a:srgbClr val="E9CC84">
                    <a:tint val="23500"/>
                    <a:satMod val="160000"/>
                    <a:alpha val="0"/>
                  </a:srgbClr>
                </a:gs>
                <a:gs pos="0">
                  <a:srgbClr val="E9CC84">
                    <a:tint val="23500"/>
                    <a:satMod val="160000"/>
                    <a:alpha val="0"/>
                  </a:srgbClr>
                </a:gs>
              </a:gsLst>
              <a:lin ang="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3200" kern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文本框 8"/>
            <p:cNvSpPr txBox="1">
              <a:spLocks/>
            </p:cNvSpPr>
            <p:nvPr/>
          </p:nvSpPr>
          <p:spPr>
            <a:xfrm>
              <a:off x="6582277" y="1153847"/>
              <a:ext cx="1210588" cy="70788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 rtl="0"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kern="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</a:defRPr>
              </a:lvl1pPr>
            </a:lstStyle>
            <a:p>
              <a:r>
                <a:rPr lang="zh-CN" altLang="en-US" sz="3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5E3CB0D-8B39-8555-6BE3-CF3E70167A67}"/>
              </a:ext>
            </a:extLst>
          </p:cNvPr>
          <p:cNvSpPr txBox="1"/>
          <p:nvPr/>
        </p:nvSpPr>
        <p:spPr>
          <a:xfrm>
            <a:off x="1296744" y="4148585"/>
            <a:ext cx="6132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联系</a:t>
            </a:r>
            <a:r>
              <a:rPr lang="en-US" altLang="zh-CN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•</a:t>
            </a:r>
            <a:r>
              <a:rPr lang="zh-CN" altLang="en-US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捏合</a:t>
            </a:r>
            <a:r>
              <a:rPr lang="en-US" altLang="zh-CN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•</a:t>
            </a:r>
            <a:r>
              <a:rPr lang="zh-CN" altLang="en-US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合并加工</a:t>
            </a:r>
            <a:r>
              <a:rPr lang="en-US" altLang="zh-CN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强逻辑，系统思维</a:t>
            </a:r>
            <a:endParaRPr lang="en-US" altLang="zh-CN" sz="24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2764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485"/>
            <a:ext cx="12192000" cy="518126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367081" y="160421"/>
            <a:ext cx="1069145" cy="2600054"/>
            <a:chOff x="5486400" y="351693"/>
            <a:chExt cx="1069145" cy="1730326"/>
          </a:xfrm>
        </p:grpSpPr>
        <p:grpSp>
          <p:nvGrpSpPr>
            <p:cNvPr id="3" name="组合 2"/>
            <p:cNvGrpSpPr/>
            <p:nvPr/>
          </p:nvGrpSpPr>
          <p:grpSpPr>
            <a:xfrm>
              <a:off x="5486400" y="351693"/>
              <a:ext cx="1069145" cy="1730326"/>
              <a:chOff x="5275384" y="351693"/>
              <a:chExt cx="1491175" cy="173032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275384" y="351693"/>
                <a:ext cx="1491175" cy="17303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401995" y="478302"/>
                <a:ext cx="1237956" cy="146304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5632467" y="748747"/>
              <a:ext cx="800219" cy="9362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见  识</a:t>
              </a:r>
            </a:p>
          </p:txBody>
        </p:sp>
      </p:grpSp>
      <p:cxnSp>
        <p:nvCxnSpPr>
          <p:cNvPr id="11" name="直接连接符 10"/>
          <p:cNvCxnSpPr>
            <a:cxnSpLocks/>
          </p:cNvCxnSpPr>
          <p:nvPr/>
        </p:nvCxnSpPr>
        <p:spPr>
          <a:xfrm>
            <a:off x="1010652" y="3096126"/>
            <a:ext cx="10170695" cy="0"/>
          </a:xfrm>
          <a:prstGeom prst="line">
            <a:avLst/>
          </a:prstGeom>
          <a:ln w="44450">
            <a:solidFill>
              <a:srgbClr val="FF8A3B"/>
            </a:solidFill>
            <a:prstDash val="solid"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118808" y="544484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广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191351" y="3137562"/>
            <a:ext cx="86681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难在于知道自己不知道</a:t>
            </a:r>
            <a:endParaRPr lang="en-US" altLang="zh-CN" sz="3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触动了认知层</a:t>
            </a:r>
            <a:endParaRPr lang="en-US" altLang="zh-CN" sz="3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阶层之差关键在于见识的差距，最终持续作用于选择，而区别了各自的人生</a:t>
            </a:r>
            <a:endParaRPr lang="en-US" altLang="zh-CN" sz="32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891360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11355" y="100952"/>
            <a:ext cx="1069145" cy="2600054"/>
            <a:chOff x="5486400" y="351693"/>
            <a:chExt cx="1069145" cy="1730326"/>
          </a:xfrm>
        </p:grpSpPr>
        <p:grpSp>
          <p:nvGrpSpPr>
            <p:cNvPr id="3" name="组合 2"/>
            <p:cNvGrpSpPr/>
            <p:nvPr/>
          </p:nvGrpSpPr>
          <p:grpSpPr>
            <a:xfrm>
              <a:off x="5486400" y="351693"/>
              <a:ext cx="1069145" cy="1730326"/>
              <a:chOff x="5275384" y="351693"/>
              <a:chExt cx="1491175" cy="1730326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5275384" y="351693"/>
                <a:ext cx="1491175" cy="17303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5401995" y="478302"/>
                <a:ext cx="1237956" cy="146304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5632467" y="748747"/>
              <a:ext cx="800219" cy="9362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胆  识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-35075" y="1538326"/>
            <a:ext cx="4676601" cy="3675954"/>
            <a:chOff x="0" y="876122"/>
            <a:chExt cx="4676601" cy="367595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76122"/>
              <a:ext cx="4676601" cy="367595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290252" y="3953021"/>
              <a:ext cx="1338828" cy="369332"/>
            </a:xfrm>
            <a:prstGeom prst="rect">
              <a:avLst/>
            </a:prstGeom>
            <a:noFill/>
            <a:ln w="44450" cmpd="thickThin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司马光砸缸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343516" y="2689353"/>
            <a:ext cx="34676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80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敢</a:t>
            </a:r>
            <a:r>
              <a:rPr lang="zh-CN" altLang="en-US" sz="8800" dirty="0">
                <a:solidFill>
                  <a:srgbClr val="FFF8B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5677214" y="4130227"/>
            <a:ext cx="800219" cy="1587358"/>
            <a:chOff x="5677214" y="3947345"/>
            <a:chExt cx="800219" cy="1587358"/>
          </a:xfrm>
        </p:grpSpPr>
        <p:sp>
          <p:nvSpPr>
            <p:cNvPr id="10" name="文本框 9"/>
            <p:cNvSpPr txBox="1"/>
            <p:nvPr/>
          </p:nvSpPr>
          <p:spPr>
            <a:xfrm>
              <a:off x="5677214" y="507303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FFF8BE"/>
                      </a:gs>
                      <a:gs pos="100000">
                        <a:srgbClr val="CBAC2E"/>
                      </a:gs>
                    </a:gsLst>
                    <a:lin ang="81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创新</a:t>
              </a:r>
            </a:p>
          </p:txBody>
        </p:sp>
        <p:cxnSp>
          <p:nvCxnSpPr>
            <p:cNvPr id="12" name="直接箭头连接符 11"/>
            <p:cNvCxnSpPr>
              <a:cxnSpLocks/>
            </p:cNvCxnSpPr>
            <p:nvPr/>
          </p:nvCxnSpPr>
          <p:spPr>
            <a:xfrm flipH="1">
              <a:off x="6045928" y="3947345"/>
              <a:ext cx="1" cy="881445"/>
            </a:xfrm>
            <a:prstGeom prst="straightConnector1">
              <a:avLst/>
            </a:prstGeom>
            <a:ln w="19050">
              <a:solidFill>
                <a:srgbClr val="FFF8BE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7068959" y="3376303"/>
            <a:ext cx="2849900" cy="461665"/>
            <a:chOff x="7562107" y="3167333"/>
            <a:chExt cx="2582520" cy="461665"/>
          </a:xfrm>
        </p:grpSpPr>
        <p:cxnSp>
          <p:nvCxnSpPr>
            <p:cNvPr id="13" name="直接箭头连接符 12"/>
            <p:cNvCxnSpPr>
              <a:cxnSpLocks/>
            </p:cNvCxnSpPr>
            <p:nvPr/>
          </p:nvCxnSpPr>
          <p:spPr>
            <a:xfrm>
              <a:off x="7562107" y="3398166"/>
              <a:ext cx="1240137" cy="0"/>
            </a:xfrm>
            <a:prstGeom prst="straightConnector1">
              <a:avLst/>
            </a:prstGeom>
            <a:ln w="19050">
              <a:solidFill>
                <a:srgbClr val="FFF8BE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8861684" y="3167333"/>
              <a:ext cx="1282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FFF8BE"/>
                      </a:gs>
                      <a:gs pos="100000">
                        <a:srgbClr val="CBAC2E"/>
                      </a:gs>
                    </a:gsLst>
                    <a:lin ang="81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rPr>
                <a:t>平视思维</a:t>
              </a: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5987143-6D5C-9110-17F5-9F06042172AC}"/>
              </a:ext>
            </a:extLst>
          </p:cNvPr>
          <p:cNvSpPr txBox="1"/>
          <p:nvPr/>
        </p:nvSpPr>
        <p:spPr>
          <a:xfrm>
            <a:off x="7068958" y="1353660"/>
            <a:ext cx="25463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突破了认知层</a:t>
            </a:r>
            <a:endParaRPr lang="en-US" altLang="zh-CN" sz="24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069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0337242" y="194519"/>
            <a:ext cx="1069145" cy="2600054"/>
            <a:chOff x="5486400" y="351693"/>
            <a:chExt cx="1069145" cy="1730326"/>
          </a:xfrm>
        </p:grpSpPr>
        <p:grpSp>
          <p:nvGrpSpPr>
            <p:cNvPr id="4" name="组合 3"/>
            <p:cNvGrpSpPr/>
            <p:nvPr/>
          </p:nvGrpSpPr>
          <p:grpSpPr>
            <a:xfrm>
              <a:off x="5486400" y="351693"/>
              <a:ext cx="1069145" cy="1730326"/>
              <a:chOff x="5275384" y="351693"/>
              <a:chExt cx="1491175" cy="1730326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5275384" y="351693"/>
                <a:ext cx="1491175" cy="17303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5401995" y="478302"/>
                <a:ext cx="1237956" cy="1463040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5632467" y="748747"/>
              <a:ext cx="800219" cy="93621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常  识</a:t>
              </a:r>
            </a:p>
          </p:txBody>
        </p:sp>
      </p:grpSp>
      <p:sp>
        <p:nvSpPr>
          <p:cNvPr id="6" name="等腰三角形 5"/>
          <p:cNvSpPr/>
          <p:nvPr/>
        </p:nvSpPr>
        <p:spPr>
          <a:xfrm rot="17991251">
            <a:off x="1644066" y="1193674"/>
            <a:ext cx="3836128" cy="3350928"/>
          </a:xfrm>
          <a:prstGeom prst="triangle">
            <a:avLst/>
          </a:prstGeom>
          <a:gradFill>
            <a:gsLst>
              <a:gs pos="0">
                <a:srgbClr val="FFC000">
                  <a:alpha val="75000"/>
                </a:srgbClr>
              </a:gs>
              <a:gs pos="100000">
                <a:srgbClr val="D2A000">
                  <a:alpha val="33000"/>
                </a:srgb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3543080" y="5349142"/>
            <a:ext cx="1026695" cy="1026695"/>
            <a:chOff x="4748463" y="5233355"/>
            <a:chExt cx="1026695" cy="1026695"/>
          </a:xfrm>
        </p:grpSpPr>
        <p:sp>
          <p:nvSpPr>
            <p:cNvPr id="10" name="椭圆 9"/>
            <p:cNvSpPr>
              <a:spLocks noChangeAspect="1"/>
            </p:cNvSpPr>
            <p:nvPr/>
          </p:nvSpPr>
          <p:spPr>
            <a:xfrm>
              <a:off x="4748463" y="5233355"/>
              <a:ext cx="1026695" cy="10266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769755" y="5454314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智商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16106" y="1333422"/>
            <a:ext cx="1026695" cy="1026695"/>
            <a:chOff x="1738563" y="1521161"/>
            <a:chExt cx="1026695" cy="1026695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1738563" y="1521161"/>
              <a:ext cx="1026695" cy="10266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759855" y="174212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情商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933925" y="1310000"/>
            <a:ext cx="1026695" cy="1026695"/>
            <a:chOff x="7338154" y="1200105"/>
            <a:chExt cx="1026695" cy="1026695"/>
          </a:xfrm>
        </p:grpSpPr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7338154" y="1200105"/>
              <a:ext cx="1026695" cy="102669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59446" y="141407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灵商</a:t>
              </a:r>
            </a:p>
          </p:txBody>
        </p:sp>
      </p:grpSp>
      <p:cxnSp>
        <p:nvCxnSpPr>
          <p:cNvPr id="18" name="直接箭头连接符 17"/>
          <p:cNvCxnSpPr>
            <a:cxnSpLocks/>
          </p:cNvCxnSpPr>
          <p:nvPr/>
        </p:nvCxnSpPr>
        <p:spPr>
          <a:xfrm>
            <a:off x="2142801" y="1709047"/>
            <a:ext cx="3620282" cy="0"/>
          </a:xfrm>
          <a:prstGeom prst="straightConnector1">
            <a:avLst/>
          </a:prstGeom>
          <a:ln w="63500">
            <a:gradFill>
              <a:gsLst>
                <a:gs pos="0">
                  <a:srgbClr val="FFF8BE"/>
                </a:gs>
                <a:gs pos="100000">
                  <a:srgbClr val="B48611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>
            <a:cxnSpLocks/>
          </p:cNvCxnSpPr>
          <p:nvPr/>
        </p:nvCxnSpPr>
        <p:spPr>
          <a:xfrm flipV="1">
            <a:off x="4421869" y="2566785"/>
            <a:ext cx="1679602" cy="2906902"/>
          </a:xfrm>
          <a:prstGeom prst="straightConnector1">
            <a:avLst/>
          </a:prstGeom>
          <a:ln w="63500">
            <a:gradFill>
              <a:gsLst>
                <a:gs pos="0">
                  <a:srgbClr val="FFF8BE"/>
                </a:gs>
                <a:gs pos="100000">
                  <a:srgbClr val="B48611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38" y="1049140"/>
            <a:ext cx="2103900" cy="140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文本框 7"/>
          <p:cNvSpPr txBox="1"/>
          <p:nvPr/>
        </p:nvSpPr>
        <p:spPr>
          <a:xfrm>
            <a:off x="5785779" y="511770"/>
            <a:ext cx="2349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rgbClr val="FFF8BE"/>
                </a:solidFill>
                <a:latin typeface="Berlin Sans FB" panose="020E0602020502020306" pitchFamily="34" charset="0"/>
                <a:ea typeface="微软雅黑" panose="020B0503020204020204" pitchFamily="34" charset="-122"/>
              </a:rPr>
              <a:t>Duang</a:t>
            </a:r>
            <a:r>
              <a:rPr lang="zh-CN" altLang="en-US" sz="4400" b="1" dirty="0">
                <a:ln w="22225">
                  <a:solidFill>
                    <a:schemeClr val="accent1"/>
                  </a:solidFill>
                  <a:prstDash val="solid"/>
                </a:ln>
                <a:solidFill>
                  <a:srgbClr val="FFF8BE"/>
                </a:solidFill>
                <a:latin typeface="Berlin Sans FB" panose="020E0602020502020306" pitchFamily="34" charset="0"/>
                <a:ea typeface="微软雅黑" panose="020B0503020204020204" pitchFamily="34" charset="-122"/>
              </a:rPr>
              <a:t>！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71" y="3330046"/>
            <a:ext cx="2163889" cy="1467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直接箭头连接符 24"/>
          <p:cNvCxnSpPr>
            <a:cxnSpLocks/>
          </p:cNvCxnSpPr>
          <p:nvPr/>
        </p:nvCxnSpPr>
        <p:spPr>
          <a:xfrm flipH="1" flipV="1">
            <a:off x="1810250" y="2336695"/>
            <a:ext cx="1879784" cy="3132405"/>
          </a:xfrm>
          <a:prstGeom prst="straightConnector1">
            <a:avLst/>
          </a:prstGeom>
          <a:ln w="63500">
            <a:gradFill>
              <a:gsLst>
                <a:gs pos="0">
                  <a:srgbClr val="FFF8BE"/>
                </a:gs>
                <a:gs pos="100000">
                  <a:srgbClr val="B48611"/>
                </a:gs>
              </a:gsLst>
              <a:lin ang="5400000" scaled="1"/>
            </a:gra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148578" y="2108742"/>
            <a:ext cx="4815848" cy="2303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常识即直觉，无意识对意识的影响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本底是三观在脑心结合处的作用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对照王阳明解读的“明明德” ：若徒要记得，便不晓得；（知识</a:t>
            </a: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认知）；若徒要晓得，便明不得自家的本体。（认知</a:t>
            </a: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良知）。知而不行，只是未知。</a:t>
            </a: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王阳明；</a:t>
            </a:r>
          </a:p>
          <a:p>
            <a:pPr>
              <a:lnSpc>
                <a:spcPct val="130000"/>
              </a:lnSpc>
            </a:pP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30" name="箭头: 左右 29"/>
          <p:cNvSpPr/>
          <p:nvPr/>
        </p:nvSpPr>
        <p:spPr>
          <a:xfrm>
            <a:off x="7542985" y="1523967"/>
            <a:ext cx="2247350" cy="496783"/>
          </a:xfrm>
          <a:prstGeom prst="leftRightArrow">
            <a:avLst/>
          </a:prstGeom>
          <a:gradFill>
            <a:gsLst>
              <a:gs pos="0">
                <a:srgbClr val="FFC000">
                  <a:alpha val="75000"/>
                </a:srgbClr>
              </a:gs>
              <a:gs pos="100000">
                <a:srgbClr val="D2A000">
                  <a:alpha val="3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751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0BBA1-BB8C-646B-5F8A-EE64FAC8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17" y="-226168"/>
            <a:ext cx="11282535" cy="9853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直觉与反直觉（想当然）：智慧不过是计算机（为节能调用程序包）</a:t>
            </a:r>
            <a:br>
              <a:rPr lang="en-US" altLang="zh-CN" sz="1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1600" b="1" u="sng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人书金字塔的修建就是破除与重塑直觉系统，完成对内逆人性（贪嗔痴）的改造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610022-807C-4CA1-E38B-1DFA6B963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79" y="991363"/>
            <a:ext cx="5473768" cy="569410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1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、反思自己思考方法的能力</a:t>
            </a: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《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第五项修炼</a:t>
            </a: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》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：格物之一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双人比照差距探真（韩非子：智如目者，不能自见其睫）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破除跳跃性推断（反直觉）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2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、探寻事物背后规律的能力（形而上）：格物之二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3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、不断趋近明了真善美的真谛：格物之三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第六十三章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（见小曰明、反直觉；管理者不是困于细节，更不是屎上雕花）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为无为，事无事，味无味。大小多少。图难于其易，为大于其细；天下难事，必作于易；天下大事，必作于细。是以圣人终不为大，故能成其大。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夫轻诺必寡信，多易必多难。是以圣人犹难之，故终无难矣。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第二十一章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（人书金字塔的意义，俯瞰万物的规律）</a:t>
            </a:r>
            <a:endParaRPr lang="en-US" altLang="zh-CN" sz="1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marL="0" indent="0">
              <a:lnSpc>
                <a:spcPct val="140000"/>
              </a:lnSpc>
              <a:buNone/>
            </a:pP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孔德之容，惟道是从。道之为物，惟恍惟惚。惚兮恍兮，其中有象；恍兮惚兮，其中有物；</a:t>
            </a:r>
            <a:r>
              <a:rPr lang="zh-CN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窈兮冥兮，其中有精。其精甚真，其中有信。自古及今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（帛书：</a:t>
            </a:r>
            <a:r>
              <a:rPr lang="zh-CN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自今及古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）</a:t>
            </a:r>
            <a:r>
              <a:rPr lang="zh-CN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，其名不去，以阅众甫</a:t>
            </a:r>
            <a:r>
              <a:rPr lang="zh-CN" altLang="en-US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（通父，物质上承载的信息、规律、意义等；母，则为物质本体）</a:t>
            </a:r>
            <a:r>
              <a:rPr lang="zh-CN" altLang="zh-CN" sz="1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。吾何以知众甫之状哉？以此。</a:t>
            </a: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9D85BCA-443D-2E63-9B0E-1D42BE9807F2}"/>
              </a:ext>
            </a:extLst>
          </p:cNvPr>
          <p:cNvSpPr txBox="1"/>
          <p:nvPr/>
        </p:nvSpPr>
        <p:spPr>
          <a:xfrm>
            <a:off x="6652389" y="12179"/>
            <a:ext cx="3896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管理学：着力于复盘中找方法论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611859-416A-CFD4-8007-F4ACBE58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254" y="870833"/>
            <a:ext cx="5279594" cy="59989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EA96D5-13BF-9929-3929-BFF44A15A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161" y="340222"/>
            <a:ext cx="1548518" cy="3718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7924EF-1BDA-BE01-8AB9-6C5137E37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46" y="835216"/>
            <a:ext cx="615749" cy="3048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847A49-41B5-679A-7052-3049968F9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427" y="6499338"/>
            <a:ext cx="615749" cy="3109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CCE92E-F6FF-1FE6-BA63-682CCAE94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464" y="1158817"/>
            <a:ext cx="310923" cy="5352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139B1C-56F2-C1BD-5E6F-4E8A49216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598" y="1205828"/>
            <a:ext cx="310923" cy="53466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CA801E-035D-FEC1-36A9-DC47EDB2A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266" y="1689661"/>
            <a:ext cx="560881" cy="3292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2B6CB6C-3006-2EC1-268F-B5E3A6099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2389" y="1689661"/>
            <a:ext cx="438950" cy="3292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27F839C-CD6D-9B8A-F490-75A550CC50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3266" y="3264393"/>
            <a:ext cx="560881" cy="3292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324DC14-FAAF-3F5B-5C74-5C4594FA3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2389" y="3264393"/>
            <a:ext cx="438950" cy="32921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3CD6E7-4E40-24A2-87AD-421CA9C366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266" y="4506534"/>
            <a:ext cx="560881" cy="32921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5C55B40-E343-0EF5-B7DA-8B97B9E3DF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0458" y="4504697"/>
            <a:ext cx="682811" cy="3292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2BC1F32-A388-F71A-8D2D-32687D5497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3266" y="5656947"/>
            <a:ext cx="560881" cy="3292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25C13E-E401-8770-8E6F-885E6DD51C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30458" y="5669213"/>
            <a:ext cx="682811" cy="3292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0943449-B252-C06C-EDEA-B1055840C3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0891" y="719925"/>
            <a:ext cx="951058" cy="438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68FDA9-A221-DE74-97B8-8FEE503B94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51086" y="1351311"/>
            <a:ext cx="280440" cy="16460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E6A9174-1686-9241-6DD4-697F507B5D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28766" y="1349723"/>
            <a:ext cx="286537" cy="1646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DA5BDF3-98D0-F080-E8A1-8EDDA97D2A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36029" y="2053247"/>
            <a:ext cx="676715" cy="33530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A40A10D-5E5D-6611-7BFF-DB8292A948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40174" y="2931988"/>
            <a:ext cx="1810669" cy="280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F19ACCF-7F81-459B-6A7F-4FFA4B244E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93856" y="3223162"/>
            <a:ext cx="2103302" cy="30482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87380D2-CFAB-54F6-A0C9-A7EB4EB04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56625" y="3542164"/>
            <a:ext cx="987638" cy="304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60281F4-7202-431D-4F8C-98011A983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57266" y="4114416"/>
            <a:ext cx="2798307" cy="2743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68A137A-DBEE-7025-E296-3A6A08551AF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36198" y="4400175"/>
            <a:ext cx="2676376" cy="48772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6B93DFA-55A4-A5DA-194B-EF7F2A795C2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6465" y="4876377"/>
            <a:ext cx="2170364" cy="30482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15C6BEA-95DA-6D3A-0CBC-47CED80B7A3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76194" y="5437821"/>
            <a:ext cx="554784" cy="4999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6114F8CC-39DC-AC8A-01D3-9B7F20F96E4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39427" y="5422580"/>
            <a:ext cx="493819" cy="53039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3B9E444-A823-76E9-7FCA-0E26EF4D744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572177" y="5422580"/>
            <a:ext cx="493819" cy="53039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EB7F804-B19C-968C-463D-E785B738FC2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400766" y="5931047"/>
            <a:ext cx="1103472" cy="45724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305E85B-81D5-8B51-B0BB-C6004FA62C4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98022" y="5931047"/>
            <a:ext cx="1176630" cy="45724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2B29DFD-DB8B-0CF4-AC75-3C300D92CBF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57988" y="5923686"/>
            <a:ext cx="1292464" cy="46333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2CA389F-674F-739A-1313-0F1F36C9517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70781" y="6441341"/>
            <a:ext cx="676715" cy="32311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00D35D6-CC83-E09C-9A0B-C4CF84107DC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69110" y="6441341"/>
            <a:ext cx="682811" cy="32311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B626F91-FEB3-3BA3-4D29-9A23DD8FF54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670487" y="6441341"/>
            <a:ext cx="682811" cy="32311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8692E81-173C-B2B4-0FA4-734A8AE1E7B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670364" y="6441341"/>
            <a:ext cx="438950" cy="32311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7B5FC0A0-1324-4A91-A887-75895C06ECF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913764" y="315486"/>
            <a:ext cx="1100424" cy="1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5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1"/>
          <p:cNvGrpSpPr/>
          <p:nvPr/>
        </p:nvGrpSpPr>
        <p:grpSpPr>
          <a:xfrm>
            <a:off x="3100183" y="807021"/>
            <a:ext cx="6245034" cy="5812595"/>
            <a:chOff x="3003932" y="277634"/>
            <a:chExt cx="6245034" cy="5812595"/>
          </a:xfrm>
        </p:grpSpPr>
        <p:grpSp>
          <p:nvGrpSpPr>
            <p:cNvPr id="3" name="组合 15"/>
            <p:cNvGrpSpPr/>
            <p:nvPr/>
          </p:nvGrpSpPr>
          <p:grpSpPr>
            <a:xfrm>
              <a:off x="3003932" y="277634"/>
              <a:ext cx="6245034" cy="5812595"/>
              <a:chOff x="3132269" y="353961"/>
              <a:chExt cx="6245034" cy="5812595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075896" y="1299136"/>
                <a:ext cx="4320000" cy="4320000"/>
              </a:xfrm>
              <a:prstGeom prst="ellipse">
                <a:avLst/>
              </a:prstGeom>
              <a:solidFill>
                <a:srgbClr val="FFB886"/>
              </a:solidFill>
              <a:ln w="63500">
                <a:solidFill>
                  <a:srgbClr val="FF78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5515896" y="353961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7937303" y="220242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6882156" y="472655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4217612" y="4706632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3132269" y="2202426"/>
                <a:ext cx="1440000" cy="1440000"/>
              </a:xfrm>
              <a:prstGeom prst="ellipse">
                <a:avLst/>
              </a:prstGeom>
              <a:solidFill>
                <a:srgbClr val="FFFFCC"/>
              </a:solidFill>
              <a:ln w="635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5733194" y="781573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常识</a:t>
                </a: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8154601" y="2630038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知识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18512" y="5125130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学识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4401796" y="517972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见识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311788" y="2643890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32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胆识</a:t>
                </a:r>
              </a:p>
            </p:txBody>
          </p:sp>
        </p:grpSp>
        <p:sp>
          <p:nvSpPr>
            <p:cNvPr id="18" name="弧形 17"/>
            <p:cNvSpPr/>
            <p:nvPr/>
          </p:nvSpPr>
          <p:spPr>
            <a:xfrm rot="3481146">
              <a:off x="5089850" y="2071799"/>
              <a:ext cx="2765620" cy="3275344"/>
            </a:xfrm>
            <a:prstGeom prst="arc">
              <a:avLst>
                <a:gd name="adj1" fmla="val 17619924"/>
                <a:gd name="adj2" fmla="val 20587719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弧形 18"/>
            <p:cNvSpPr/>
            <p:nvPr/>
          </p:nvSpPr>
          <p:spPr>
            <a:xfrm rot="7442088">
              <a:off x="4555784" y="2094365"/>
              <a:ext cx="2765620" cy="3275344"/>
            </a:xfrm>
            <a:prstGeom prst="arc">
              <a:avLst>
                <a:gd name="adj1" fmla="val 17824344"/>
                <a:gd name="adj2" fmla="val 20626370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弧形 19"/>
            <p:cNvSpPr/>
            <p:nvPr/>
          </p:nvSpPr>
          <p:spPr>
            <a:xfrm rot="11249269">
              <a:off x="4341450" y="1704210"/>
              <a:ext cx="2765620" cy="3275344"/>
            </a:xfrm>
            <a:prstGeom prst="arc">
              <a:avLst>
                <a:gd name="adj1" fmla="val 18066193"/>
                <a:gd name="adj2" fmla="val 21029812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弧形 20"/>
            <p:cNvSpPr/>
            <p:nvPr/>
          </p:nvSpPr>
          <p:spPr>
            <a:xfrm rot="15576158">
              <a:off x="4713512" y="1273521"/>
              <a:ext cx="2765620" cy="3275344"/>
            </a:xfrm>
            <a:prstGeom prst="arc">
              <a:avLst>
                <a:gd name="adj1" fmla="val 17619924"/>
                <a:gd name="adj2" fmla="val 21029812"/>
              </a:avLst>
            </a:prstGeom>
            <a:ln w="88900">
              <a:solidFill>
                <a:srgbClr val="FF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弧形 16"/>
            <p:cNvSpPr/>
            <p:nvPr/>
          </p:nvSpPr>
          <p:spPr>
            <a:xfrm rot="20595202">
              <a:off x="5088709" y="1552340"/>
              <a:ext cx="2765620" cy="3275344"/>
            </a:xfrm>
            <a:prstGeom prst="arc">
              <a:avLst>
                <a:gd name="adj1" fmla="val 17619924"/>
                <a:gd name="adj2" fmla="val 21029812"/>
              </a:avLst>
            </a:prstGeom>
            <a:ln w="88900">
              <a:solidFill>
                <a:srgbClr val="5252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414816" y="321979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</a:t>
            </a:r>
            <a:r>
              <a:rPr lang="zh-CN" altLang="en-US" sz="28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、逻辑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363810" y="577833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</a:t>
            </a:r>
            <a:r>
              <a:rPr lang="zh-CN" altLang="en-US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r>
              <a:rPr lang="zh-CN" altLang="en-US" sz="28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合一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27901" y="5755857"/>
            <a:ext cx="356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</a:t>
            </a:r>
            <a:r>
              <a:rPr lang="zh-CN" altLang="en-US" sz="28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、找万物相关联系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393290" y="309695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</a:t>
            </a:r>
            <a:r>
              <a:rPr lang="zh-CN" altLang="en-US" sz="28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，平视思维</a:t>
            </a:r>
          </a:p>
        </p:txBody>
      </p:sp>
      <p:grpSp>
        <p:nvGrpSpPr>
          <p:cNvPr id="4" name="组合 41"/>
          <p:cNvGrpSpPr/>
          <p:nvPr/>
        </p:nvGrpSpPr>
        <p:grpSpPr>
          <a:xfrm>
            <a:off x="819926" y="-122796"/>
            <a:ext cx="6754340" cy="5216722"/>
            <a:chOff x="771800" y="-122796"/>
            <a:chExt cx="6754340" cy="5216722"/>
          </a:xfrm>
        </p:grpSpPr>
        <p:grpSp>
          <p:nvGrpSpPr>
            <p:cNvPr id="16" name="组合 30"/>
            <p:cNvGrpSpPr/>
            <p:nvPr/>
          </p:nvGrpSpPr>
          <p:grpSpPr>
            <a:xfrm>
              <a:off x="771800" y="1373020"/>
              <a:ext cx="3016183" cy="1061734"/>
              <a:chOff x="1475874" y="777541"/>
              <a:chExt cx="3016183" cy="1061734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1475874" y="777541"/>
                <a:ext cx="3016183" cy="106173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633080" y="778064"/>
                <a:ext cx="27259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chemeClr val="bg2">
                        <a:lumMod val="25000"/>
                      </a:schemeClr>
                    </a:solidFill>
                    <a:latin typeface="华文新魏" panose="02010800040101010101" pitchFamily="2" charset="-122"/>
                    <a:ea typeface="华文新魏" panose="02010800040101010101" pitchFamily="2" charset="-122"/>
                  </a:rPr>
                  <a:t>人生的绝大多数突破来自胆识向常识的突破</a:t>
                </a:r>
              </a:p>
            </p:txBody>
          </p:sp>
        </p:grpSp>
        <p:grpSp>
          <p:nvGrpSpPr>
            <p:cNvPr id="22" name="组合 40"/>
            <p:cNvGrpSpPr/>
            <p:nvPr/>
          </p:nvGrpSpPr>
          <p:grpSpPr>
            <a:xfrm>
              <a:off x="3715519" y="-122796"/>
              <a:ext cx="3810621" cy="5216722"/>
              <a:chOff x="3698893" y="-108297"/>
              <a:chExt cx="3810621" cy="5216722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prstClr val="black"/>
                  <a:schemeClr val="bg1">
                    <a:lumMod val="9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110"/>
              <a:stretch/>
            </p:blipFill>
            <p:spPr>
              <a:xfrm flipH="1">
                <a:off x="4813435" y="3201214"/>
                <a:ext cx="2696079" cy="1907211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27" b="57227"/>
              <a:stretch/>
            </p:blipFill>
            <p:spPr>
              <a:xfrm flipH="1">
                <a:off x="3698893" y="-108297"/>
                <a:ext cx="2862327" cy="3493182"/>
              </a:xfrm>
              <a:prstGeom prst="rect">
                <a:avLst/>
              </a:prstGeom>
            </p:spPr>
          </p:pic>
        </p:grpSp>
      </p:grpSp>
      <p:sp>
        <p:nvSpPr>
          <p:cNvPr id="43" name="文本框 42"/>
          <p:cNvSpPr txBox="1"/>
          <p:nvPr/>
        </p:nvSpPr>
        <p:spPr>
          <a:xfrm>
            <a:off x="7109915" y="1078900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灵商</a:t>
            </a:r>
            <a:r>
              <a:rPr lang="en-US" altLang="zh-CN" sz="2800" u="sng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u="sng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善</a:t>
            </a:r>
            <a:endParaRPr lang="zh-CN" altLang="en-US" sz="28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39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011A83-428D-3F4C-515D-C3A453D07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438" y="2498041"/>
            <a:ext cx="10625538" cy="145075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04.</a:t>
            </a:r>
            <a:br>
              <a:rPr lang="en-US" altLang="zh-CN" sz="6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</a:br>
            <a:r>
              <a:rPr lang="zh-CN" altLang="en-US" sz="60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一些具体的术：思维方法论</a:t>
            </a:r>
          </a:p>
        </p:txBody>
      </p:sp>
    </p:spTree>
    <p:extLst>
      <p:ext uri="{BB962C8B-B14F-4D97-AF65-F5344CB8AC3E}">
        <p14:creationId xmlns:p14="http://schemas.microsoft.com/office/powerpoint/2010/main" val="3668830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14317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有害思维（低阶）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066800" y="3098135"/>
            <a:ext cx="99773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统混思维</a:t>
            </a:r>
            <a:r>
              <a:rPr lang="en-US" altLang="zh-CN" sz="28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(</a:t>
            </a:r>
            <a:r>
              <a:rPr lang="zh-CN" altLang="en-US" sz="28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一个美国？）</a:t>
            </a:r>
            <a:r>
              <a:rPr lang="en-US" altLang="zh-CN" sz="28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——</a:t>
            </a:r>
            <a:r>
              <a:rPr lang="zh-CN" altLang="en-US" sz="2800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分类能力</a:t>
            </a:r>
            <a:endParaRPr lang="en-US" altLang="zh-CN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678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1346F20-977D-4A98-DE8F-63CAE66E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6BCE41F-2309-47C9-B503-5923282335D3}"/>
              </a:ext>
            </a:extLst>
          </p:cNvPr>
          <p:cNvSpPr txBox="1"/>
          <p:nvPr/>
        </p:nvSpPr>
        <p:spPr>
          <a:xfrm>
            <a:off x="1278199" y="1126150"/>
            <a:ext cx="3261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gradFill flip="none" rotWithShape="1"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6A5DD1-448F-A017-C736-464C68BB032F}"/>
              </a:ext>
            </a:extLst>
          </p:cNvPr>
          <p:cNvSpPr txBox="1"/>
          <p:nvPr/>
        </p:nvSpPr>
        <p:spPr>
          <a:xfrm>
            <a:off x="1328241" y="299568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A1AF3E5-838A-4141-E6A6-900762FC1886}"/>
              </a:ext>
            </a:extLst>
          </p:cNvPr>
          <p:cNvSpPr txBox="1"/>
          <p:nvPr/>
        </p:nvSpPr>
        <p:spPr>
          <a:xfrm>
            <a:off x="2074345" y="299568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职场之初始与历程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04D16-83F8-FEA3-789E-2B122AEFA226}"/>
              </a:ext>
            </a:extLst>
          </p:cNvPr>
          <p:cNvSpPr txBox="1"/>
          <p:nvPr/>
        </p:nvSpPr>
        <p:spPr>
          <a:xfrm>
            <a:off x="5917403" y="2995687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0B45A7-E614-FCA1-09D1-A8E4EF3838F4}"/>
              </a:ext>
            </a:extLst>
          </p:cNvPr>
          <p:cNvSpPr txBox="1"/>
          <p:nvPr/>
        </p:nvSpPr>
        <p:spPr>
          <a:xfrm>
            <a:off x="6663507" y="29956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209D28-9FD6-1A93-5921-6BD02A85B8D5}"/>
              </a:ext>
            </a:extLst>
          </p:cNvPr>
          <p:cNvSpPr txBox="1"/>
          <p:nvPr/>
        </p:nvSpPr>
        <p:spPr>
          <a:xfrm>
            <a:off x="1328241" y="38588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6DDB59-F243-36B3-2C4B-877E5FAC1C57}"/>
              </a:ext>
            </a:extLst>
          </p:cNvPr>
          <p:cNvSpPr txBox="1"/>
          <p:nvPr/>
        </p:nvSpPr>
        <p:spPr>
          <a:xfrm>
            <a:off x="2074345" y="3858840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认知递进，五识循环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5A7023E-27C2-240B-E23F-F1AE6C357B32}"/>
              </a:ext>
            </a:extLst>
          </p:cNvPr>
          <p:cNvSpPr txBox="1"/>
          <p:nvPr/>
        </p:nvSpPr>
        <p:spPr>
          <a:xfrm>
            <a:off x="5917403" y="3858840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ABF5EB-5EB9-238D-AE09-C03771F21C14}"/>
              </a:ext>
            </a:extLst>
          </p:cNvPr>
          <p:cNvSpPr txBox="1"/>
          <p:nvPr/>
        </p:nvSpPr>
        <p:spPr>
          <a:xfrm>
            <a:off x="6663507" y="385884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一些具体的术：思维方法论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9533AE-3F6F-5842-C3B2-BA48922046BF}"/>
              </a:ext>
            </a:extLst>
          </p:cNvPr>
          <p:cNvSpPr txBox="1"/>
          <p:nvPr/>
        </p:nvSpPr>
        <p:spPr>
          <a:xfrm>
            <a:off x="1328241" y="4721993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endParaRPr lang="zh-CN" altLang="en-US" sz="2800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8FBFF3E-C64B-BE61-6408-8359C9BDA5B3}"/>
              </a:ext>
            </a:extLst>
          </p:cNvPr>
          <p:cNvSpPr txBox="1"/>
          <p:nvPr/>
        </p:nvSpPr>
        <p:spPr>
          <a:xfrm>
            <a:off x="2074345" y="472199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道：格局与认知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375EBF6-F498-7FED-9FA5-52ECFB13C72B}"/>
              </a:ext>
            </a:extLst>
          </p:cNvPr>
          <p:cNvSpPr/>
          <p:nvPr/>
        </p:nvSpPr>
        <p:spPr>
          <a:xfrm>
            <a:off x="1460310" y="2497541"/>
            <a:ext cx="1933433" cy="45719"/>
          </a:xfrm>
          <a:prstGeom prst="rect">
            <a:avLst/>
          </a:prstGeom>
          <a:gradFill>
            <a:gsLst>
              <a:gs pos="0">
                <a:srgbClr val="FFF8BE"/>
              </a:gs>
              <a:gs pos="100000">
                <a:srgbClr val="CBAC2E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3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0" y="705134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分析</a:t>
            </a:r>
            <a:r>
              <a:rPr lang="en-US" altLang="zh-CN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归纳（一生二）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51641" y="2286064"/>
            <a:ext cx="9888717" cy="3904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三个美国！（资本、民众、政客）</a:t>
            </a:r>
            <a:endParaRPr lang="en-US" altLang="zh-CN" sz="28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分析之分，无分则无析</a:t>
            </a:r>
          </a:p>
          <a:p>
            <a:pPr>
              <a:lnSpc>
                <a:spcPct val="150000"/>
              </a:lnSpc>
            </a:pPr>
            <a:r>
              <a:rPr lang="zh-CN" altLang="en-US" sz="2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分是为了归</a:t>
            </a:r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类</a:t>
            </a:r>
            <a:r>
              <a:rPr lang="zh-CN" altLang="en-US" sz="2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，即分</a:t>
            </a:r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类</a:t>
            </a:r>
            <a:endParaRPr lang="en-US" altLang="zh-CN" sz="2800" b="1" dirty="0">
              <a:gradFill>
                <a:gsLst>
                  <a:gs pos="0">
                    <a:srgbClr val="FFF8BE"/>
                  </a:gs>
                  <a:gs pos="100000">
                    <a:srgbClr val="CBAC2E"/>
                  </a:gs>
                </a:gsLst>
                <a:lin ang="8100000" scaled="1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zh-CN" altLang="en-US" sz="2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以此抽取核心共同要素并提高措施的针对性</a:t>
            </a:r>
            <a:endParaRPr lang="en-US" altLang="zh-CN" sz="28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5716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1119046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有害思维（中阶）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37814" y="3289204"/>
            <a:ext cx="9977329" cy="1655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简单二分，非黑即白，可怕的</a:t>
            </a:r>
            <a:r>
              <a:rPr lang="en-US" altLang="zh-CN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“</a:t>
            </a:r>
            <a:r>
              <a:rPr lang="zh-CN" altLang="en-US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明辨是非</a:t>
            </a:r>
            <a:r>
              <a:rPr lang="en-US" altLang="zh-CN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zh-CN" altLang="en-US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古典的机械因果论的强逻辑</a:t>
            </a:r>
            <a:r>
              <a:rPr lang="en-US" altLang="zh-CN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3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确定性思维</a:t>
            </a:r>
          </a:p>
        </p:txBody>
      </p:sp>
    </p:spTree>
    <p:extLst>
      <p:ext uri="{BB962C8B-B14F-4D97-AF65-F5344CB8AC3E}">
        <p14:creationId xmlns:p14="http://schemas.microsoft.com/office/powerpoint/2010/main" val="984218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46" y="151067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灰度</a:t>
            </a:r>
            <a:r>
              <a:rPr lang="en-US" altLang="zh-CN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&amp;</a:t>
            </a: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概率（二生三</a:t>
            </a:r>
            <a:r>
              <a:rPr lang="en-US" altLang="zh-CN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</a:t>
            </a: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三生万物）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756045" y="1740693"/>
            <a:ext cx="7963292" cy="413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1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28—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转化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福祸相依</a:t>
            </a:r>
            <a:endParaRPr lang="en-US" altLang="zh-CN" sz="24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开放与思辨的能力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例子：多即是少（生态限制因子），资源诅咒陷阱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《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道德经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》23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：少则得，多则惑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2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、选择来自：因果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概率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概率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X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效用（</a:t>
            </a:r>
            <a:r>
              <a:rPr lang="en-US" altLang="zh-CN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X</a:t>
            </a: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匹配）</a:t>
            </a:r>
            <a:endParaRPr lang="en-US" altLang="zh-CN" sz="24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科学认知什么是“难而正确”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sz="8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24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Wingdings" panose="05000000000000000000" pitchFamily="2" charset="2"/>
              </a:rPr>
              <a:t>本质是辩证法</a:t>
            </a:r>
            <a:endParaRPr lang="zh-CN" altLang="en-US" sz="24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F7EDEC-ED2E-BED8-2156-DDF274B2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45" y="1871856"/>
            <a:ext cx="2473110" cy="2562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9CCF3C0-B789-A049-9B05-229A515D3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525" y="4497466"/>
            <a:ext cx="3049656" cy="1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17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有害思维（中阶）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78351" y="1905030"/>
            <a:ext cx="9977329" cy="4013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本我中心正确型</a:t>
            </a:r>
            <a:r>
              <a:rPr lang="en-US" altLang="zh-CN" sz="28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28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（中阶）</a:t>
            </a:r>
            <a:r>
              <a:rPr lang="en-US" altLang="zh-CN" sz="28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——</a:t>
            </a:r>
            <a:r>
              <a:rPr lang="zh-CN" altLang="en-US" sz="28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椅子理论</a:t>
            </a:r>
            <a:endParaRPr lang="en-US" altLang="zh-CN" sz="2800" b="1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背后原因：自私之短板，造成固执、短视、落入信息茧房、不能换位、不易合作、不能通达等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其他心理学原因：生态学里的权衡与</a:t>
            </a:r>
            <a:r>
              <a:rPr lang="zh-CN" altLang="en-US" spc="-5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节能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模型化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预测模式和修正模式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本能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求稳定</a:t>
            </a:r>
            <a:r>
              <a:rPr lang="en-US" altLang="zh-CN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立场先行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类似的，自我设限（过度自谦），爱找外在理由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贝叶斯大脑（依据先验和概率进行判断，构成常识下直觉的一种）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可能会停留在思维舒适区，由此失去了批判性思维的能力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情绪化、执拗、自私等</a:t>
            </a:r>
            <a:endParaRPr lang="en-US" altLang="zh-CN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pc="-50" dirty="0">
                <a:solidFill>
                  <a:srgbClr val="FFFF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对内逆人性的成长就是不断学会“费力” ，再把“费力”的事情，变得不费力（重构直觉系统）</a:t>
            </a:r>
            <a:endParaRPr lang="en-US" altLang="zh-CN" spc="-50" dirty="0">
              <a:solidFill>
                <a:srgbClr val="FFFF00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8604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24" y="909851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移形换位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87448" y="2870672"/>
            <a:ext cx="986932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本我到无我再回到本我</a:t>
            </a:r>
          </a:p>
          <a:p>
            <a:endParaRPr lang="en-US" altLang="zh-CN" sz="32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共赢思维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找到增量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（效率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长短板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合作）</a:t>
            </a:r>
          </a:p>
          <a:p>
            <a:endParaRPr lang="zh-CN" altLang="en-US" sz="32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r>
              <a:rPr lang="zh-CN" altLang="en-US" sz="3200" b="1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工作中：换上位、换旁位、换下位</a:t>
            </a: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8145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1114568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有害思维（高阶）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37814" y="2847927"/>
            <a:ext cx="9977329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仰视思维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平视难求，胆识抑制智商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归因于外</a:t>
            </a:r>
            <a:r>
              <a:rPr lang="en-US" altLang="zh-CN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归因于内，持续精进 </a:t>
            </a:r>
          </a:p>
          <a:p>
            <a:pPr>
              <a:lnSpc>
                <a:spcPct val="150000"/>
              </a:lnSpc>
            </a:pPr>
            <a:endParaRPr lang="zh-CN" altLang="en-US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6358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98465EE-0535-220F-1D11-F39CF74F9B1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829" y="332096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2800" dirty="0"/>
            </a:br>
            <a:r>
              <a:rPr lang="zh-CN" altLang="en-US" sz="5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归因于内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935754" y="2114949"/>
            <a:ext cx="6239487" cy="3379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《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孟子</a:t>
            </a:r>
            <a:r>
              <a:rPr lang="en-US" altLang="zh-CN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·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离娄上</a:t>
            </a:r>
            <a:r>
              <a:rPr lang="en-US" altLang="zh-CN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》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：“行有不得皆反求诸己；其身正而天下归之。”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内卷下既要又要的必然（例：管理学中功劳苦劳谁大的悖论）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基于换位和利他，实现自己管理能力的升维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本质是善的力量和持续精进的基础（稻盛和夫的原发点）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大道趋同，类似数学之美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不要考验人性</a:t>
            </a:r>
            <a:r>
              <a:rPr lang="en-US" altLang="zh-CN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严于待人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对外顺人性，对内逆人性</a:t>
            </a:r>
            <a:endParaRPr lang="en-US" altLang="zh-CN" sz="16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-50" dirty="0">
                <a:solidFill>
                  <a:schemeClr val="accent2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知己难于知彼（知人者智，自知者明）</a:t>
            </a:r>
            <a:endParaRPr lang="en-US" altLang="zh-CN" sz="2800" dirty="0">
              <a:solidFill>
                <a:schemeClr val="accent2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7438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C48F77D-C624-851E-660E-716F7FAC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775" y="2454105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altLang="zh-CN" sz="8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05.</a:t>
            </a:r>
            <a:r>
              <a:rPr lang="zh-CN" altLang="en-US" sz="88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道：格局与认知</a:t>
            </a:r>
          </a:p>
        </p:txBody>
      </p:sp>
    </p:spTree>
    <p:extLst>
      <p:ext uri="{BB962C8B-B14F-4D97-AF65-F5344CB8AC3E}">
        <p14:creationId xmlns:p14="http://schemas.microsoft.com/office/powerpoint/2010/main" val="2511193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BE7E33-B58E-BFE3-2F5E-EA2C7617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A4C0A-F292-41BE-9CD1-530467B1B9F8}" type="datetime1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3095625"/>
            <a:ext cx="10058400" cy="3716338"/>
          </a:xfrm>
        </p:spPr>
        <p:txBody>
          <a:bodyPr>
            <a:noAutofit/>
          </a:bodyPr>
          <a:lstStyle/>
          <a:p>
            <a:br>
              <a:rPr lang="en-US" altLang="zh-CN" sz="3600" b="1" dirty="0">
                <a:latin typeface="华文行楷" panose="02010800040101010101" pitchFamily="2" charset="-122"/>
                <a:ea typeface="华文行楷" panose="02010800040101010101" pitchFamily="2" charset="-122"/>
              </a:rPr>
            </a:br>
            <a:endParaRPr lang="zh-CN" altLang="en-US" sz="3600" b="1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0B2D8B-AE1C-0D3C-D879-CF1FC4BF7E39}"/>
              </a:ext>
            </a:extLst>
          </p:cNvPr>
          <p:cNvSpPr txBox="1"/>
          <p:nvPr/>
        </p:nvSpPr>
        <p:spPr>
          <a:xfrm>
            <a:off x="1147909" y="687266"/>
            <a:ext cx="9215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苏东坡与佛印的故事：以何眼观世界，观到何种世界；</a:t>
            </a:r>
            <a:endParaRPr lang="en-US" altLang="zh-CN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萨特：你眼中的别人，才是你自己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EF553B-2574-A388-7826-937775AE4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62" y="1877934"/>
            <a:ext cx="2813098" cy="20473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FAF669-28D6-2F09-A877-72912BE83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21" y="1953349"/>
            <a:ext cx="5867224" cy="432707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D6A0C3-338F-88B8-DF2C-AF53D68B5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962" y="4026424"/>
            <a:ext cx="2895184" cy="18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7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543" y="691873"/>
            <a:ext cx="10058400" cy="1450757"/>
          </a:xfrm>
        </p:spPr>
        <p:txBody>
          <a:bodyPr>
            <a:noAutofit/>
          </a:bodyPr>
          <a:lstStyle/>
          <a:p>
            <a:r>
              <a:rPr lang="zh-CN" altLang="en-US" sz="4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觉知从来是在代价上，而不是目标上</a:t>
            </a:r>
            <a:br>
              <a:rPr lang="en-US" altLang="zh-CN" sz="40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br>
              <a:rPr lang="en-US" altLang="zh-CN" sz="1800" dirty="0"/>
            </a:br>
            <a:br>
              <a:rPr lang="en-US" altLang="zh-CN" sz="1800" dirty="0"/>
            </a:br>
            <a:r>
              <a:rPr lang="zh-CN" altLang="en-US" sz="4000" b="1" dirty="0">
                <a:solidFill>
                  <a:schemeClr val="accent2"/>
                </a:solidFill>
                <a:latin typeface=""/>
                <a:ea typeface="微软雅黑" panose="020B0503020204020204" pitchFamily="34" charset="-122"/>
                <a:cs typeface="+mn-cs"/>
              </a:rPr>
              <a:t>不痛则不通，不行为不知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183543" y="2225963"/>
            <a:ext cx="9721971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觉知三见：</a:t>
            </a:r>
            <a:endParaRPr lang="en-US" altLang="zh-CN" sz="2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见自己：自省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反求诸己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悦纳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本自具足；成为乐之者（大器免成）；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见天地：格物致知，知“道”、知良知、知无常（去执、感恩），随物赋形顺势而为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见众生：伪善变慈悲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代入能力、利他和善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zh-CN" altLang="en-US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15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92394D-C00B-CF35-CE73-02F151A11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575" y="165290"/>
            <a:ext cx="8566246" cy="2056263"/>
          </a:xfrm>
        </p:spPr>
        <p:txBody>
          <a:bodyPr>
            <a:normAutofit/>
          </a:bodyPr>
          <a:lstStyle/>
          <a:p>
            <a:r>
              <a:rPr lang="en-US" altLang="zh-CN" sz="6000" b="1" dirty="0">
                <a:solidFill>
                  <a:schemeClr val="accent3">
                    <a:lumMod val="50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01.</a:t>
            </a:r>
            <a:r>
              <a:rPr lang="zh-CN" altLang="en-US" sz="6000" b="1" dirty="0">
                <a:solidFill>
                  <a:schemeClr val="accent3">
                    <a:lumMod val="50000"/>
                  </a:schemeClr>
                </a:solidFill>
                <a:latin typeface="苏新诗古印宋简" panose="02010609000101010101" pitchFamily="49" charset="-122"/>
                <a:ea typeface="苏新诗古印宋简" panose="02010609000101010101" pitchFamily="49" charset="-122"/>
              </a:rPr>
              <a:t>职场之初始与历程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22B19AB-234C-8109-C9E4-B0D7DB14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952" y="4575447"/>
            <a:ext cx="4109048" cy="23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808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B9CAE-4D6E-D733-396E-13A768879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0AF3CBC8-1340-AAC7-A317-B797B8AF81C6}"/>
              </a:ext>
            </a:extLst>
          </p:cNvPr>
          <p:cNvGraphicFramePr>
            <a:graphicFrameLocks noGrp="1"/>
          </p:cNvGraphicFramePr>
          <p:nvPr/>
        </p:nvGraphicFramePr>
        <p:xfrm>
          <a:off x="3746222" y="2072261"/>
          <a:ext cx="8131454" cy="39866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1368">
                  <a:extLst>
                    <a:ext uri="{9D8B030D-6E8A-4147-A177-3AD203B41FA5}">
                      <a16:colId xmlns:a16="http://schemas.microsoft.com/office/drawing/2014/main" val="1904373375"/>
                    </a:ext>
                  </a:extLst>
                </a:gridCol>
                <a:gridCol w="772216">
                  <a:extLst>
                    <a:ext uri="{9D8B030D-6E8A-4147-A177-3AD203B41FA5}">
                      <a16:colId xmlns:a16="http://schemas.microsoft.com/office/drawing/2014/main" val="298320189"/>
                    </a:ext>
                  </a:extLst>
                </a:gridCol>
                <a:gridCol w="906065">
                  <a:extLst>
                    <a:ext uri="{9D8B030D-6E8A-4147-A177-3AD203B41FA5}">
                      <a16:colId xmlns:a16="http://schemas.microsoft.com/office/drawing/2014/main" val="3549101697"/>
                    </a:ext>
                  </a:extLst>
                </a:gridCol>
                <a:gridCol w="700140">
                  <a:extLst>
                    <a:ext uri="{9D8B030D-6E8A-4147-A177-3AD203B41FA5}">
                      <a16:colId xmlns:a16="http://schemas.microsoft.com/office/drawing/2014/main" val="569976933"/>
                    </a:ext>
                  </a:extLst>
                </a:gridCol>
                <a:gridCol w="740256">
                  <a:extLst>
                    <a:ext uri="{9D8B030D-6E8A-4147-A177-3AD203B41FA5}">
                      <a16:colId xmlns:a16="http://schemas.microsoft.com/office/drawing/2014/main" val="2549050133"/>
                    </a:ext>
                  </a:extLst>
                </a:gridCol>
                <a:gridCol w="761681">
                  <a:extLst>
                    <a:ext uri="{9D8B030D-6E8A-4147-A177-3AD203B41FA5}">
                      <a16:colId xmlns:a16="http://schemas.microsoft.com/office/drawing/2014/main" val="3807366304"/>
                    </a:ext>
                  </a:extLst>
                </a:gridCol>
                <a:gridCol w="1471182">
                  <a:extLst>
                    <a:ext uri="{9D8B030D-6E8A-4147-A177-3AD203B41FA5}">
                      <a16:colId xmlns:a16="http://schemas.microsoft.com/office/drawing/2014/main" val="2712713953"/>
                    </a:ext>
                  </a:extLst>
                </a:gridCol>
                <a:gridCol w="445581">
                  <a:extLst>
                    <a:ext uri="{9D8B030D-6E8A-4147-A177-3AD203B41FA5}">
                      <a16:colId xmlns:a16="http://schemas.microsoft.com/office/drawing/2014/main" val="2270708405"/>
                    </a:ext>
                  </a:extLst>
                </a:gridCol>
                <a:gridCol w="314314">
                  <a:extLst>
                    <a:ext uri="{9D8B030D-6E8A-4147-A177-3AD203B41FA5}">
                      <a16:colId xmlns:a16="http://schemas.microsoft.com/office/drawing/2014/main" val="3028785391"/>
                    </a:ext>
                  </a:extLst>
                </a:gridCol>
                <a:gridCol w="628651">
                  <a:extLst>
                    <a:ext uri="{9D8B030D-6E8A-4147-A177-3AD203B41FA5}">
                      <a16:colId xmlns:a16="http://schemas.microsoft.com/office/drawing/2014/main" val="2544449600"/>
                    </a:ext>
                  </a:extLst>
                </a:gridCol>
              </a:tblGrid>
              <a:tr h="5376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sym typeface=""/>
                        </a:rPr>
                        <a:t>知不知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察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外</a:t>
                      </a:r>
                      <a:r>
                        <a:rPr lang="en-US" altLang="zh-CN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内求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对己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视角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情绪</a:t>
                      </a:r>
                      <a:endParaRPr lang="zh-CN" alt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萨特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道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慈 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en-US" sz="140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佛</a:t>
                      </a:r>
                      <a:endParaRPr lang="en-US" altLang="zh-CN" sz="140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418639"/>
                  </a:ext>
                </a:extLst>
              </a:tr>
              <a:tr h="16903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</a:rPr>
                        <a:t>天乃道，道乃久</a:t>
                      </a: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</a:rPr>
                        <a:t>全乃天</a:t>
                      </a: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1" dirty="0">
                          <a:solidFill>
                            <a:srgbClr val="FFFF00"/>
                          </a:solidFill>
                        </a:rPr>
                        <a:t>不知道自己知道</a:t>
                      </a:r>
                      <a:endParaRPr lang="en-US" altLang="zh-CN" sz="1200" b="1" dirty="0">
                        <a:solidFill>
                          <a:srgbClr val="FFFF00"/>
                        </a:solidFill>
                        <a:sym typeface="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sym typeface=""/>
                        </a:rPr>
                        <a:t>容乃公，公乃全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sym typeface=""/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心观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本自具足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悦纳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平视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喜悦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</a:rPr>
                        <a:t>你眼中的别人才是你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三生万物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050" b="1" kern="1200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cs typeface="+mn-cs"/>
                          <a:sym typeface=""/>
                        </a:rPr>
                        <a:t>仁</a:t>
                      </a:r>
                      <a:endParaRPr lang="zh-CN" altLang="en-US" sz="1050" b="1" kern="1200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不着相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713411"/>
                  </a:ext>
                </a:extLst>
              </a:tr>
              <a:tr h="574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</a:rPr>
                        <a:t>知道自己知道</a:t>
                      </a: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sym typeface=""/>
                        </a:rPr>
                        <a:t>知常容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sym typeface="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洞察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内求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平和</a:t>
                      </a:r>
                      <a:endParaRPr lang="zh-CN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kern="1200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cs typeface="+mn-cs"/>
                          <a:sym typeface=""/>
                        </a:rPr>
                        <a:t>二生三</a:t>
                      </a:r>
                      <a:endParaRPr lang="en-US" altLang="zh-CN" sz="1050" b="1" kern="1200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cs typeface="+mn-cs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菩萨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rgbClr val="FFFF00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重因</a:t>
                      </a:r>
                      <a:endParaRPr lang="en-US" altLang="zh-CN" sz="1050" b="1" dirty="0">
                        <a:solidFill>
                          <a:srgbClr val="FFFF00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  <a:p>
                      <a:pPr algn="ctr"/>
                      <a:endParaRPr lang="zh-CN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832618"/>
                  </a:ext>
                </a:extLst>
              </a:tr>
              <a:tr h="5745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</a:rPr>
                        <a:t>知道自己不知道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sym typeface="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觉察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内</a:t>
                      </a:r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/</a:t>
                      </a: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外求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自卑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仰视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焦虑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kern="1200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cs typeface="+mn-cs"/>
                        </a:rPr>
                        <a:t>别人眼中的你不是你</a:t>
                      </a:r>
                      <a:endParaRPr lang="en-US" altLang="zh-CN" sz="1050" b="1" kern="1200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00766"/>
                  </a:ext>
                </a:extLst>
              </a:tr>
              <a:tr h="6095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</a:rPr>
                        <a:t>不知道自己不知道</a:t>
                      </a:r>
                      <a:endParaRPr lang="en-US" altLang="zh-CN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sym typeface=""/>
                        </a:rPr>
                        <a:t>不知常，妄作凶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sym typeface="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无觉知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外求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自负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仰</a:t>
                      </a:r>
                      <a:r>
                        <a:rPr lang="en-US" altLang="zh-CN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/</a:t>
                      </a: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俯视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狂躁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</a:rPr>
                        <a:t>你眼中的自己是你</a:t>
                      </a: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一生二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050" b="1" dirty="0">
                        <a:solidFill>
                          <a:schemeClr val="bg1"/>
                        </a:solidFill>
                        <a:latin typeface=""/>
                        <a:ea typeface="微软雅黑" panose="020B0503020204020204" pitchFamily="34" charset="-122"/>
                        <a:sym typeface="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1" dirty="0">
                          <a:solidFill>
                            <a:schemeClr val="bg1"/>
                          </a:solidFill>
                          <a:latin typeface=""/>
                          <a:ea typeface="微软雅黑" panose="020B0503020204020204" pitchFamily="34" charset="-122"/>
                          <a:sym typeface=""/>
                        </a:rPr>
                        <a:t>宿命论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718220"/>
                  </a:ext>
                </a:extLst>
              </a:tr>
            </a:tbl>
          </a:graphicData>
        </a:graphic>
      </p:graphicFrame>
      <p:sp>
        <p:nvSpPr>
          <p:cNvPr id="2" name="等腰三角形 1">
            <a:extLst>
              <a:ext uri="{FF2B5EF4-FFF2-40B4-BE49-F238E27FC236}">
                <a16:creationId xmlns:a16="http://schemas.microsoft.com/office/drawing/2014/main" id="{CEC2D30F-5E99-E2EF-E426-98E675BABB7B}"/>
              </a:ext>
            </a:extLst>
          </p:cNvPr>
          <p:cNvSpPr/>
          <p:nvPr/>
        </p:nvSpPr>
        <p:spPr>
          <a:xfrm>
            <a:off x="-213662" y="1451128"/>
            <a:ext cx="5004729" cy="5136191"/>
          </a:xfrm>
          <a:prstGeom prst="triangle">
            <a:avLst/>
          </a:prstGeom>
          <a:gradFill flip="none" rotWithShape="1">
            <a:gsLst>
              <a:gs pos="0">
                <a:srgbClr val="FFC000">
                  <a:alpha val="46000"/>
                </a:srgbClr>
              </a:gs>
              <a:gs pos="100000">
                <a:srgbClr val="D2A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"/>
              <a:ea typeface="微软雅黑" panose="020B0503020204020204" pitchFamily="3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7C9B506-1174-3BE0-2180-AC4788A3C32E}"/>
              </a:ext>
            </a:extLst>
          </p:cNvPr>
          <p:cNvGrpSpPr/>
          <p:nvPr/>
        </p:nvGrpSpPr>
        <p:grpSpPr>
          <a:xfrm>
            <a:off x="142876" y="2598652"/>
            <a:ext cx="11734800" cy="3448050"/>
            <a:chOff x="457200" y="2286000"/>
            <a:chExt cx="11959235" cy="344805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57BE50D8-2092-0CAC-2679-35BBEEEFD375}"/>
                </a:ext>
              </a:extLst>
            </p:cNvPr>
            <p:cNvCxnSpPr/>
            <p:nvPr/>
          </p:nvCxnSpPr>
          <p:spPr>
            <a:xfrm flipH="1">
              <a:off x="457200" y="2286000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C56BE4A-8970-61E3-C12B-77028B6D4CF3}"/>
                </a:ext>
              </a:extLst>
            </p:cNvPr>
            <p:cNvCxnSpPr/>
            <p:nvPr/>
          </p:nvCxnSpPr>
          <p:spPr>
            <a:xfrm flipH="1">
              <a:off x="457200" y="2819400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866728B-0231-A169-E67F-A15E37FBED92}"/>
                </a:ext>
              </a:extLst>
            </p:cNvPr>
            <p:cNvCxnSpPr/>
            <p:nvPr/>
          </p:nvCxnSpPr>
          <p:spPr>
            <a:xfrm flipH="1">
              <a:off x="457200" y="3400425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0A44667-E795-8A52-AE75-15B7E72AC1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" y="4038600"/>
              <a:ext cx="3552825" cy="0"/>
            </a:xfrm>
            <a:prstGeom prst="line">
              <a:avLst/>
            </a:prstGeom>
            <a:ln w="571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000E809-16A3-439F-5F91-1BF1A6B33F6F}"/>
                </a:ext>
              </a:extLst>
            </p:cNvPr>
            <p:cNvCxnSpPr/>
            <p:nvPr/>
          </p:nvCxnSpPr>
          <p:spPr>
            <a:xfrm flipH="1">
              <a:off x="457200" y="4543425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E72308A-9440-0687-12A5-87A53C1B6E4C}"/>
                </a:ext>
              </a:extLst>
            </p:cNvPr>
            <p:cNvCxnSpPr/>
            <p:nvPr/>
          </p:nvCxnSpPr>
          <p:spPr>
            <a:xfrm flipH="1">
              <a:off x="457200" y="5124450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AAFF1571-0F4B-A64C-D93C-BB31EB925D74}"/>
                </a:ext>
              </a:extLst>
            </p:cNvPr>
            <p:cNvCxnSpPr/>
            <p:nvPr/>
          </p:nvCxnSpPr>
          <p:spPr>
            <a:xfrm flipH="1">
              <a:off x="457200" y="5734050"/>
              <a:ext cx="3552825" cy="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E09279D0-CFA1-C9B0-0DB1-171174EFB4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87682" y="4038600"/>
              <a:ext cx="3135416" cy="0"/>
            </a:xfrm>
            <a:prstGeom prst="line">
              <a:avLst/>
            </a:prstGeom>
            <a:ln w="571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FE83B1F9-405B-5F75-4C35-E89EA7CD74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36933" y="4048125"/>
              <a:ext cx="679502" cy="0"/>
            </a:xfrm>
            <a:prstGeom prst="line">
              <a:avLst/>
            </a:prstGeom>
            <a:ln w="571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EC91F02A-17B5-4BBB-6D4F-E8AD17CA45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9467" y="4038600"/>
              <a:ext cx="795988" cy="0"/>
            </a:xfrm>
            <a:prstGeom prst="line">
              <a:avLst/>
            </a:prstGeom>
            <a:ln w="571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7AA05C0-B1CF-CDDE-310F-C6726F67546E}"/>
              </a:ext>
            </a:extLst>
          </p:cNvPr>
          <p:cNvSpPr txBox="1"/>
          <p:nvPr/>
        </p:nvSpPr>
        <p:spPr>
          <a:xfrm>
            <a:off x="1243290" y="2072261"/>
            <a:ext cx="19800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圣</a:t>
            </a:r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慈</a:t>
            </a:r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共创 </a:t>
            </a:r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生态</a:t>
            </a:r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生</a:t>
            </a:r>
            <a:r>
              <a:rPr lang="zh-CN" altLang="en-US" sz="2000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，创造，利他</a:t>
            </a:r>
            <a:endParaRPr lang="en-US" altLang="zh-CN" sz="2000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觉知，自知者</a:t>
            </a:r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明</a:t>
            </a:r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自省</a:t>
            </a:r>
            <a:r>
              <a:rPr lang="zh-CN" altLang="en-US" sz="2000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，克己复礼</a:t>
            </a:r>
            <a:endParaRPr lang="en-US" altLang="zh-CN" sz="2000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endParaRPr lang="en-US" altLang="zh-CN" sz="2000" b="1" dirty="0">
              <a:solidFill>
                <a:srgbClr val="FFF8BE"/>
              </a:solidFill>
              <a:latin typeface=""/>
              <a:ea typeface="微软雅黑" panose="020B0503020204020204" pitchFamily="34" charset="-122"/>
              <a:sym typeface=""/>
            </a:endParaRPr>
          </a:p>
          <a:p>
            <a:pPr algn="ctr"/>
            <a:r>
              <a:rPr lang="zh-CN" altLang="en-US" sz="2000" b="1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本能</a:t>
            </a:r>
            <a:r>
              <a:rPr lang="zh-CN" altLang="en-US" sz="2000" dirty="0">
                <a:solidFill>
                  <a:srgbClr val="FFF8BE"/>
                </a:solidFill>
                <a:latin typeface=""/>
                <a:ea typeface="微软雅黑" panose="020B0503020204020204" pitchFamily="34" charset="-122"/>
                <a:sym typeface=""/>
              </a:rPr>
              <a:t>，惯性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EC6E992-28E7-C37A-1759-3EDD67A744D5}"/>
              </a:ext>
            </a:extLst>
          </p:cNvPr>
          <p:cNvCxnSpPr>
            <a:cxnSpLocks/>
          </p:cNvCxnSpPr>
          <p:nvPr/>
        </p:nvCxnSpPr>
        <p:spPr>
          <a:xfrm flipV="1">
            <a:off x="11087100" y="2868587"/>
            <a:ext cx="0" cy="2295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BBDE67D-E232-45FF-7979-CDA0D7CE0785}"/>
              </a:ext>
            </a:extLst>
          </p:cNvPr>
          <p:cNvCxnSpPr>
            <a:cxnSpLocks/>
          </p:cNvCxnSpPr>
          <p:nvPr/>
        </p:nvCxnSpPr>
        <p:spPr>
          <a:xfrm flipV="1">
            <a:off x="11534775" y="2868587"/>
            <a:ext cx="0" cy="8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D81EC787-E345-1916-BCF3-31AB6A8D4556}"/>
              </a:ext>
            </a:extLst>
          </p:cNvPr>
          <p:cNvCxnSpPr>
            <a:cxnSpLocks/>
          </p:cNvCxnSpPr>
          <p:nvPr/>
        </p:nvCxnSpPr>
        <p:spPr>
          <a:xfrm flipV="1">
            <a:off x="5543541" y="2976113"/>
            <a:ext cx="3244" cy="732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606B4A67-CD70-D56E-2CFA-B660DDDD9E49}"/>
              </a:ext>
            </a:extLst>
          </p:cNvPr>
          <p:cNvCxnSpPr>
            <a:cxnSpLocks/>
          </p:cNvCxnSpPr>
          <p:nvPr/>
        </p:nvCxnSpPr>
        <p:spPr>
          <a:xfrm flipV="1">
            <a:off x="6381750" y="2973362"/>
            <a:ext cx="0" cy="8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53B7C60-0225-CEE1-F9D9-238B3F79C8C9}"/>
              </a:ext>
            </a:extLst>
          </p:cNvPr>
          <p:cNvCxnSpPr>
            <a:cxnSpLocks/>
          </p:cNvCxnSpPr>
          <p:nvPr/>
        </p:nvCxnSpPr>
        <p:spPr>
          <a:xfrm flipV="1">
            <a:off x="10715625" y="2868587"/>
            <a:ext cx="0" cy="738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C9208AA5-528B-08B0-2D7F-E3D5EE3D39E5}"/>
              </a:ext>
            </a:extLst>
          </p:cNvPr>
          <p:cNvCxnSpPr>
            <a:cxnSpLocks/>
          </p:cNvCxnSpPr>
          <p:nvPr/>
        </p:nvCxnSpPr>
        <p:spPr>
          <a:xfrm flipV="1">
            <a:off x="7134225" y="2973362"/>
            <a:ext cx="0" cy="1581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C004079F-CD46-6891-D856-3A96E6CEE47C}"/>
              </a:ext>
            </a:extLst>
          </p:cNvPr>
          <p:cNvCxnSpPr>
            <a:cxnSpLocks/>
          </p:cNvCxnSpPr>
          <p:nvPr/>
        </p:nvCxnSpPr>
        <p:spPr>
          <a:xfrm flipV="1">
            <a:off x="7886700" y="2973362"/>
            <a:ext cx="0" cy="1581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833B3A35-6876-97A0-4C90-A39FD324E8F8}"/>
              </a:ext>
            </a:extLst>
          </p:cNvPr>
          <p:cNvCxnSpPr>
            <a:cxnSpLocks/>
          </p:cNvCxnSpPr>
          <p:nvPr/>
        </p:nvCxnSpPr>
        <p:spPr>
          <a:xfrm flipV="1">
            <a:off x="8610600" y="2973362"/>
            <a:ext cx="0" cy="8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40505CBD-B23B-F882-DC18-13B61CB21E51}"/>
              </a:ext>
            </a:extLst>
          </p:cNvPr>
          <p:cNvCxnSpPr>
            <a:cxnSpLocks/>
          </p:cNvCxnSpPr>
          <p:nvPr/>
        </p:nvCxnSpPr>
        <p:spPr>
          <a:xfrm flipV="1">
            <a:off x="9801225" y="2973362"/>
            <a:ext cx="0" cy="1581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C27A62E0-FCAF-586C-794A-91A022ED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6" y="602057"/>
            <a:ext cx="10515600" cy="661418"/>
          </a:xfrm>
        </p:spPr>
        <p:txBody>
          <a:bodyPr>
            <a:noAutofit/>
          </a:bodyPr>
          <a:lstStyle/>
          <a:p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上善若水的进阶</a:t>
            </a:r>
          </a:p>
        </p:txBody>
      </p:sp>
    </p:spTree>
    <p:extLst>
      <p:ext uri="{BB962C8B-B14F-4D97-AF65-F5344CB8AC3E}">
        <p14:creationId xmlns:p14="http://schemas.microsoft.com/office/powerpoint/2010/main" val="473162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B060D2-82BD-0FB2-0CB1-DA926F739E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017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362" y="1726114"/>
            <a:ext cx="4692769" cy="715642"/>
          </a:xfrm>
        </p:spPr>
        <p:txBody>
          <a:bodyPr>
            <a:normAutofit fontScale="90000"/>
          </a:bodyPr>
          <a:lstStyle/>
          <a:p>
            <a:br>
              <a:rPr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我对道德经的体悟</a:t>
            </a:r>
            <a:endParaRPr lang="zh-CN" altLang="en-US" sz="48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1726959" y="2574506"/>
            <a:ext cx="10203492" cy="2345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1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、系统论和辩证法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——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两个最重要的思维方式，道德经的一和玄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2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、格物方法论之人书金字塔（大量的巧合、信、良知）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3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、一之系统论（延时效应、蝴蝶效应、反作用效应、动态、强相关弱相关、广泛联系）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4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、玄之阴阳全谱论（辩证法、福祸相依、转身面对心中狼、微小的差别、祛魅祛恐祛恶</a:t>
            </a: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…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）</a:t>
            </a:r>
            <a:endParaRPr lang="en-US" altLang="zh-CN" sz="20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5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、天道无亲，恒与</a:t>
            </a:r>
            <a:r>
              <a:rPr lang="zh-CN" altLang="en-US" sz="2000" spc="-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善</a:t>
            </a:r>
            <a:r>
              <a:rPr lang="zh-CN" altLang="en-US" sz="2000" spc="-5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</a:rPr>
              <a:t>人</a:t>
            </a:r>
            <a:endParaRPr lang="en-US" altLang="zh-CN" sz="2400" spc="-5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5E45E6-4428-66CC-95C9-73AB1F44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540" y1="77585" x2="36540" y2="77585"/>
                        <a14:foregroundMark x1="37564" y1="77585" x2="37564" y2="77585"/>
                        <a14:backgroundMark x1="37334" y1="78312" x2="37334" y2="78312"/>
                        <a14:backgroundMark x1="37334" y1="78312" x2="37334" y2="78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2" t="17987" r="32779" b="11579"/>
          <a:stretch/>
        </p:blipFill>
        <p:spPr>
          <a:xfrm>
            <a:off x="9727844" y="434761"/>
            <a:ext cx="2202607" cy="329834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7CA923-C452-067A-C5FD-F2FEABF14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3980" y="4674477"/>
            <a:ext cx="1701927" cy="1701927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5A09FAEA-559E-6BA5-A81E-66B2F20DD4D4}"/>
              </a:ext>
            </a:extLst>
          </p:cNvPr>
          <p:cNvSpPr txBox="1">
            <a:spLocks/>
          </p:cNvSpPr>
          <p:nvPr/>
        </p:nvSpPr>
        <p:spPr>
          <a:xfrm>
            <a:off x="294166" y="4989065"/>
            <a:ext cx="11993283" cy="1742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慎于选择，喜于格物；敏于细节，敢于突破</a:t>
            </a:r>
            <a:endParaRPr lang="en-US" altLang="zh-CN" sz="2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通于人性，执于成长；明于知止，守于良知</a:t>
            </a:r>
            <a:endParaRPr lang="en-US" altLang="zh-CN" sz="2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2400" b="1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393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FD9121A-64EF-79E3-DF06-815CB6443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06"/>
            <a:ext cx="12108167" cy="68097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CB1F9B1-8338-A19B-EFA5-EA778F2A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54008"/>
          </a:xfrm>
        </p:spPr>
        <p:txBody>
          <a:bodyPr/>
          <a:lstStyle/>
          <a:p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通达“一” 的世界</a:t>
            </a:r>
          </a:p>
        </p:txBody>
      </p:sp>
      <p:graphicFrame>
        <p:nvGraphicFramePr>
          <p:cNvPr id="7" name="内容占位符 6">
            <a:extLst>
              <a:ext uri="{FF2B5EF4-FFF2-40B4-BE49-F238E27FC236}">
                <a16:creationId xmlns:a16="http://schemas.microsoft.com/office/drawing/2014/main" id="{8A268E99-BD7E-F3B7-BF88-D38232C000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5012322"/>
              </p:ext>
            </p:extLst>
          </p:nvPr>
        </p:nvGraphicFramePr>
        <p:xfrm>
          <a:off x="1096963" y="2090947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48698B-8DC3-8DFD-E87E-C4418D60C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24A4C0A-F292-41BE-9CD1-530467B1B9F8}" type="datetime1">
              <a:rPr lang="zh-CN" altLang="en-US" smtClean="0"/>
              <a:t>2025/5/30</a:t>
            </a:fld>
            <a:endParaRPr 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1EAD25-05D5-DDD0-ACF0-054359941771}"/>
              </a:ext>
            </a:extLst>
          </p:cNvPr>
          <p:cNvSpPr txBox="1"/>
          <p:nvPr/>
        </p:nvSpPr>
        <p:spPr>
          <a:xfrm>
            <a:off x="4960189" y="2897080"/>
            <a:ext cx="4399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拉长时间，从历史的重复中洞察；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CN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业的理解，活在未来的当下。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F97D7C-CD0B-BE5A-B52B-0A49EDFBD63B}"/>
              </a:ext>
            </a:extLst>
          </p:cNvPr>
          <p:cNvSpPr txBox="1"/>
          <p:nvPr/>
        </p:nvSpPr>
        <p:spPr>
          <a:xfrm>
            <a:off x="4960189" y="4263072"/>
            <a:ext cx="6832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换位思考能力，边界感，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俯瞰能力，</a:t>
            </a:r>
            <a:endParaRPr lang="en-US" altLang="zh-CN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换域思考能力（高维、不知道自己不知道之处）。</a:t>
            </a:r>
            <a:endParaRPr lang="en-US" altLang="zh-CN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43234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35B0BEE-F18A-47BB-8FCB-E00DA2F2635D-1" descr="C:/Users/zhang/AppData/Local/Temp/wpp.QDaUUZwpp">
            <a:extLst>
              <a:ext uri="{FF2B5EF4-FFF2-40B4-BE49-F238E27FC236}">
                <a16:creationId xmlns:a16="http://schemas.microsoft.com/office/drawing/2014/main" id="{A1988A52-FF25-9222-4B13-4C51A9550F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8" r="6934"/>
          <a:stretch>
            <a:fillRect/>
          </a:stretch>
        </p:blipFill>
        <p:spPr>
          <a:xfrm>
            <a:off x="0" y="-80274"/>
            <a:ext cx="12331699" cy="6946900"/>
          </a:xfrm>
          <a:prstGeom prst="rect">
            <a:avLst/>
          </a:prstGeom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41CC3C34-1C26-11EE-D25B-AAB5D5797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189" y="2374510"/>
            <a:ext cx="10827319" cy="37163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为什么恶俗的厚黑学书现在少了？</a:t>
            </a:r>
            <a:br>
              <a:rPr lang="en-US" altLang="zh-CN" sz="3600" b="1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1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、时代变化太快，我们要追求不变的东西才有长远的成功和持续的力量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2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、大格局的人之间互相尊重、关照和启发；小格局之间的人互相倾轧、欺骗和拆台（人以群分）“德者同于德，失者同于失”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3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、道（哲学），是万物背后的力量，如同自然之美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4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、格局与见识互相促进也互相制约，也由此决定认知的上限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5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、格局是天花板（发展上限），认知是四梁八柱的支撑，同时需要逐渐搭建的过程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6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、个人如企业一样，成长必然有过程，但文化（善）与战略（格局）存在长期稳定性</a:t>
            </a:r>
            <a:b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7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、为什么音乐家和科学家往往长寿？摆脱了低级趣味，摆脱了物质纠缠，生活极简并沉溺于艺术之美和思想之美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8</a:t>
            </a:r>
            <a:r>
              <a:rPr lang="zh-CN" altLang="en-US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、南怀瑾先生说：“儒家像粮食店，佛家是百货店，道家则是药店。如果不生病，一生也可以不去理会它，要是一生病，就非自动找上门去不可</a:t>
            </a:r>
            <a: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……”</a:t>
            </a:r>
            <a:br>
              <a:rPr lang="en-US" altLang="zh-CN" sz="1500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endParaRPr lang="zh-CN" altLang="en-US" sz="1500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C0B2D8B-AE1C-0D3C-D879-CF1FC4BF7E39}"/>
              </a:ext>
            </a:extLst>
          </p:cNvPr>
          <p:cNvSpPr txBox="1"/>
          <p:nvPr/>
        </p:nvSpPr>
        <p:spPr>
          <a:xfrm>
            <a:off x="752189" y="803374"/>
            <a:ext cx="9215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认知到良知</a:t>
            </a:r>
            <a:endParaRPr lang="en-US" altLang="zh-CN" sz="2800" b="1" spc="-50" dirty="0">
              <a:gradFill>
                <a:gsLst>
                  <a:gs pos="0">
                    <a:srgbClr val="FFF8BE"/>
                  </a:gs>
                  <a:gs pos="100000">
                    <a:srgbClr val="D8BE50"/>
                  </a:gs>
                </a:gsLst>
                <a:lin ang="78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2800" b="1" spc="-50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大道至简，大道趋同，哲学之美里满是真、善、美</a:t>
            </a:r>
          </a:p>
        </p:txBody>
      </p:sp>
    </p:spTree>
    <p:extLst>
      <p:ext uri="{BB962C8B-B14F-4D97-AF65-F5344CB8AC3E}">
        <p14:creationId xmlns:p14="http://schemas.microsoft.com/office/powerpoint/2010/main" val="3930082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5484F41-0864-891A-4A14-700FC50B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5"/>
            <a:ext cx="12169943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0159916-06E8-CC25-BCD9-9938A6A5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91" y="463658"/>
            <a:ext cx="5897685" cy="713177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"/>
                <a:ea typeface="微软雅黑" panose="020B0503020204020204" pitchFamily="34" charset="-122"/>
              </a:rPr>
              <a:t>做个明智的好人：中西哲合流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19350A8-CA13-EE73-ADC5-3C03584C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98" y="1564710"/>
            <a:ext cx="3662792" cy="4829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156002-ABE6-9617-8A0B-3649F231C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829" y="294531"/>
            <a:ext cx="4942080" cy="37065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7DE6FE8-3627-F162-A9E9-733CF18F0E38}"/>
              </a:ext>
            </a:extLst>
          </p:cNvPr>
          <p:cNvSpPr txBox="1"/>
          <p:nvPr/>
        </p:nvSpPr>
        <p:spPr>
          <a:xfrm>
            <a:off x="7003704" y="4222298"/>
            <a:ext cx="26879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德尔菲神谕</a:t>
            </a:r>
            <a:endParaRPr lang="en-US" altLang="zh-CN" sz="2800" b="1" dirty="0">
              <a:gradFill>
                <a:gsLst>
                  <a:gs pos="0">
                    <a:srgbClr val="FFF8BE"/>
                  </a:gs>
                  <a:gs pos="100000">
                    <a:srgbClr val="D8BE50"/>
                  </a:gs>
                </a:gsLst>
                <a:lin ang="78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800" b="1" dirty="0">
              <a:gradFill>
                <a:gsLst>
                  <a:gs pos="0">
                    <a:srgbClr val="FFF8BE"/>
                  </a:gs>
                  <a:gs pos="100000">
                    <a:srgbClr val="D8BE50"/>
                  </a:gs>
                </a:gsLst>
                <a:lin ang="78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认识你自己，</a:t>
            </a:r>
            <a:endParaRPr lang="en-US" altLang="zh-CN" sz="2800" b="1" dirty="0">
              <a:gradFill>
                <a:gsLst>
                  <a:gs pos="0">
                    <a:srgbClr val="FFF8BE"/>
                  </a:gs>
                  <a:gs pos="100000">
                    <a:srgbClr val="D8BE50"/>
                  </a:gs>
                </a:gsLst>
                <a:lin ang="78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凡事勿过度，</a:t>
            </a:r>
            <a:endParaRPr lang="en-US" altLang="zh-CN" sz="2800" b="1" dirty="0">
              <a:gradFill>
                <a:gsLst>
                  <a:gs pos="0">
                    <a:srgbClr val="FFF8BE"/>
                  </a:gs>
                  <a:gs pos="100000">
                    <a:srgbClr val="D8BE50"/>
                  </a:gs>
                </a:gsLst>
                <a:lin ang="78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妄立誓则祸近。</a:t>
            </a:r>
          </a:p>
        </p:txBody>
      </p:sp>
    </p:spTree>
    <p:extLst>
      <p:ext uri="{BB962C8B-B14F-4D97-AF65-F5344CB8AC3E}">
        <p14:creationId xmlns:p14="http://schemas.microsoft.com/office/powerpoint/2010/main" val="3478966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3DBB4CA-93A3-F5F2-AB88-3685CDED6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F5BD2D-CAB4-9B34-8686-4E5B15351F91}"/>
              </a:ext>
            </a:extLst>
          </p:cNvPr>
          <p:cNvSpPr txBox="1"/>
          <p:nvPr/>
        </p:nvSpPr>
        <p:spPr>
          <a:xfrm>
            <a:off x="784379" y="221769"/>
            <a:ext cx="10921666" cy="262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36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来自东西方古今四位大师的四句不搭的话，说的是一件事：从成长性思维到学习型组织（组织管理）</a:t>
            </a:r>
            <a:br>
              <a:rPr lang="en-US" altLang="zh-CN" sz="3600" b="1" dirty="0">
                <a:gradFill>
                  <a:gsLst>
                    <a:gs pos="0">
                      <a:srgbClr val="FFF8BE"/>
                    </a:gs>
                    <a:gs pos="100000">
                      <a:srgbClr val="CBAC2E"/>
                    </a:gs>
                  </a:gsLst>
                  <a:lin ang="81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</a:br>
            <a:r>
              <a:rPr lang="zh-CN" altLang="en-US" sz="2400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这里包含着职场进阶的关键顺序：</a:t>
            </a:r>
            <a:br>
              <a:rPr lang="en-US" altLang="zh-CN" sz="2400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</a:br>
            <a:r>
              <a:rPr lang="zh-CN" altLang="en-US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定位（格局）</a:t>
            </a:r>
            <a:r>
              <a:rPr lang="en-US" altLang="zh-CN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————</a:t>
            </a:r>
            <a:r>
              <a:rPr lang="zh-CN" altLang="en-US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选择（长板）</a:t>
            </a:r>
            <a:r>
              <a:rPr lang="en-US" altLang="zh-CN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————</a:t>
            </a:r>
            <a:r>
              <a:rPr lang="zh-CN" altLang="en-US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实践（自知）</a:t>
            </a:r>
            <a:r>
              <a:rPr lang="en-US" altLang="zh-CN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————</a:t>
            </a:r>
            <a:r>
              <a:rPr lang="zh-CN" altLang="en-US" sz="2400" b="1" dirty="0">
                <a:solidFill>
                  <a:srgbClr val="FFF8BE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管理（人）</a:t>
            </a:r>
            <a:endParaRPr lang="zh-CN" altLang="en-US" sz="2000" dirty="0">
              <a:solidFill>
                <a:srgbClr val="FFF8BE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EE2DFE9-4D82-C5B5-6B57-6260BE60B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>
          <a:xfrm>
            <a:off x="-383026" y="2952085"/>
            <a:ext cx="3215002" cy="363984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8F40DA5-CE46-A524-B390-47B49ED67D48}"/>
              </a:ext>
            </a:extLst>
          </p:cNvPr>
          <p:cNvSpPr/>
          <p:nvPr/>
        </p:nvSpPr>
        <p:spPr>
          <a:xfrm>
            <a:off x="-152905" y="5624003"/>
            <a:ext cx="3011515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020308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322383B-1D94-EC2C-6990-A37DC4244458}"/>
              </a:ext>
            </a:extLst>
          </p:cNvPr>
          <p:cNvSpPr txBox="1"/>
          <p:nvPr/>
        </p:nvSpPr>
        <p:spPr>
          <a:xfrm>
            <a:off x="-152905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人生不是一场物质的盛宴，</a:t>
            </a:r>
            <a:endParaRPr lang="en-US" altLang="zh-CN" sz="1400" dirty="0">
              <a:gradFill>
                <a:gsLst>
                  <a:gs pos="0">
                    <a:schemeClr val="bg1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gradFill>
                  <a:gsLst>
                    <a:gs pos="0">
                      <a:schemeClr val="bg1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而是一场精神的修炼。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A3AE171-B87A-9C17-886D-02B1112182B9}"/>
              </a:ext>
            </a:extLst>
          </p:cNvPr>
          <p:cNvSpPr txBox="1"/>
          <p:nvPr/>
        </p:nvSpPr>
        <p:spPr>
          <a:xfrm>
            <a:off x="1429321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稻盛和夫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215210A-6F6B-E262-D06F-958842BCE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" b="4014"/>
          <a:stretch/>
        </p:blipFill>
        <p:spPr>
          <a:xfrm>
            <a:off x="2757526" y="2987597"/>
            <a:ext cx="3215002" cy="3870403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938B2BE-83C3-2A75-B55C-FE09D3BD94CB}"/>
              </a:ext>
            </a:extLst>
          </p:cNvPr>
          <p:cNvSpPr/>
          <p:nvPr/>
        </p:nvSpPr>
        <p:spPr>
          <a:xfrm>
            <a:off x="2806355" y="5624003"/>
            <a:ext cx="3215002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4D37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16DDD5B-F621-4275-D7E9-FF6D54FAEB16}"/>
              </a:ext>
            </a:extLst>
          </p:cNvPr>
          <p:cNvSpPr txBox="1"/>
          <p:nvPr/>
        </p:nvSpPr>
        <p:spPr>
          <a:xfrm>
            <a:off x="2650178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知之者不如好之者，</a:t>
            </a:r>
            <a:endParaRPr lang="en-US" altLang="zh-CN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好之者不如</a:t>
            </a:r>
            <a:r>
              <a:rPr lang="zh-CN" altLang="en-US" sz="140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乐之者。</a:t>
            </a:r>
            <a:endParaRPr lang="zh-CN" altLang="en-US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EAA37C8-BC6D-58D9-9181-C7855C6EBB53}"/>
              </a:ext>
            </a:extLst>
          </p:cNvPr>
          <p:cNvSpPr txBox="1"/>
          <p:nvPr/>
        </p:nvSpPr>
        <p:spPr>
          <a:xfrm>
            <a:off x="4782208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孔子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1112710-B316-5DBA-61D0-E97AEEE52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7" b="4607"/>
          <a:stretch/>
        </p:blipFill>
        <p:spPr>
          <a:xfrm>
            <a:off x="5305152" y="2673153"/>
            <a:ext cx="3800497" cy="421689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8E0230AA-4BC1-22CF-3A98-613845E74455}"/>
              </a:ext>
            </a:extLst>
          </p:cNvPr>
          <p:cNvSpPr/>
          <p:nvPr/>
        </p:nvSpPr>
        <p:spPr>
          <a:xfrm>
            <a:off x="5632138" y="5725395"/>
            <a:ext cx="3393389" cy="1154706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1A2336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0C3694C-9FB0-ECEC-B3DC-149839CE99CD}"/>
              </a:ext>
            </a:extLst>
          </p:cNvPr>
          <p:cNvSpPr txBox="1"/>
          <p:nvPr/>
        </p:nvSpPr>
        <p:spPr>
          <a:xfrm>
            <a:off x="5668867" y="5690889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人须在事上磨，方立得住，</a:t>
            </a:r>
            <a:endParaRPr lang="en-US" altLang="zh-CN" sz="1400" dirty="0">
              <a:solidFill>
                <a:schemeClr val="bg1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方能“静亦定，动亦定”。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AD339C8-9AB8-70F1-CBBE-66F69F736EB7}"/>
              </a:ext>
            </a:extLst>
          </p:cNvPr>
          <p:cNvSpPr txBox="1"/>
          <p:nvPr/>
        </p:nvSpPr>
        <p:spPr>
          <a:xfrm>
            <a:off x="7536977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王阳明</a:t>
            </a:r>
            <a:endParaRPr lang="zh-CN" altLang="en-US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58A52D43-06E4-F847-F270-82198F83B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5"/>
          <a:stretch/>
        </p:blipFill>
        <p:spPr>
          <a:xfrm>
            <a:off x="8762183" y="2441899"/>
            <a:ext cx="3429817" cy="4448147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42FE7A6C-848F-BE93-1BE7-ABD82CC00E0F}"/>
              </a:ext>
            </a:extLst>
          </p:cNvPr>
          <p:cNvSpPr/>
          <p:nvPr/>
        </p:nvSpPr>
        <p:spPr>
          <a:xfrm>
            <a:off x="8821765" y="5702144"/>
            <a:ext cx="3352939" cy="1224629"/>
          </a:xfrm>
          <a:prstGeom prst="rect">
            <a:avLst/>
          </a:prstGeom>
          <a:gradFill>
            <a:gsLst>
              <a:gs pos="0">
                <a:srgbClr val="A68438">
                  <a:alpha val="0"/>
                </a:srgbClr>
              </a:gs>
              <a:gs pos="58000">
                <a:srgbClr val="4D3720"/>
              </a:gs>
            </a:gsLst>
            <a:lin ang="5400000" scaled="0"/>
          </a:gra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9E0A173-3F90-5773-31AA-B993493AB1EE}"/>
              </a:ext>
            </a:extLst>
          </p:cNvPr>
          <p:cNvSpPr txBox="1"/>
          <p:nvPr/>
        </p:nvSpPr>
        <p:spPr>
          <a:xfrm>
            <a:off x="9009777" y="5725395"/>
            <a:ext cx="2952158" cy="624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</a:rPr>
              <a:t>充分发挥人的长处，让平凡人做不平凡的事，是组织存在的唯一目的。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B6C5834-0023-0D78-F729-3EF0E92CAF02}"/>
              </a:ext>
            </a:extLst>
          </p:cNvPr>
          <p:cNvSpPr txBox="1"/>
          <p:nvPr/>
        </p:nvSpPr>
        <p:spPr>
          <a:xfrm>
            <a:off x="10832905" y="5293816"/>
            <a:ext cx="18365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cs typeface="+mn-cs"/>
              </a:rPr>
              <a:t>德鲁克</a:t>
            </a:r>
            <a:endParaRPr lang="zh-CN" altLang="en-US" sz="20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074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F21C3F-251B-2D3E-CE0F-9B19DE10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" y="0"/>
            <a:ext cx="12169943" cy="68580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966533" y="1201761"/>
            <a:ext cx="5376597" cy="450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真</a:t>
            </a:r>
            <a:r>
              <a:rPr kumimoji="0" lang="zh-CN" altLang="en-US" sz="7600" b="0" i="0" u="none" strike="noStrike" kern="1200" cap="none" spc="0" normalizeH="0" baseline="0" noProof="0" dirty="0">
                <a:ln>
                  <a:noFill/>
                </a:ln>
                <a:solidFill>
                  <a:srgbClr val="FFF8B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的效率</a:t>
            </a:r>
            <a:endParaRPr kumimoji="0" lang="en-US" altLang="zh-CN" sz="7600" b="0" i="0" u="none" strike="noStrike" kern="1200" cap="none" spc="0" normalizeH="0" baseline="0" noProof="0" dirty="0">
              <a:ln>
                <a:noFill/>
              </a:ln>
              <a:solidFill>
                <a:srgbClr val="FFF8B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76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善</a:t>
            </a:r>
            <a:r>
              <a:rPr lang="zh-CN" altLang="en-US" sz="7600" dirty="0">
                <a:solidFill>
                  <a:srgbClr val="FFF8B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的系统</a:t>
            </a:r>
            <a:endParaRPr lang="en-US" altLang="zh-CN" sz="7600" dirty="0">
              <a:solidFill>
                <a:srgbClr val="FFF8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7600" b="1" dirty="0">
                <a:gradFill>
                  <a:gsLst>
                    <a:gs pos="0">
                      <a:srgbClr val="FFF8BE"/>
                    </a:gs>
                    <a:gs pos="100000">
                      <a:srgbClr val="D8BE50"/>
                    </a:gs>
                  </a:gsLst>
                  <a:lin ang="78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美</a:t>
            </a:r>
            <a:r>
              <a:rPr kumimoji="0" lang="zh-CN" altLang="en-US" sz="7600" b="0" i="0" u="none" strike="noStrike" kern="1200" cap="none" spc="0" normalizeH="0" baseline="0" noProof="0" dirty="0">
                <a:ln>
                  <a:noFill/>
                </a:ln>
                <a:solidFill>
                  <a:srgbClr val="FFF8B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的直觉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5964A27-D579-6195-79C6-E6465694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3" b="96564" l="4944" r="95506">
                        <a14:foregroundMark x1="33708" y1="23540" x2="33258" y2="45876"/>
                        <a14:foregroundMark x1="36854" y1="13402" x2="24944" y2="13402"/>
                        <a14:foregroundMark x1="24944" y1="13402" x2="33483" y2="10137"/>
                        <a14:foregroundMark x1="33483" y1="10137" x2="4944" y2="4296"/>
                        <a14:foregroundMark x1="4944" y1="4296" x2="49888" y2="3952"/>
                        <a14:foregroundMark x1="49888" y1="3952" x2="77978" y2="6186"/>
                        <a14:foregroundMark x1="77978" y1="6186" x2="92135" y2="58247"/>
                        <a14:foregroundMark x1="92135" y1="58247" x2="89213" y2="80069"/>
                        <a14:foregroundMark x1="89213" y1="80069" x2="78652" y2="90722"/>
                        <a14:foregroundMark x1="78652" y1="90722" x2="48315" y2="91581"/>
                        <a14:foregroundMark x1="48315" y1="91581" x2="20674" y2="81959"/>
                        <a14:foregroundMark x1="20674" y1="81959" x2="9663" y2="54811"/>
                        <a14:foregroundMark x1="9663" y1="54811" x2="8764" y2="17698"/>
                        <a14:foregroundMark x1="37753" y1="9450" x2="48090" y2="29210"/>
                        <a14:foregroundMark x1="34607" y1="15292" x2="46292" y2="40206"/>
                        <a14:foregroundMark x1="14157" y1="28522" x2="29438" y2="39691"/>
                        <a14:foregroundMark x1="35281" y1="46220" x2="41348" y2="51031"/>
                        <a14:foregroundMark x1="52809" y1="42612" x2="57079" y2="46048"/>
                        <a14:foregroundMark x1="69438" y1="43986" x2="69438" y2="43986"/>
                        <a14:foregroundMark x1="72809" y1="34364" x2="72809" y2="34364"/>
                        <a14:foregroundMark x1="73258" y1="61168" x2="73258" y2="61168"/>
                        <a14:foregroundMark x1="63820" y1="54983" x2="63820" y2="54983"/>
                        <a14:foregroundMark x1="69888" y1="69931" x2="69888" y2="69931"/>
                        <a14:foregroundMark x1="64270" y1="67354" x2="64270" y2="67354"/>
                        <a14:foregroundMark x1="52809" y1="70447" x2="52809" y2="70447"/>
                        <a14:foregroundMark x1="40225" y1="69072" x2="40225" y2="69072"/>
                        <a14:foregroundMark x1="38427" y1="62887" x2="38427" y2="62887"/>
                        <a14:foregroundMark x1="36180" y1="55670" x2="36180" y2="55670"/>
                        <a14:foregroundMark x1="26966" y1="73711" x2="26966" y2="73711"/>
                        <a14:foregroundMark x1="24944" y1="76289" x2="24944" y2="76289"/>
                        <a14:foregroundMark x1="15955" y1="90034" x2="15955" y2="90034"/>
                        <a14:foregroundMark x1="10337" y1="84364" x2="4944" y2="37113"/>
                        <a14:foregroundMark x1="4944" y1="37113" x2="5618" y2="32646"/>
                        <a14:foregroundMark x1="8315" y1="4983" x2="54157" y2="6357"/>
                        <a14:foregroundMark x1="54157" y1="6357" x2="88090" y2="4983"/>
                        <a14:foregroundMark x1="88090" y1="4983" x2="95730" y2="53780"/>
                        <a14:foregroundMark x1="94607" y1="96564" x2="6742" y2="95704"/>
                        <a14:foregroundMark x1="26966" y1="18557" x2="26966" y2="18557"/>
                        <a14:foregroundMark x1="23146" y1="14777" x2="26517" y2="19244"/>
                        <a14:foregroundMark x1="28989" y1="15292" x2="26966" y2="22337"/>
                        <a14:foregroundMark x1="26966" y1="22337" x2="26966" y2="21993"/>
                        <a14:foregroundMark x1="31685" y1="17010" x2="30562" y2="21306"/>
                        <a14:foregroundMark x1="46966" y1="47938" x2="46966" y2="47938"/>
                        <a14:foregroundMark x1="53933" y1="47251" x2="53933" y2="47251"/>
                        <a14:foregroundMark x1="60000" y1="45704" x2="57978" y2="53952"/>
                        <a14:foregroundMark x1="57978" y1="53952" x2="52584" y2="60309"/>
                        <a14:foregroundMark x1="52584" y1="60309" x2="45169" y2="61512"/>
                        <a14:foregroundMark x1="67640" y1="58247" x2="58876" y2="64948"/>
                      </a14:backgroundRemoval>
                    </a14:imgEffect>
                  </a14:imgLayer>
                </a14:imgProps>
              </a:ext>
            </a:extLst>
          </a:blip>
          <a:srcRect t="-1" b="-1"/>
          <a:stretch/>
        </p:blipFill>
        <p:spPr>
          <a:xfrm>
            <a:off x="7225846" y="463174"/>
            <a:ext cx="4215527" cy="55133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82" y="365829"/>
            <a:ext cx="10058400" cy="1450757"/>
          </a:xfrm>
        </p:spPr>
        <p:txBody>
          <a:bodyPr>
            <a:normAutofit/>
          </a:bodyPr>
          <a:lstStyle/>
          <a:p>
            <a:b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初入职场</a:t>
            </a:r>
            <a:r>
              <a:rPr lang="en-US" altLang="zh-CN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真正开始迎接不确定性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871182" y="2062322"/>
            <a:ext cx="10834866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、铁杵成针的谎言（简单的直线因果思维）</a:t>
            </a:r>
            <a:endParaRPr lang="en-US" altLang="zh-CN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、内卷之下，效率为王，选择（勤思）大于努力（勤做）</a:t>
            </a:r>
            <a:endParaRPr lang="en-US" altLang="zh-CN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选择题还是论述题：不是努力不重要，正确选择后努力带来更多的选择机会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、决定效率的是选择，决定选择的是认知</a:t>
            </a:r>
            <a:endParaRPr lang="en-US" altLang="zh-CN" sz="2000" b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  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认知</a:t>
            </a: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   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良知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     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 勤（立业）德（小成） 命（大成）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从知识升级到认知，关键在于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接化发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（即阳明的知行合一）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CAECCF6D-9C26-D3F4-6B30-97940835FC7B}"/>
              </a:ext>
            </a:extLst>
          </p:cNvPr>
          <p:cNvSpPr/>
          <p:nvPr/>
        </p:nvSpPr>
        <p:spPr>
          <a:xfrm>
            <a:off x="1573418" y="5299788"/>
            <a:ext cx="395341" cy="177281"/>
          </a:xfrm>
          <a:prstGeom prst="rightArrow">
            <a:avLst/>
          </a:prstGeom>
          <a:gradFill>
            <a:gsLst>
              <a:gs pos="0">
                <a:srgbClr val="FFF8BE"/>
              </a:gs>
              <a:gs pos="100000">
                <a:schemeClr val="bg1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9D989CD0-2224-E955-E0A9-C502B88B499C}"/>
              </a:ext>
            </a:extLst>
          </p:cNvPr>
          <p:cNvSpPr/>
          <p:nvPr/>
        </p:nvSpPr>
        <p:spPr>
          <a:xfrm>
            <a:off x="2674430" y="5299788"/>
            <a:ext cx="395341" cy="177281"/>
          </a:xfrm>
          <a:prstGeom prst="rightArrow">
            <a:avLst/>
          </a:prstGeom>
          <a:gradFill>
            <a:gsLst>
              <a:gs pos="0">
                <a:srgbClr val="FFF8BE"/>
              </a:gs>
              <a:gs pos="100000">
                <a:schemeClr val="bg1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055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C76B5026-F24E-8BC3-5855-FC4509C1104A}"/>
              </a:ext>
            </a:extLst>
          </p:cNvPr>
          <p:cNvSpPr/>
          <p:nvPr/>
        </p:nvSpPr>
        <p:spPr>
          <a:xfrm>
            <a:off x="0" y="4895101"/>
            <a:ext cx="12191999" cy="1962899"/>
          </a:xfrm>
          <a:prstGeom prst="rect">
            <a:avLst/>
          </a:prstGeom>
          <a:solidFill>
            <a:srgbClr val="2E2014">
              <a:alpha val="88627"/>
            </a:srgb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D088674-FB7F-1B31-3CE0-260F7AD6CAC8}"/>
              </a:ext>
            </a:extLst>
          </p:cNvPr>
          <p:cNvSpPr txBox="1"/>
          <p:nvPr/>
        </p:nvSpPr>
        <p:spPr>
          <a:xfrm>
            <a:off x="4151131" y="5024013"/>
            <a:ext cx="6797606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庄子：</a:t>
            </a:r>
            <a:endParaRPr lang="en-US" altLang="zh-CN" sz="32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吾生也有涯，而知也无涯，以有涯随无涯，殆已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C4FBB1E-580A-6866-EA6F-410864C8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546" y="1940312"/>
            <a:ext cx="1516387" cy="23615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D1BA203-F7BF-1352-9349-1F34AE17E399}"/>
              </a:ext>
            </a:extLst>
          </p:cNvPr>
          <p:cNvSpPr txBox="1"/>
          <p:nvPr/>
        </p:nvSpPr>
        <p:spPr>
          <a:xfrm>
            <a:off x="2325049" y="1729581"/>
            <a:ext cx="3561236" cy="1578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70000"/>
              </a:lnSpc>
              <a:buNone/>
            </a:pP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sym typeface=""/>
              </a:rPr>
              <a:t>第四十七章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不出户，知天下；不窥牖，见天道。</a:t>
            </a:r>
            <a:r>
              <a:rPr lang="zh-CN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其出弥远，其知弥少</a:t>
            </a:r>
            <a:r>
              <a:rPr lang="zh-CN" alt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。是以圣人不行而知，不见而明，不为而成。</a:t>
            </a:r>
            <a:endParaRPr lang="en-US" altLang="zh-CN" sz="1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E1A2FAF-F386-9AF1-FC21-DE1D0080FCEF}"/>
              </a:ext>
            </a:extLst>
          </p:cNvPr>
          <p:cNvSpPr txBox="1"/>
          <p:nvPr/>
        </p:nvSpPr>
        <p:spPr>
          <a:xfrm>
            <a:off x="2325049" y="3111172"/>
            <a:ext cx="3516274" cy="131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sym typeface=""/>
              </a:rPr>
              <a:t>第四十八章</a:t>
            </a:r>
            <a:endParaRPr lang="en-US" altLang="zh-CN" sz="28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sym typeface="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为学日益，为道日损</a:t>
            </a:r>
            <a:r>
              <a:rPr lang="zh-CN" alt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。损之又损，以至于无为。无为而无不为。</a:t>
            </a:r>
            <a:endParaRPr lang="en-US" altLang="zh-CN" sz="1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38A14D2-7D6A-5D67-A50E-221860CC5828}"/>
              </a:ext>
            </a:extLst>
          </p:cNvPr>
          <p:cNvSpPr txBox="1"/>
          <p:nvPr/>
        </p:nvSpPr>
        <p:spPr>
          <a:xfrm>
            <a:off x="7953621" y="1895171"/>
            <a:ext cx="38266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sym typeface=""/>
              </a:rPr>
              <a:t>咨询师之发：</a:t>
            </a:r>
            <a:endParaRPr lang="en-US" altLang="zh-CN" sz="28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sym typeface="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低：</a:t>
            </a:r>
            <a:r>
              <a:rPr lang="zh-CN" alt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形成实用的工具箱</a:t>
            </a:r>
            <a:endParaRPr lang="en-US" altLang="zh-CN" sz="14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高：形成自己的系统（认知基座）（读书三层次，多</a:t>
            </a:r>
            <a:r>
              <a:rPr lang="en-US" altLang="zh-C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vs</a:t>
            </a:r>
            <a:r>
              <a:rPr lang="zh-CN" altLang="en-U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精）</a:t>
            </a:r>
            <a:endParaRPr lang="en-US" altLang="zh-CN" sz="1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4E371DA-8444-3E21-2199-B0CB9BD0D544}"/>
              </a:ext>
            </a:extLst>
          </p:cNvPr>
          <p:cNvSpPr txBox="1"/>
          <p:nvPr/>
        </p:nvSpPr>
        <p:spPr>
          <a:xfrm>
            <a:off x="7765369" y="3814274"/>
            <a:ext cx="4276505" cy="656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偶然中的必然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：费曼学习法，</a:t>
            </a:r>
            <a:r>
              <a:rPr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富兰克林读书法</a:t>
            </a:r>
            <a:endParaRPr lang="en-US" altLang="zh-C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（</a:t>
            </a:r>
            <a:r>
              <a:rPr lang="zh-CN" altLang="en-US" sz="1600" b="1" dirty="0">
                <a:solidFill>
                  <a:srgbClr val="C0000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善</a:t>
            </a:r>
            <a:r>
              <a:rPr lang="en-US" altLang="zh-C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-</a:t>
            </a:r>
            <a:r>
              <a:rPr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"/>
                <a:ea typeface="微软雅黑" panose="020B0503020204020204" pitchFamily="34" charset="-122"/>
                <a:sym typeface=""/>
              </a:rPr>
              <a:t>利他的神秘力量）</a:t>
            </a:r>
            <a:endParaRPr lang="en-US" altLang="zh-CN" sz="16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"/>
              <a:ea typeface="微软雅黑" panose="020B0503020204020204" pitchFamily="34" charset="-122"/>
              <a:sym typeface="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69C9055-C09A-B015-AFC4-BAEC16364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6197" r="4353" b="6620"/>
          <a:stretch/>
        </p:blipFill>
        <p:spPr>
          <a:xfrm>
            <a:off x="460028" y="1973881"/>
            <a:ext cx="1773713" cy="23042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263B837-743F-2F21-189F-15213A0EE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098" y="4534283"/>
            <a:ext cx="1564407" cy="2216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7FEE78EA-E13C-3171-4B5A-71002BA8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38" y="111306"/>
            <a:ext cx="10872569" cy="1325563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  <a:sym typeface=""/>
              </a:rPr>
              <a:t>“接化发” ： 知识</a:t>
            </a:r>
            <a:r>
              <a:rPr lang="en-US" altLang="zh-CN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  <a:sym typeface=""/>
              </a:rPr>
              <a:t>		       </a:t>
            </a:r>
            <a:r>
              <a:rPr lang="zh-CN" altLang="en-US" sz="48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  <a:sym typeface=""/>
              </a:rPr>
              <a:t>认知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D59ABE03-B42C-6306-3A21-EC7122CBB407}"/>
              </a:ext>
            </a:extLst>
          </p:cNvPr>
          <p:cNvSpPr/>
          <p:nvPr/>
        </p:nvSpPr>
        <p:spPr>
          <a:xfrm>
            <a:off x="6360022" y="866232"/>
            <a:ext cx="1121434" cy="368761"/>
          </a:xfrm>
          <a:prstGeom prst="rightArrow">
            <a:avLst/>
          </a:prstGeom>
          <a:gradFill>
            <a:gsLst>
              <a:gs pos="0">
                <a:srgbClr val="FFF8BE"/>
              </a:gs>
              <a:gs pos="100000">
                <a:schemeClr val="bg1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072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75" y="1482668"/>
            <a:ext cx="11216668" cy="128702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职场和家庭，两大接化发之运用处</a:t>
            </a:r>
            <a:r>
              <a:rPr lang="en-US" altLang="zh-CN" sz="3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3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职场是个咋回事？</a:t>
            </a:r>
            <a:br>
              <a:rPr lang="en-US" altLang="zh-CN" sz="3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br>
              <a:rPr lang="en-US" altLang="zh-CN" sz="36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</a:br>
            <a:endParaRPr lang="zh-CN" altLang="en-US" sz="3600" b="1" dirty="0">
              <a:gradFill>
                <a:gsLst>
                  <a:gs pos="0">
                    <a:prstClr val="white"/>
                  </a:gs>
                  <a:gs pos="100000">
                    <a:srgbClr val="FFC000">
                      <a:lumMod val="20000"/>
                      <a:lumOff val="80000"/>
                    </a:srgbClr>
                  </a:gs>
                </a:gsLst>
                <a:lin ang="5400000" scaled="1"/>
              </a:gradFill>
              <a:latin typeface="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406675" y="1392714"/>
            <a:ext cx="7186029" cy="2854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、除了学术和官场（纯甲方），绝大部分职场之路是走向市场做乙方。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en-US" altLang="zh-CN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、三条基本道路：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兵</a:t>
            </a:r>
            <a:r>
              <a:rPr lang="en-US" altLang="zh-CN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大将（常规修炼场、从组织中懂得人）</a:t>
            </a:r>
            <a:endParaRPr lang="en-US" altLang="zh-CN" i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王（与船共沉浮，风险对价）</a:t>
            </a:r>
            <a:endParaRPr lang="en-US" altLang="zh-CN" i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游侠（有得有失）</a:t>
            </a:r>
            <a:endParaRPr lang="en-US" altLang="zh-CN" i="1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70000"/>
              </a:lnSpc>
            </a:pPr>
            <a:r>
              <a:rPr lang="zh-CN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吕布为什么被杀？</a:t>
            </a:r>
            <a:endParaRPr lang="en-US" altLang="zh-CN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92AC3B-0F4B-E24B-CCAC-32787172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563" y="2931199"/>
            <a:ext cx="4713437" cy="34582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7038658-418A-32E7-18E9-2BA9B2F2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978" y="2931199"/>
            <a:ext cx="3012804" cy="24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73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90C8-3056-16B0-8297-CDFA1484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73" y="177420"/>
            <a:ext cx="10058400" cy="1450757"/>
          </a:xfrm>
        </p:spPr>
        <p:txBody>
          <a:bodyPr>
            <a:normAutofit/>
          </a:bodyPr>
          <a:lstStyle/>
          <a:p>
            <a:r>
              <a:rPr lang="zh-CN" altLang="en-US" sz="4400" b="1" dirty="0">
                <a:gradFill>
                  <a:gsLst>
                    <a:gs pos="0">
                      <a:prstClr val="white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</a:gradFill>
                <a:latin typeface=""/>
                <a:ea typeface="微软雅黑" panose="020B0503020204020204" pitchFamily="34" charset="-122"/>
                <a:cs typeface="+mn-cs"/>
              </a:rPr>
              <a:t>初入职场要面对的常识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ED2D8D-653E-1DC2-2C9D-E2E1CA287D5B}"/>
              </a:ext>
            </a:extLst>
          </p:cNvPr>
          <p:cNvSpPr txBox="1"/>
          <p:nvPr/>
        </p:nvSpPr>
        <p:spPr>
          <a:xfrm>
            <a:off x="534838" y="1933527"/>
            <a:ext cx="11128075" cy="3148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、为焦虑而焦虑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（合理陪伴，也是种提醒，直面它就如战场上直面恐惧，焦虑是大脑预装的警报器）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积极和合理的态度来自：预期对应能力匹配度（认知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良知）＋价值观（良知）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对偶然性的认识</a:t>
            </a:r>
            <a:r>
              <a:rPr lang="en-US" altLang="zh-CN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对时间的耐心（认知）</a:t>
            </a: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、为自卑而自卑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（有限克服，祛魅而平视，是靠认知格局的段位逐步提升的过程）</a:t>
            </a:r>
          </a:p>
          <a:p>
            <a:pPr>
              <a:lnSpc>
                <a:spcPct val="130000"/>
              </a:lnSpc>
            </a:pPr>
            <a:r>
              <a:rPr lang="en-US" altLang="zh-CN" sz="9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阶层固化</a:t>
            </a:r>
            <a:r>
              <a:rPr lang="zh-C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的客观认知</a:t>
            </a: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（土改的扁平化和改开后的拉伸，稳定的社会常态）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阶层固化背后的主观制约（见识导致不知道自己不知道，原有耐受度不同的机会成本大小带来预期目标的长短，由此影响的决策和选择，要提高反直觉思维能力）</a:t>
            </a:r>
            <a:endParaRPr lang="en-US" altLang="zh-CN" sz="1600" dirty="0">
              <a:solidFill>
                <a:schemeClr val="accent2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充分认识到人生的</a:t>
            </a:r>
            <a:r>
              <a:rPr lang="zh-CN" altLang="en-US" sz="1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长跑</a:t>
            </a:r>
            <a:r>
              <a:rPr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艰辛和阶层跨越的艰难</a:t>
            </a:r>
            <a:endParaRPr lang="en-US" altLang="zh-CN" sz="2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6069645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50_TF56160789.potx" id="{3F1A5A69-5FBD-4BC0-A5BD-1C78ACF4E2B8}" vid="{F8855046-FD5E-4BF4-A180-69AC9E1877E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6597</TotalTime>
  <Words>5229</Words>
  <Application>Microsoft Office PowerPoint</Application>
  <PresentationFormat>宽屏</PresentationFormat>
  <Paragraphs>521</Paragraphs>
  <Slides>56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3" baseType="lpstr">
      <vt:lpstr>Microsoft YaHei UI</vt:lpstr>
      <vt:lpstr>等线</vt:lpstr>
      <vt:lpstr>仿宋</vt:lpstr>
      <vt:lpstr>华文隶书</vt:lpstr>
      <vt:lpstr>华文新魏</vt:lpstr>
      <vt:lpstr>华文行楷</vt:lpstr>
      <vt:lpstr>楷体</vt:lpstr>
      <vt:lpstr>隶书</vt:lpstr>
      <vt:lpstr>宋体</vt:lpstr>
      <vt:lpstr>苏新诗古印宋简</vt:lpstr>
      <vt:lpstr>微软雅黑</vt:lpstr>
      <vt:lpstr>新宋体</vt:lpstr>
      <vt:lpstr>Arial</vt:lpstr>
      <vt:lpstr>Berlin Sans FB</vt:lpstr>
      <vt:lpstr>Calibri</vt:lpstr>
      <vt:lpstr>Franklin Gothic Book</vt:lpstr>
      <vt:lpstr>1_RetrospectVTI</vt:lpstr>
      <vt:lpstr>PowerPoint 演示文稿</vt:lpstr>
      <vt:lpstr>PowerPoint 演示文稿</vt:lpstr>
      <vt:lpstr>PowerPoint 演示文稿</vt:lpstr>
      <vt:lpstr>PowerPoint 演示文稿</vt:lpstr>
      <vt:lpstr>01.职场之初始与历程</vt:lpstr>
      <vt:lpstr> 初入职场——真正开始迎接不确定性</vt:lpstr>
      <vt:lpstr>“接化发” ： 知识         认知</vt:lpstr>
      <vt:lpstr>职场和家庭，两大接化发之运用处——职场是个咋回事？  </vt:lpstr>
      <vt:lpstr>初入职场要面对的常识</vt:lpstr>
      <vt:lpstr>长跑——了解必经阶段</vt:lpstr>
      <vt:lpstr>职场进阶规律的经济学原理：用比较优势 交换稀缺资源</vt:lpstr>
      <vt:lpstr>人的进阶之路——一切尽在“管理”（和，中庸，平衡—止于至善） （职场修炼到理解生活）</vt:lpstr>
      <vt:lpstr>PowerPoint 演示文稿</vt:lpstr>
      <vt:lpstr>成长型思维模式对应学习型组织</vt:lpstr>
      <vt:lpstr>PowerPoint 演示文稿</vt:lpstr>
      <vt:lpstr>工作中三类事：学习、执行和选择（判断、决策） 到了职场，更加凸显选择比努力（学习和执行）更重要 首先，其实是个人定位和目标的选择</vt:lpstr>
      <vt:lpstr>成功学为什么不靠谱</vt:lpstr>
      <vt:lpstr> 模糊的正确（不只是运筹学里的动态规划，还包括对反直觉和直觉） </vt:lpstr>
      <vt:lpstr>PowerPoint 演示文稿</vt:lpstr>
      <vt:lpstr>PowerPoint 演示文稿</vt:lpstr>
      <vt:lpstr> 韧的背后：螺旋前进的客观规律 （进化进程的非均质—28哲学）</vt:lpstr>
      <vt:lpstr>快乐工作的奥秘</vt:lpstr>
      <vt:lpstr>马斯洛金字塔的陷阱  </vt:lpstr>
      <vt:lpstr>君子作器之慕容复 不懂系统论的短因果主义者</vt:lpstr>
      <vt:lpstr>君子不器和大器免成的共识</vt:lpstr>
      <vt:lpstr>帛书里的精华：大器晚成vs大器免成</vt:lpstr>
      <vt:lpstr>03.认知递进，五识循环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直觉与反直觉（想当然）：智慧不过是计算机（为节能调用程序包） 人书金字塔的修建就是破除与重塑直觉系统，完成对内逆人性（贪嗔痴）的改造</vt:lpstr>
      <vt:lpstr>PowerPoint 演示文稿</vt:lpstr>
      <vt:lpstr>04. 一些具体的术：思维方法论</vt:lpstr>
      <vt:lpstr> 有害思维（低阶）</vt:lpstr>
      <vt:lpstr> 分析——归纳（一生二）</vt:lpstr>
      <vt:lpstr> 有害思维（中阶）</vt:lpstr>
      <vt:lpstr> 灰度&amp;概率（二生三三生万物）</vt:lpstr>
      <vt:lpstr> 有害思维（中阶）</vt:lpstr>
      <vt:lpstr> 移形换位</vt:lpstr>
      <vt:lpstr> 有害思维（高阶）</vt:lpstr>
      <vt:lpstr> 归因于内</vt:lpstr>
      <vt:lpstr>05.道：格局与认知</vt:lpstr>
      <vt:lpstr> </vt:lpstr>
      <vt:lpstr>觉知从来是在代价上，而不是目标上   不痛则不通，不行为不知</vt:lpstr>
      <vt:lpstr>上善若水的进阶</vt:lpstr>
      <vt:lpstr> 我对道德经的体悟</vt:lpstr>
      <vt:lpstr>通达“一” 的世界</vt:lpstr>
      <vt:lpstr>为什么恶俗的厚黑学书现在少了？ 1、时代变化太快，我们要追求不变的东西才有长远的成功和持续的力量 2、大格局的人之间互相尊重、关照和启发；小格局之间的人互相倾轧、欺骗和拆台（人以群分）“德者同于德，失者同于失” 3、道（哲学），是万物背后的力量，如同自然之美 4、格局与见识互相促进也互相制约，也由此决定认知的上限 5、格局是天花板（发展上限），认知是四梁八柱的支撑，同时需要逐渐搭建的过程 6、个人如企业一样，成长必然有过程，但文化（善）与战略（格局）存在长期稳定性 7、为什么音乐家和科学家往往长寿？摆脱了低级趣味，摆脱了物质纠缠，生活极简并沉溺于艺术之美和思想之美 8、南怀瑾先生说：“儒家像粮食店，佛家是百货店，道家则是药店。如果不生病，一生也可以不去理会它，要是一生病，就非自动找上门去不可……” </vt:lpstr>
      <vt:lpstr>做个明智的好人：中西哲合流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递进认知 职场进化</dc:title>
  <dc:creator>1743726772@qq.com</dc:creator>
  <cp:lastModifiedBy>1743726772@qq.com</cp:lastModifiedBy>
  <cp:revision>260</cp:revision>
  <dcterms:created xsi:type="dcterms:W3CDTF">2023-03-12T06:45:46Z</dcterms:created>
  <dcterms:modified xsi:type="dcterms:W3CDTF">2025-05-30T10:11:56Z</dcterms:modified>
</cp:coreProperties>
</file>